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11526838" cy="92598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17" userDrawn="1">
          <p15:clr>
            <a:srgbClr val="A4A3A4"/>
          </p15:clr>
        </p15:guide>
        <p15:guide id="2" pos="35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8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47"/>
    <p:restoredTop sz="94588"/>
  </p:normalViewPr>
  <p:slideViewPr>
    <p:cSldViewPr snapToGrid="0" showGuides="1">
      <p:cViewPr>
        <p:scale>
          <a:sx n="90" d="100"/>
          <a:sy n="90" d="100"/>
        </p:scale>
        <p:origin x="44" y="44"/>
      </p:cViewPr>
      <p:guideLst>
        <p:guide orient="horz" pos="2917"/>
        <p:guide pos="35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4513" y="1515450"/>
            <a:ext cx="9797812" cy="3223813"/>
          </a:xfrm>
        </p:spPr>
        <p:txBody>
          <a:bodyPr anchor="b"/>
          <a:lstStyle>
            <a:lvl1pPr algn="ctr">
              <a:defRPr sz="756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855" y="4863585"/>
            <a:ext cx="8645129" cy="2235662"/>
          </a:xfrm>
        </p:spPr>
        <p:txBody>
          <a:bodyPr/>
          <a:lstStyle>
            <a:lvl1pPr marL="0" indent="0" algn="ctr">
              <a:buNone/>
              <a:defRPr sz="3025"/>
            </a:lvl1pPr>
            <a:lvl2pPr marL="576346" indent="0" algn="ctr">
              <a:buNone/>
              <a:defRPr sz="2521"/>
            </a:lvl2pPr>
            <a:lvl3pPr marL="1152693" indent="0" algn="ctr">
              <a:buNone/>
              <a:defRPr sz="2269"/>
            </a:lvl3pPr>
            <a:lvl4pPr marL="1729039" indent="0" algn="ctr">
              <a:buNone/>
              <a:defRPr sz="2017"/>
            </a:lvl4pPr>
            <a:lvl5pPr marL="2305385" indent="0" algn="ctr">
              <a:buNone/>
              <a:defRPr sz="2017"/>
            </a:lvl5pPr>
            <a:lvl6pPr marL="2881732" indent="0" algn="ctr">
              <a:buNone/>
              <a:defRPr sz="2017"/>
            </a:lvl6pPr>
            <a:lvl7pPr marL="3458078" indent="0" algn="ctr">
              <a:buNone/>
              <a:defRPr sz="2017"/>
            </a:lvl7pPr>
            <a:lvl8pPr marL="4034424" indent="0" algn="ctr">
              <a:buNone/>
              <a:defRPr sz="2017"/>
            </a:lvl8pPr>
            <a:lvl9pPr marL="4610771" indent="0" algn="ctr">
              <a:buNone/>
              <a:defRPr sz="2017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7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460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467" y="2308544"/>
            <a:ext cx="9941898" cy="3851856"/>
          </a:xfrm>
        </p:spPr>
        <p:txBody>
          <a:bodyPr anchor="b"/>
          <a:lstStyle>
            <a:lvl1pPr>
              <a:defRPr sz="756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6467" y="6196840"/>
            <a:ext cx="9941898" cy="2025600"/>
          </a:xfrm>
        </p:spPr>
        <p:txBody>
          <a:bodyPr/>
          <a:lstStyle>
            <a:lvl1pPr marL="0" indent="0">
              <a:buNone/>
              <a:defRPr sz="3025">
                <a:solidFill>
                  <a:schemeClr val="tx1">
                    <a:tint val="82000"/>
                  </a:schemeClr>
                </a:solidFill>
              </a:defRPr>
            </a:lvl1pPr>
            <a:lvl2pPr marL="576346" indent="0">
              <a:buNone/>
              <a:defRPr sz="2521">
                <a:solidFill>
                  <a:schemeClr val="tx1">
                    <a:tint val="82000"/>
                  </a:schemeClr>
                </a:solidFill>
              </a:defRPr>
            </a:lvl2pPr>
            <a:lvl3pPr marL="1152693" indent="0">
              <a:buNone/>
              <a:defRPr sz="2269">
                <a:solidFill>
                  <a:schemeClr val="tx1">
                    <a:tint val="82000"/>
                  </a:schemeClr>
                </a:solidFill>
              </a:defRPr>
            </a:lvl3pPr>
            <a:lvl4pPr marL="1729039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4pPr>
            <a:lvl5pPr marL="2305385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5pPr>
            <a:lvl6pPr marL="2881732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6pPr>
            <a:lvl7pPr marL="3458078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7pPr>
            <a:lvl8pPr marL="4034424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8pPr>
            <a:lvl9pPr marL="4610771" indent="0">
              <a:buNone/>
              <a:defRPr sz="201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5122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470" y="2465016"/>
            <a:ext cx="4898906" cy="58753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35462" y="2465016"/>
            <a:ext cx="4898906" cy="58753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4637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971" y="493005"/>
            <a:ext cx="9941898" cy="17898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3973" y="2269959"/>
            <a:ext cx="4876392" cy="1112472"/>
          </a:xfrm>
        </p:spPr>
        <p:txBody>
          <a:bodyPr anchor="b"/>
          <a:lstStyle>
            <a:lvl1pPr marL="0" indent="0">
              <a:buNone/>
              <a:defRPr sz="3025" b="1"/>
            </a:lvl1pPr>
            <a:lvl2pPr marL="576346" indent="0">
              <a:buNone/>
              <a:defRPr sz="2521" b="1"/>
            </a:lvl2pPr>
            <a:lvl3pPr marL="1152693" indent="0">
              <a:buNone/>
              <a:defRPr sz="2269" b="1"/>
            </a:lvl3pPr>
            <a:lvl4pPr marL="1729039" indent="0">
              <a:buNone/>
              <a:defRPr sz="2017" b="1"/>
            </a:lvl4pPr>
            <a:lvl5pPr marL="2305385" indent="0">
              <a:buNone/>
              <a:defRPr sz="2017" b="1"/>
            </a:lvl5pPr>
            <a:lvl6pPr marL="2881732" indent="0">
              <a:buNone/>
              <a:defRPr sz="2017" b="1"/>
            </a:lvl6pPr>
            <a:lvl7pPr marL="3458078" indent="0">
              <a:buNone/>
              <a:defRPr sz="2017" b="1"/>
            </a:lvl7pPr>
            <a:lvl8pPr marL="4034424" indent="0">
              <a:buNone/>
              <a:defRPr sz="2017" b="1"/>
            </a:lvl8pPr>
            <a:lvl9pPr marL="4610771" indent="0">
              <a:buNone/>
              <a:defRPr sz="201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973" y="3382431"/>
            <a:ext cx="4876392" cy="497504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5462" y="2269959"/>
            <a:ext cx="4900408" cy="1112472"/>
          </a:xfrm>
        </p:spPr>
        <p:txBody>
          <a:bodyPr anchor="b"/>
          <a:lstStyle>
            <a:lvl1pPr marL="0" indent="0">
              <a:buNone/>
              <a:defRPr sz="3025" b="1"/>
            </a:lvl1pPr>
            <a:lvl2pPr marL="576346" indent="0">
              <a:buNone/>
              <a:defRPr sz="2521" b="1"/>
            </a:lvl2pPr>
            <a:lvl3pPr marL="1152693" indent="0">
              <a:buNone/>
              <a:defRPr sz="2269" b="1"/>
            </a:lvl3pPr>
            <a:lvl4pPr marL="1729039" indent="0">
              <a:buNone/>
              <a:defRPr sz="2017" b="1"/>
            </a:lvl4pPr>
            <a:lvl5pPr marL="2305385" indent="0">
              <a:buNone/>
              <a:defRPr sz="2017" b="1"/>
            </a:lvl5pPr>
            <a:lvl6pPr marL="2881732" indent="0">
              <a:buNone/>
              <a:defRPr sz="2017" b="1"/>
            </a:lvl6pPr>
            <a:lvl7pPr marL="3458078" indent="0">
              <a:buNone/>
              <a:defRPr sz="2017" b="1"/>
            </a:lvl7pPr>
            <a:lvl8pPr marL="4034424" indent="0">
              <a:buNone/>
              <a:defRPr sz="2017" b="1"/>
            </a:lvl8pPr>
            <a:lvl9pPr marL="4610771" indent="0">
              <a:buNone/>
              <a:defRPr sz="2017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5462" y="3382431"/>
            <a:ext cx="4900408" cy="497504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451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5897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456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972" y="617326"/>
            <a:ext cx="3717705" cy="2160641"/>
          </a:xfrm>
        </p:spPr>
        <p:txBody>
          <a:bodyPr anchor="b"/>
          <a:lstStyle>
            <a:lvl1pPr>
              <a:defRPr sz="403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407" y="1333255"/>
            <a:ext cx="5835462" cy="6580522"/>
          </a:xfrm>
        </p:spPr>
        <p:txBody>
          <a:bodyPr/>
          <a:lstStyle>
            <a:lvl1pPr>
              <a:defRPr sz="4034"/>
            </a:lvl1pPr>
            <a:lvl2pPr>
              <a:defRPr sz="3530"/>
            </a:lvl2pPr>
            <a:lvl3pPr>
              <a:defRPr sz="3025"/>
            </a:lvl3pPr>
            <a:lvl4pPr>
              <a:defRPr sz="2521"/>
            </a:lvl4pPr>
            <a:lvl5pPr>
              <a:defRPr sz="2521"/>
            </a:lvl5pPr>
            <a:lvl6pPr>
              <a:defRPr sz="2521"/>
            </a:lvl6pPr>
            <a:lvl7pPr>
              <a:defRPr sz="2521"/>
            </a:lvl7pPr>
            <a:lvl8pPr>
              <a:defRPr sz="2521"/>
            </a:lvl8pPr>
            <a:lvl9pPr>
              <a:defRPr sz="252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972" y="2777967"/>
            <a:ext cx="3717705" cy="5146526"/>
          </a:xfrm>
        </p:spPr>
        <p:txBody>
          <a:bodyPr/>
          <a:lstStyle>
            <a:lvl1pPr marL="0" indent="0">
              <a:buNone/>
              <a:defRPr sz="2017"/>
            </a:lvl1pPr>
            <a:lvl2pPr marL="576346" indent="0">
              <a:buNone/>
              <a:defRPr sz="1765"/>
            </a:lvl2pPr>
            <a:lvl3pPr marL="1152693" indent="0">
              <a:buNone/>
              <a:defRPr sz="1513"/>
            </a:lvl3pPr>
            <a:lvl4pPr marL="1729039" indent="0">
              <a:buNone/>
              <a:defRPr sz="1261"/>
            </a:lvl4pPr>
            <a:lvl5pPr marL="2305385" indent="0">
              <a:buNone/>
              <a:defRPr sz="1261"/>
            </a:lvl5pPr>
            <a:lvl6pPr marL="2881732" indent="0">
              <a:buNone/>
              <a:defRPr sz="1261"/>
            </a:lvl6pPr>
            <a:lvl7pPr marL="3458078" indent="0">
              <a:buNone/>
              <a:defRPr sz="1261"/>
            </a:lvl7pPr>
            <a:lvl8pPr marL="4034424" indent="0">
              <a:buNone/>
              <a:defRPr sz="1261"/>
            </a:lvl8pPr>
            <a:lvl9pPr marL="4610771" indent="0">
              <a:buNone/>
              <a:defRPr sz="126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741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972" y="617326"/>
            <a:ext cx="3717705" cy="2160641"/>
          </a:xfrm>
        </p:spPr>
        <p:txBody>
          <a:bodyPr anchor="b"/>
          <a:lstStyle>
            <a:lvl1pPr>
              <a:defRPr sz="403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00407" y="1333255"/>
            <a:ext cx="5835462" cy="6580522"/>
          </a:xfrm>
        </p:spPr>
        <p:txBody>
          <a:bodyPr anchor="t"/>
          <a:lstStyle>
            <a:lvl1pPr marL="0" indent="0">
              <a:buNone/>
              <a:defRPr sz="4034"/>
            </a:lvl1pPr>
            <a:lvl2pPr marL="576346" indent="0">
              <a:buNone/>
              <a:defRPr sz="3530"/>
            </a:lvl2pPr>
            <a:lvl3pPr marL="1152693" indent="0">
              <a:buNone/>
              <a:defRPr sz="3025"/>
            </a:lvl3pPr>
            <a:lvl4pPr marL="1729039" indent="0">
              <a:buNone/>
              <a:defRPr sz="2521"/>
            </a:lvl4pPr>
            <a:lvl5pPr marL="2305385" indent="0">
              <a:buNone/>
              <a:defRPr sz="2521"/>
            </a:lvl5pPr>
            <a:lvl6pPr marL="2881732" indent="0">
              <a:buNone/>
              <a:defRPr sz="2521"/>
            </a:lvl6pPr>
            <a:lvl7pPr marL="3458078" indent="0">
              <a:buNone/>
              <a:defRPr sz="2521"/>
            </a:lvl7pPr>
            <a:lvl8pPr marL="4034424" indent="0">
              <a:buNone/>
              <a:defRPr sz="2521"/>
            </a:lvl8pPr>
            <a:lvl9pPr marL="4610771" indent="0">
              <a:buNone/>
              <a:defRPr sz="2521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3972" y="2777967"/>
            <a:ext cx="3717705" cy="5146526"/>
          </a:xfrm>
        </p:spPr>
        <p:txBody>
          <a:bodyPr/>
          <a:lstStyle>
            <a:lvl1pPr marL="0" indent="0">
              <a:buNone/>
              <a:defRPr sz="2017"/>
            </a:lvl1pPr>
            <a:lvl2pPr marL="576346" indent="0">
              <a:buNone/>
              <a:defRPr sz="1765"/>
            </a:lvl2pPr>
            <a:lvl3pPr marL="1152693" indent="0">
              <a:buNone/>
              <a:defRPr sz="1513"/>
            </a:lvl3pPr>
            <a:lvl4pPr marL="1729039" indent="0">
              <a:buNone/>
              <a:defRPr sz="1261"/>
            </a:lvl4pPr>
            <a:lvl5pPr marL="2305385" indent="0">
              <a:buNone/>
              <a:defRPr sz="1261"/>
            </a:lvl5pPr>
            <a:lvl6pPr marL="2881732" indent="0">
              <a:buNone/>
              <a:defRPr sz="1261"/>
            </a:lvl6pPr>
            <a:lvl7pPr marL="3458078" indent="0">
              <a:buNone/>
              <a:defRPr sz="1261"/>
            </a:lvl7pPr>
            <a:lvl8pPr marL="4034424" indent="0">
              <a:buNone/>
              <a:defRPr sz="1261"/>
            </a:lvl8pPr>
            <a:lvl9pPr marL="4610771" indent="0">
              <a:buNone/>
              <a:defRPr sz="126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845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25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48894" y="493003"/>
            <a:ext cx="2485474" cy="784732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2471" y="493003"/>
            <a:ext cx="7312338" cy="784732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070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470" y="493005"/>
            <a:ext cx="9941898" cy="1789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470" y="2465016"/>
            <a:ext cx="9941898" cy="5875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470" y="8582547"/>
            <a:ext cx="2593539" cy="493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AF73F-AFF3-BF44-9648-D2B7C3672DFE}" type="datetimeFigureOut">
              <a:rPr lang="it-IT" smtClean="0"/>
              <a:t>03/08/2026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18265" y="8582547"/>
            <a:ext cx="3890308" cy="493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40829" y="8582547"/>
            <a:ext cx="2593539" cy="493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330326-024A-F346-8716-24BF679899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318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52693" rtl="0" eaLnBrk="1" latinLnBrk="0" hangingPunct="1">
        <a:lnSpc>
          <a:spcPct val="90000"/>
        </a:lnSpc>
        <a:spcBef>
          <a:spcPct val="0"/>
        </a:spcBef>
        <a:buNone/>
        <a:defRPr sz="55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173" indent="-288173" algn="l" defTabSz="1152693" rtl="0" eaLnBrk="1" latinLnBrk="0" hangingPunct="1">
        <a:lnSpc>
          <a:spcPct val="90000"/>
        </a:lnSpc>
        <a:spcBef>
          <a:spcPts val="1261"/>
        </a:spcBef>
        <a:buFont typeface="Arial" panose="020B0604020202020204" pitchFamily="34" charset="0"/>
        <a:buChar char="•"/>
        <a:defRPr sz="3530" kern="1200">
          <a:solidFill>
            <a:schemeClr val="tx1"/>
          </a:solidFill>
          <a:latin typeface="+mn-lt"/>
          <a:ea typeface="+mn-ea"/>
          <a:cs typeface="+mn-cs"/>
        </a:defRPr>
      </a:lvl1pPr>
      <a:lvl2pPr marL="864519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5" kern="1200">
          <a:solidFill>
            <a:schemeClr val="tx1"/>
          </a:solidFill>
          <a:latin typeface="+mn-lt"/>
          <a:ea typeface="+mn-ea"/>
          <a:cs typeface="+mn-cs"/>
        </a:defRPr>
      </a:lvl2pPr>
      <a:lvl3pPr marL="1440866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1" kern="1200">
          <a:solidFill>
            <a:schemeClr val="tx1"/>
          </a:solidFill>
          <a:latin typeface="+mn-lt"/>
          <a:ea typeface="+mn-ea"/>
          <a:cs typeface="+mn-cs"/>
        </a:defRPr>
      </a:lvl3pPr>
      <a:lvl4pPr marL="2017212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4pPr>
      <a:lvl5pPr marL="2593558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5pPr>
      <a:lvl6pPr marL="3169905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6pPr>
      <a:lvl7pPr marL="3746251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7pPr>
      <a:lvl8pPr marL="4322597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8pPr>
      <a:lvl9pPr marL="4898944" indent="-288173" algn="l" defTabSz="1152693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1pPr>
      <a:lvl2pPr marL="576346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2pPr>
      <a:lvl3pPr marL="1152693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3pPr>
      <a:lvl4pPr marL="1729039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4pPr>
      <a:lvl5pPr marL="2305385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5pPr>
      <a:lvl6pPr marL="2881732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6pPr>
      <a:lvl7pPr marL="3458078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7pPr>
      <a:lvl8pPr marL="4034424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8pPr>
      <a:lvl9pPr marL="4610771" algn="l" defTabSz="1152693" rtl="0" eaLnBrk="1" latinLnBrk="0" hangingPunct="1">
        <a:defRPr sz="22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0F4BF04-D596-1171-AB5A-60442BF96B63}"/>
              </a:ext>
            </a:extLst>
          </p:cNvPr>
          <p:cNvSpPr txBox="1"/>
          <p:nvPr/>
        </p:nvSpPr>
        <p:spPr>
          <a:xfrm>
            <a:off x="199411" y="54206"/>
            <a:ext cx="10882920" cy="159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29" b="1" dirty="0">
                <a:solidFill>
                  <a:srgbClr val="B18500"/>
                </a:solidFill>
                <a:latin typeface="Aptos" panose="020B0004020202020204" pitchFamily="34" charset="0"/>
              </a:rPr>
              <a:t> LO SPORT UNIVERSITARIO NEL TERZO MILLENNIO</a:t>
            </a:r>
          </a:p>
          <a:p>
            <a:pPr algn="ctr"/>
            <a:r>
              <a:rPr lang="it-IT" sz="1629" dirty="0">
                <a:solidFill>
                  <a:srgbClr val="B18500"/>
                </a:solidFill>
                <a:latin typeface="Aptos" panose="020B0004020202020204" pitchFamily="34" charset="0"/>
              </a:rPr>
              <a:t>18 Novembre 2026  ore 10.00</a:t>
            </a:r>
          </a:p>
          <a:p>
            <a:pPr algn="ctr"/>
            <a:r>
              <a:rPr lang="it-IT" sz="1629" dirty="0">
                <a:solidFill>
                  <a:srgbClr val="B18500"/>
                </a:solidFill>
                <a:latin typeface="Aptos" panose="020B0004020202020204" pitchFamily="34" charset="0"/>
              </a:rPr>
              <a:t>   Aula Magna «Matilde Serao» </a:t>
            </a:r>
            <a:r>
              <a:rPr lang="it-IT" sz="1629" i="1" dirty="0">
                <a:solidFill>
                  <a:srgbClr val="B18500"/>
                </a:solidFill>
                <a:latin typeface="Aptos" panose="020B0004020202020204" pitchFamily="34" charset="0"/>
              </a:rPr>
              <a:t>Università di Napoli Parthenope </a:t>
            </a:r>
          </a:p>
          <a:p>
            <a:pPr algn="ctr"/>
            <a:r>
              <a:rPr lang="it-IT" sz="1629" i="1" dirty="0">
                <a:solidFill>
                  <a:srgbClr val="B18500"/>
                </a:solidFill>
                <a:latin typeface="Aptos" panose="020B0004020202020204" pitchFamily="34" charset="0"/>
              </a:rPr>
              <a:t>Via Acton, 38 – 80131 Napoli</a:t>
            </a:r>
            <a:endParaRPr lang="it-IT" sz="1629" dirty="0">
              <a:solidFill>
                <a:srgbClr val="B18500"/>
              </a:solidFill>
              <a:latin typeface="Aptos" panose="020B0004020202020204" pitchFamily="34" charset="0"/>
            </a:endParaRPr>
          </a:p>
          <a:p>
            <a:pPr algn="ctr"/>
            <a:r>
              <a:rPr lang="it-IT" sz="1629" b="1" dirty="0">
                <a:solidFill>
                  <a:srgbClr val="B18500"/>
                </a:solidFill>
                <a:latin typeface="Aptos" panose="020B0004020202020204" pitchFamily="34" charset="0"/>
              </a:rPr>
              <a:t> </a:t>
            </a:r>
            <a:endParaRPr lang="it-IT" sz="1629" dirty="0">
              <a:solidFill>
                <a:srgbClr val="B18500"/>
              </a:solidFill>
              <a:latin typeface="Aptos" panose="020B0004020202020204" pitchFamily="34" charset="0"/>
            </a:endParaRPr>
          </a:p>
          <a:p>
            <a:pPr algn="ctr"/>
            <a:endParaRPr lang="it-IT" sz="1629" dirty="0">
              <a:solidFill>
                <a:srgbClr val="B18500"/>
              </a:solidFill>
              <a:latin typeface="Aptos" panose="020B00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BFE498C-21A8-759A-01A4-2842EB7537A8}"/>
              </a:ext>
            </a:extLst>
          </p:cNvPr>
          <p:cNvSpPr txBox="1"/>
          <p:nvPr/>
        </p:nvSpPr>
        <p:spPr>
          <a:xfrm>
            <a:off x="5518324" y="1251827"/>
            <a:ext cx="5564007" cy="6431248"/>
          </a:xfrm>
          <a:prstGeom prst="rect">
            <a:avLst/>
          </a:prstGeom>
          <a:noFill/>
          <a:ln>
            <a:solidFill>
              <a:srgbClr val="B185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396" i="1" dirty="0">
                <a:latin typeface="Aptos" panose="020B0004020202020204" pitchFamily="34" charset="0"/>
              </a:rPr>
              <a:t> </a:t>
            </a:r>
            <a:r>
              <a:rPr lang="it-IT" sz="1200" b="1" dirty="0">
                <a:solidFill>
                  <a:srgbClr val="B18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INTRODUCONO</a:t>
            </a:r>
          </a:p>
          <a:p>
            <a:endParaRPr lang="it-IT" sz="1200" b="1" dirty="0">
              <a:solidFill>
                <a:srgbClr val="B185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Prof.ssa Pasqualina Buono</a:t>
            </a:r>
            <a:endParaRPr lang="it-IT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Prorettrice allo sport e stili di vita attivi</a:t>
            </a:r>
            <a:r>
              <a:rPr lang="it-IT" sz="1200" b="1" dirty="0">
                <a:solidFill>
                  <a:srgbClr val="B18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Nicola D’Auria e Dott. Ciro Sorrentino 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Direttori International Sport Film Festival</a:t>
            </a:r>
          </a:p>
          <a:p>
            <a:endParaRPr lang="it-IT" sz="1200" b="1">
              <a:solidFill>
                <a:srgbClr val="B185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>
                <a:solidFill>
                  <a:srgbClr val="B18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INTERVENTI</a:t>
            </a:r>
            <a:endParaRPr lang="it-IT" sz="1200" b="1" dirty="0">
              <a:solidFill>
                <a:srgbClr val="B185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Rappresentante di CRUI4Sport</a:t>
            </a:r>
          </a:p>
          <a:p>
            <a:r>
              <a:rPr lang="it-IT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Xxxxxxxx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Attilio Parisi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Presidente SISMES</a:t>
            </a:r>
          </a:p>
          <a:p>
            <a:endParaRPr lang="it-IT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Mariano Giustino</a:t>
            </a: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Amministratore Delegato CEINGE-biotecnologie avanzate</a:t>
            </a:r>
          </a:p>
          <a:p>
            <a:endParaRPr lang="it-IT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Roberto Berni Canani</a:t>
            </a:r>
          </a:p>
          <a:p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Responsabile </a:t>
            </a:r>
            <a:r>
              <a:rPr lang="it-IT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NutriSportHealthLab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it-IT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Circolo Canottieri Napoli</a:t>
            </a: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Gaetano Iaquinto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Biologo Nutrizionista, resp. nutrizione Napoli Basket e A2 maschile Napoli Rugby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it-IT" sz="1200" i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Guido Squillante</a:t>
            </a:r>
            <a:endParaRPr lang="it-IT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Studente Atleta, vice-campione d’Europa U21 di karate </a:t>
            </a: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Franco Diana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Laureata in Scienze Motorie Università Parthenope – Rugbista – Convocata al raduno Nazionale Italiana Femminile U21 </a:t>
            </a:r>
          </a:p>
          <a:p>
            <a:endParaRPr lang="it-IT" sz="1396" i="1" dirty="0">
              <a:latin typeface="Aptos" panose="020B00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374E057-8756-506A-5191-C5B7ADCCFE60}"/>
              </a:ext>
            </a:extLst>
          </p:cNvPr>
          <p:cNvSpPr txBox="1"/>
          <p:nvPr/>
        </p:nvSpPr>
        <p:spPr>
          <a:xfrm>
            <a:off x="199412" y="1248321"/>
            <a:ext cx="5008706" cy="4185761"/>
          </a:xfrm>
          <a:prstGeom prst="rect">
            <a:avLst/>
          </a:prstGeom>
          <a:noFill/>
          <a:ln>
            <a:solidFill>
              <a:srgbClr val="B185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rgbClr val="B185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SALUTI ISTITUZIONALI</a:t>
            </a:r>
            <a:endParaRPr lang="it-IT" sz="1200" dirty="0">
              <a:solidFill>
                <a:srgbClr val="B185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Antonio Garofalo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Magnifico Rettore, Università di Napoli Parthenope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Daniele </a:t>
            </a:r>
            <a:r>
              <a:rPr lang="it-IT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Gianfrilli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Segretario CUN</a:t>
            </a: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Dott.ssa Emanuela Ferrante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Assessore allo sport e alle pari opportunità, Comune di  Napoli</a:t>
            </a:r>
          </a:p>
          <a:p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Sergio Roncelli 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Presidente Coni Campania</a:t>
            </a:r>
          </a:p>
          <a:p>
            <a:endParaRPr lang="it-IT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Federcusi</a:t>
            </a:r>
            <a:endParaRPr lang="it-IT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Dott.ssa Paola Del Giudice 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Presidente Cus Napoli </a:t>
            </a:r>
            <a:endParaRPr lang="it-IT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Dott.ssa Francesca Merenda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Coordinatore Regionale di Sport e Salute S.p.A.</a:t>
            </a:r>
          </a:p>
          <a:p>
            <a:endParaRPr lang="it-IT" sz="1400" i="1" dirty="0">
              <a:latin typeface="Aptos" panose="020B00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16DCB6-2C11-94F0-AE19-7ADC50CC9D4D}"/>
              </a:ext>
            </a:extLst>
          </p:cNvPr>
          <p:cNvSpPr txBox="1"/>
          <p:nvPr/>
        </p:nvSpPr>
        <p:spPr>
          <a:xfrm>
            <a:off x="36577" y="8167762"/>
            <a:ext cx="11018521" cy="1169551"/>
          </a:xfrm>
          <a:prstGeom prst="rect">
            <a:avLst/>
          </a:prstGeom>
          <a:noFill/>
          <a:ln>
            <a:solidFill>
              <a:srgbClr val="B185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i="1" dirty="0">
                <a:latin typeface="Aptos" panose="020B0004020202020204" pitchFamily="34" charset="0"/>
              </a:rPr>
              <a:t>Al termine saranno conferiti attestati di merito agli studenti-atleti dell'Università degli Studi di Napoli Parthenope, ai vincitori della XXXI Supercoppa Italia ANCIU di Calcio a 5, e agli studenti vincitori del Torneo Interdipartimentale di Volley. </a:t>
            </a:r>
          </a:p>
          <a:p>
            <a:pPr algn="ctr"/>
            <a:endParaRPr lang="it-IT" sz="1400" i="1" dirty="0">
              <a:solidFill>
                <a:srgbClr val="FF0000"/>
              </a:solidFill>
              <a:latin typeface="Aptos" panose="020B0004020202020204" pitchFamily="34" charset="0"/>
            </a:endParaRPr>
          </a:p>
          <a:p>
            <a:pPr algn="ctr"/>
            <a:r>
              <a:rPr lang="it-IT" sz="1400" i="1" dirty="0">
                <a:solidFill>
                  <a:srgbClr val="FF0000"/>
                </a:solidFill>
                <a:latin typeface="Aptos" panose="020B0004020202020204" pitchFamily="34" charset="0"/>
              </a:rPr>
              <a:t>Al termine ci saluteremo con un rinfresco</a:t>
            </a:r>
            <a:endParaRPr lang="it-IT" sz="1400" i="1" dirty="0">
              <a:latin typeface="Aptos" panose="020B0004020202020204" pitchFamily="34" charset="0"/>
            </a:endParaRPr>
          </a:p>
          <a:p>
            <a:pPr algn="just"/>
            <a:endParaRPr lang="it-IT" sz="1400" i="1" dirty="0">
              <a:latin typeface="Aptos" panose="020B000402020202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9A2CC13-B5E1-DEF8-681E-2B3BB0945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6721070"/>
            <a:ext cx="1078993" cy="83199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5CDA10-265E-6AF9-D2BB-0C057FE33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1" y="230335"/>
            <a:ext cx="2331720" cy="602362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8EC374-92D5-1935-0693-111F0674627A}"/>
              </a:ext>
            </a:extLst>
          </p:cNvPr>
          <p:cNvSpPr txBox="1"/>
          <p:nvPr/>
        </p:nvSpPr>
        <p:spPr>
          <a:xfrm>
            <a:off x="354515" y="5721224"/>
            <a:ext cx="5008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Modera</a:t>
            </a:r>
            <a:r>
              <a:rPr lang="it-IT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Dott.ssa Fiorella Anzano</a:t>
            </a:r>
          </a:p>
          <a:p>
            <a:pPr algn="l"/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Addetto Stampa Ateneo </a:t>
            </a:r>
            <a:r>
              <a:rPr lang="it-I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Parthenope</a:t>
            </a:r>
            <a:endParaRPr lang="it-IT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BCB8F748-304C-7EEA-E7AC-7097450AB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798" y="6739662"/>
            <a:ext cx="1589378" cy="81340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63D496D-E9D2-16F9-A58D-75D850683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96" y="240171"/>
            <a:ext cx="2423378" cy="555357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45E6F8C-5A1E-D4B4-EC4C-CFB68BF679C0}"/>
              </a:ext>
            </a:extLst>
          </p:cNvPr>
          <p:cNvSpPr txBox="1"/>
          <p:nvPr/>
        </p:nvSpPr>
        <p:spPr>
          <a:xfrm>
            <a:off x="199411" y="7900416"/>
            <a:ext cx="21964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 stato richiesto patrocinio alla CRUI </a:t>
            </a:r>
          </a:p>
        </p:txBody>
      </p:sp>
      <p:pic>
        <p:nvPicPr>
          <p:cNvPr id="13" name="Immagine 12" descr="CRAL PARTHENOPE APS">
            <a:extLst>
              <a:ext uri="{FF2B5EF4-FFF2-40B4-BE49-F238E27FC236}">
                <a16:creationId xmlns:a16="http://schemas.microsoft.com/office/drawing/2014/main" id="{7E2F6649-F8C1-F3D5-D3FE-37A6000C7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7382" y="6576926"/>
            <a:ext cx="748373" cy="97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69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</TotalTime>
  <Words>273</Words>
  <Application>Microsoft Office PowerPoint</Application>
  <PresentationFormat>Personalizzato</PresentationFormat>
  <Paragraphs>64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ANDREINA ALFIERI</dc:creator>
  <cp:lastModifiedBy>Pasqualina Buono</cp:lastModifiedBy>
  <cp:revision>17</cp:revision>
  <cp:lastPrinted>2026-07-23T22:03:15Z</cp:lastPrinted>
  <dcterms:created xsi:type="dcterms:W3CDTF">2026-07-08T14:03:37Z</dcterms:created>
  <dcterms:modified xsi:type="dcterms:W3CDTF">2026-08-03T18:02:22Z</dcterms:modified>
</cp:coreProperties>
</file>