
<file path=[Content_Types].xml><?xml version="1.0" encoding="utf-8"?>
<Types xmlns="http://schemas.openxmlformats.org/package/2006/content-types">
  <Default Extension="rels" ContentType="application/vnd.openxmlformats-package.relationships+xml"/>
  <Default Extension="jpeg" ContentType="image/jpeg"/>
  <Default Extension="wdp" ContentType="image/vnd.ms-photo"/>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saveSubsetFonts="1" autoCompressPictures="0" bookmarkIdSeed="2">
  <p:sldMasterIdLst>
    <p:sldMasterId id="2147483652" r:id="rId5"/>
    <p:sldMasterId id="2147483654" r:id="rId6"/>
  </p:sldMasterIdLst>
  <p:notesMasterIdLst>
    <p:notesMasterId r:id="rId7"/>
  </p:notesMasterIdLst>
  <p:handoutMasterIdLst>
    <p:handoutMasterId r:id="rId8"/>
  </p:handoutMasterIdLst>
  <p:sldIdLst>
    <p:sldId id="256" r:id="rId9"/>
    <p:sldId id="439" r:id="rId10"/>
    <p:sldId id="440" r:id="rId11"/>
    <p:sldId id="334" r:id="rId12"/>
    <p:sldId id="441" r:id="rId13"/>
    <p:sldId id="442" r:id="rId14"/>
    <p:sldId id="443" r:id="rId15"/>
    <p:sldId id="444" r:id="rId16"/>
    <p:sldId id="445" r:id="rId17"/>
    <p:sldId id="446" r:id="rId18"/>
    <p:sldId id="447" r:id="rId19"/>
    <p:sldId id="371" r:id="rId20"/>
    <p:sldId id="410" r:id="rId21"/>
    <p:sldId id="412" r:id="rId22"/>
    <p:sldId id="431" r:id="rId23"/>
    <p:sldId id="416" r:id="rId24"/>
    <p:sldId id="438" r:id="rId25"/>
    <p:sldId id="432" r:id="rId26"/>
    <p:sldId id="418" r:id="rId27"/>
    <p:sldId id="426" r:id="rId28"/>
    <p:sldId id="417" r:id="rId29"/>
    <p:sldId id="425" r:id="rId30"/>
    <p:sldId id="427" r:id="rId31"/>
    <p:sldId id="424" r:id="rId32"/>
    <p:sldId id="422" r:id="rId33"/>
    <p:sldId id="433" r:id="rId34"/>
    <p:sldId id="423" r:id="rId35"/>
    <p:sldId id="420" r:id="rId36"/>
    <p:sldId id="428" r:id="rId37"/>
    <p:sldId id="429" r:id="rId38"/>
    <p:sldId id="436" r:id="rId39"/>
    <p:sldId id="434" r:id="rId40"/>
    <p:sldId id="435" r:id="rId41"/>
    <p:sldId id="411" r:id="rId42"/>
    <p:sldId id="419" r:id="rId43"/>
    <p:sldId id="355" r:id="rId44"/>
    <p:sldId id="413" r:id="rId45"/>
    <p:sldId id="415" r:id="rId46"/>
    <p:sldId id="437" r:id="rId47"/>
    <p:sldId id="414" r:id="rId48"/>
    <p:sldId id="265" r:id="rId49"/>
  </p:sldIdLst>
  <p:sldSz cx="12192000" cy="6858000"/>
  <p:notesSz cx="6875463" cy="10002838"/>
  <p:custDataLst>
    <p:tags r:id="rId50"/>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p="http://schemas.openxmlformats.org/presentationml/2006/main">
  <p:cmAuthor id="1" name="Creta Angela" initials="CA" lastIdx="0" clrIdx="0"/>
  <p:cmAuthor id="2" name="carla valenti" initials="cv" lastIdx="0" clrIdx="1"/>
  <p:cmAuthor id="3" name="Pagnotta Stelio" initials="PS" lastIdx="0" clrIdx="2">
    <p:extLst>
      <p:ext uri="{19B8F6BF-5375-455C-9EA6-DF929625EA0E}">
        <p15:presenceInfo xmlns:p15="http://schemas.microsoft.com/office/powerpoint/2012/main" userId="S-1-5-21-2725570096-894903587-3172061385-3551" providerId="AD"/>
      </p:ext>
    </p:extLst>
  </p:cmAuthor>
  <p:cmAuthor id="4" name="TORTORELLI Francesco" initials="TF" lastIdx="0" clrIdx="3">
    <p:extLst>
      <p:ext uri="{19B8F6BF-5375-455C-9EA6-DF929625EA0E}">
        <p15:presenceInfo xmlns:p15="http://schemas.microsoft.com/office/powerpoint/2012/main" userId="S-1-5-21-2725570096-894903587-3172061385-17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64C4"/>
    <a:srgbClr val="0070C0"/>
    <a:srgbClr val="003252"/>
    <a:srgbClr val="59B99D"/>
    <a:srgbClr val="4CA7C6"/>
    <a:srgbClr val="2083A3"/>
    <a:srgbClr val="34B2E5"/>
    <a:srgbClr val="5D819D"/>
    <a:srgbClr val="0B254A"/>
    <a:srgbClr val="D9B1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47" autoAdjust="0"/>
    <p:restoredTop sz="89362" autoAdjust="0"/>
  </p:normalViewPr>
  <p:slideViewPr>
    <p:cSldViewPr snapToGrid="0" snapToObjects="1">
      <p:cViewPr varScale="1">
        <p:scale>
          <a:sx n="76" d="100"/>
          <a:sy n="76" d="100"/>
        </p:scale>
        <p:origin x="1190" y="91"/>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 Type="http://schemas.openxmlformats.org/officeDocument/2006/relationships/customXml" Target="../customXml/item2.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 Id="rId25" Type="http://schemas.openxmlformats.org/officeDocument/2006/relationships/slide" Target="slides/slide17.xml" /><Relationship Id="rId26" Type="http://schemas.openxmlformats.org/officeDocument/2006/relationships/slide" Target="slides/slide18.xml" /><Relationship Id="rId27" Type="http://schemas.openxmlformats.org/officeDocument/2006/relationships/slide" Target="slides/slide19.xml" /><Relationship Id="rId28" Type="http://schemas.openxmlformats.org/officeDocument/2006/relationships/slide" Target="slides/slide20.xml" /><Relationship Id="rId29" Type="http://schemas.openxmlformats.org/officeDocument/2006/relationships/slide" Target="slides/slide21.xml" /><Relationship Id="rId3" Type="http://schemas.openxmlformats.org/officeDocument/2006/relationships/customXml" Target="../customXml/item3.xml" /><Relationship Id="rId30" Type="http://schemas.openxmlformats.org/officeDocument/2006/relationships/slide" Target="slides/slide22.xml" /><Relationship Id="rId31" Type="http://schemas.openxmlformats.org/officeDocument/2006/relationships/slide" Target="slides/slide23.xml" /><Relationship Id="rId32" Type="http://schemas.openxmlformats.org/officeDocument/2006/relationships/slide" Target="slides/slide24.xml" /><Relationship Id="rId33" Type="http://schemas.openxmlformats.org/officeDocument/2006/relationships/slide" Target="slides/slide25.xml" /><Relationship Id="rId34" Type="http://schemas.openxmlformats.org/officeDocument/2006/relationships/slide" Target="slides/slide26.xml" /><Relationship Id="rId35" Type="http://schemas.openxmlformats.org/officeDocument/2006/relationships/slide" Target="slides/slide27.xml" /><Relationship Id="rId36" Type="http://schemas.openxmlformats.org/officeDocument/2006/relationships/slide" Target="slides/slide28.xml" /><Relationship Id="rId37" Type="http://schemas.openxmlformats.org/officeDocument/2006/relationships/slide" Target="slides/slide29.xml" /><Relationship Id="rId38" Type="http://schemas.openxmlformats.org/officeDocument/2006/relationships/slide" Target="slides/slide30.xml" /><Relationship Id="rId39" Type="http://schemas.openxmlformats.org/officeDocument/2006/relationships/slide" Target="slides/slide31.xml" /><Relationship Id="rId4" Type="http://schemas.openxmlformats.org/officeDocument/2006/relationships/commentAuthors" Target="commentAuthors.xml" /><Relationship Id="rId40" Type="http://schemas.openxmlformats.org/officeDocument/2006/relationships/slide" Target="slides/slide32.xml" /><Relationship Id="rId41" Type="http://schemas.openxmlformats.org/officeDocument/2006/relationships/slide" Target="slides/slide33.xml" /><Relationship Id="rId42" Type="http://schemas.openxmlformats.org/officeDocument/2006/relationships/slide" Target="slides/slide34.xml" /><Relationship Id="rId43" Type="http://schemas.openxmlformats.org/officeDocument/2006/relationships/slide" Target="slides/slide35.xml" /><Relationship Id="rId44" Type="http://schemas.openxmlformats.org/officeDocument/2006/relationships/slide" Target="slides/slide36.xml" /><Relationship Id="rId45" Type="http://schemas.openxmlformats.org/officeDocument/2006/relationships/slide" Target="slides/slide37.xml" /><Relationship Id="rId46" Type="http://schemas.openxmlformats.org/officeDocument/2006/relationships/slide" Target="slides/slide38.xml" /><Relationship Id="rId47" Type="http://schemas.openxmlformats.org/officeDocument/2006/relationships/slide" Target="slides/slide39.xml" /><Relationship Id="rId48" Type="http://schemas.openxmlformats.org/officeDocument/2006/relationships/slide" Target="slides/slide40.xml" /><Relationship Id="rId49" Type="http://schemas.openxmlformats.org/officeDocument/2006/relationships/slide" Target="slides/slide41.xml" /><Relationship Id="rId5" Type="http://schemas.openxmlformats.org/officeDocument/2006/relationships/slideMaster" Target="slideMasters/slideMaster1.xml" /><Relationship Id="rId50" Type="http://schemas.openxmlformats.org/officeDocument/2006/relationships/tags" Target="tags/tag1.xml" /><Relationship Id="rId51" Type="http://schemas.openxmlformats.org/officeDocument/2006/relationships/presProps" Target="presProps.xml" /><Relationship Id="rId52" Type="http://schemas.openxmlformats.org/officeDocument/2006/relationships/viewProps" Target="viewProps.xml" /><Relationship Id="rId53" Type="http://schemas.openxmlformats.org/officeDocument/2006/relationships/theme" Target="theme/theme1.xml" /><Relationship Id="rId54" Type="http://schemas.openxmlformats.org/officeDocument/2006/relationships/tableStyles" Target="tableStyles.xml" /><Relationship Id="rId6" Type="http://schemas.openxmlformats.org/officeDocument/2006/relationships/slideMaster" Target="slideMasters/slideMaster2.xml" /><Relationship Id="rId7" Type="http://schemas.openxmlformats.org/officeDocument/2006/relationships/notesMaster" Target="notesMasters/notesMaster1.xml" /><Relationship Id="rId8" Type="http://schemas.openxmlformats.org/officeDocument/2006/relationships/handoutMaster" Target="handoutMasters/handoutMaster1.xml" /><Relationship Id="rId9" Type="http://schemas.openxmlformats.org/officeDocument/2006/relationships/slide" Target="slides/slid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Segnaposto intestazione 1"/>
          <p:cNvSpPr>
            <a:spLocks noGrp="1"/>
          </p:cNvSpPr>
          <p:nvPr>
            <p:ph type="hdr" sz="quarter"/>
          </p:nvPr>
        </p:nvSpPr>
        <p:spPr>
          <a:xfrm>
            <a:off x="1" y="1"/>
            <a:ext cx="2979848" cy="501419"/>
          </a:xfrm>
          <a:prstGeom prst="rect">
            <a:avLst/>
          </a:prstGeom>
        </p:spPr>
        <p:txBody>
          <a:bodyPr vert="horz" lIns="92135" tIns="46067" rIns="92135" bIns="46067" rtlCol="0"/>
          <a:lstStyle>
            <a:lvl1pPr algn="l">
              <a:defRPr sz="1200"/>
            </a:lvl1pPr>
          </a:lstStyle>
          <a:p>
            <a:endParaRPr lang="it-IT"/>
          </a:p>
        </p:txBody>
      </p:sp>
      <p:sp>
        <p:nvSpPr>
          <p:cNvPr id="3" name="Segnaposto data 2"/>
          <p:cNvSpPr>
            <a:spLocks noGrp="1"/>
          </p:cNvSpPr>
          <p:nvPr>
            <p:ph type="dt" sz="quarter" idx="1"/>
          </p:nvPr>
        </p:nvSpPr>
        <p:spPr>
          <a:xfrm>
            <a:off x="3894011" y="1"/>
            <a:ext cx="2979848" cy="501419"/>
          </a:xfrm>
          <a:prstGeom prst="rect">
            <a:avLst/>
          </a:prstGeom>
        </p:spPr>
        <p:txBody>
          <a:bodyPr vert="horz" lIns="92135" tIns="46067" rIns="92135" bIns="46067" rtlCol="0"/>
          <a:lstStyle>
            <a:lvl1pPr algn="r">
              <a:defRPr sz="1200"/>
            </a:lvl1pPr>
          </a:lstStyle>
          <a:p>
            <a:fld id="{92AC8259-4130-4A5D-9A05-64D5940D6D86}" type="datetimeFigureOut">
              <a:rPr lang="it-IT" smtClean="0"/>
              <a:t>08/12/2020</a:t>
            </a:fld>
            <a:endParaRPr lang="it-IT"/>
          </a:p>
        </p:txBody>
      </p:sp>
      <p:sp>
        <p:nvSpPr>
          <p:cNvPr id="4" name="Segnaposto piè di pagina 3"/>
          <p:cNvSpPr>
            <a:spLocks noGrp="1"/>
          </p:cNvSpPr>
          <p:nvPr>
            <p:ph type="ftr" sz="quarter" idx="2"/>
          </p:nvPr>
        </p:nvSpPr>
        <p:spPr>
          <a:xfrm>
            <a:off x="1" y="9501419"/>
            <a:ext cx="2979848" cy="501419"/>
          </a:xfrm>
          <a:prstGeom prst="rect">
            <a:avLst/>
          </a:prstGeom>
        </p:spPr>
        <p:txBody>
          <a:bodyPr vert="horz" lIns="92135" tIns="46067" rIns="92135" bIns="46067" rtlCol="0" anchor="b"/>
          <a:lstStyle>
            <a:lvl1pPr algn="l">
              <a:defRPr sz="1200"/>
            </a:lvl1pPr>
          </a:lstStyle>
          <a:p>
            <a:endParaRPr lang="it-IT"/>
          </a:p>
        </p:txBody>
      </p:sp>
      <p:sp>
        <p:nvSpPr>
          <p:cNvPr id="5" name="Segnaposto numero diapositiva 4"/>
          <p:cNvSpPr>
            <a:spLocks noGrp="1"/>
          </p:cNvSpPr>
          <p:nvPr>
            <p:ph type="sldNum" sz="quarter" idx="3"/>
          </p:nvPr>
        </p:nvSpPr>
        <p:spPr>
          <a:xfrm>
            <a:off x="3894011" y="9501419"/>
            <a:ext cx="2979848" cy="501419"/>
          </a:xfrm>
          <a:prstGeom prst="rect">
            <a:avLst/>
          </a:prstGeom>
        </p:spPr>
        <p:txBody>
          <a:bodyPr vert="horz" lIns="92135" tIns="46067" rIns="92135" bIns="46067" rtlCol="0" anchor="b"/>
          <a:lstStyle>
            <a:lvl1pPr algn="r">
              <a:defRPr sz="1200"/>
            </a:lvl1pPr>
          </a:lstStyle>
          <a:p>
            <a:fld id="{9E03D1AB-8BEA-4F4B-9582-3B0B40D59688}" type="slidenum">
              <a:rPr lang="it-IT" smtClean="0"/>
              <a:t>‹N›</a:t>
            </a:fld>
            <a:endParaRPr lang="it-IT"/>
          </a:p>
        </p:txBody>
      </p:sp>
    </p:spTree>
    <p:extLst>
      <p:ext uri="{BB962C8B-B14F-4D97-AF65-F5344CB8AC3E}">
        <p14:creationId xmlns:p14="http://schemas.microsoft.com/office/powerpoint/2010/main" val="3688679017"/>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Segnaposto intestazione 1"/>
          <p:cNvSpPr>
            <a:spLocks noGrp="1"/>
          </p:cNvSpPr>
          <p:nvPr>
            <p:ph type="hdr" sz="quarter"/>
          </p:nvPr>
        </p:nvSpPr>
        <p:spPr>
          <a:xfrm>
            <a:off x="1" y="0"/>
            <a:ext cx="2979367" cy="501879"/>
          </a:xfrm>
          <a:prstGeom prst="rect">
            <a:avLst/>
          </a:prstGeom>
        </p:spPr>
        <p:txBody>
          <a:bodyPr vert="horz" lIns="92135" tIns="46067" rIns="92135" bIns="46067" rtlCol="0"/>
          <a:lstStyle>
            <a:lvl1pPr algn="l">
              <a:defRPr sz="1200"/>
            </a:lvl1pPr>
          </a:lstStyle>
          <a:p>
            <a:endParaRPr lang="it-IT"/>
          </a:p>
        </p:txBody>
      </p:sp>
      <p:sp>
        <p:nvSpPr>
          <p:cNvPr id="3" name="Segnaposto data 2"/>
          <p:cNvSpPr>
            <a:spLocks noGrp="1"/>
          </p:cNvSpPr>
          <p:nvPr>
            <p:ph type="dt" idx="1"/>
          </p:nvPr>
        </p:nvSpPr>
        <p:spPr>
          <a:xfrm>
            <a:off x="3894505" y="0"/>
            <a:ext cx="2979367" cy="501879"/>
          </a:xfrm>
          <a:prstGeom prst="rect">
            <a:avLst/>
          </a:prstGeom>
        </p:spPr>
        <p:txBody>
          <a:bodyPr vert="horz" lIns="92135" tIns="46067" rIns="92135" bIns="46067" rtlCol="0"/>
          <a:lstStyle>
            <a:lvl1pPr algn="r">
              <a:defRPr sz="1200"/>
            </a:lvl1pPr>
          </a:lstStyle>
          <a:p>
            <a:fld id="{62A82B5E-56A7-6C4A-88B8-2DF95555B9A0}" type="datetimeFigureOut">
              <a:rPr lang="it-IT" smtClean="0"/>
              <a:t>08/12/2020</a:t>
            </a:fld>
            <a:endParaRPr lang="it-IT"/>
          </a:p>
        </p:txBody>
      </p:sp>
      <p:sp>
        <p:nvSpPr>
          <p:cNvPr id="4" name="Segnaposto immagine diapositiva 3"/>
          <p:cNvSpPr>
            <a:spLocks noGrp="1" noRot="1" noChangeAspect="1"/>
          </p:cNvSpPr>
          <p:nvPr>
            <p:ph type="sldImg" idx="2"/>
          </p:nvPr>
        </p:nvSpPr>
        <p:spPr>
          <a:xfrm>
            <a:off x="438150" y="1250950"/>
            <a:ext cx="5999163" cy="3375025"/>
          </a:xfrm>
          <a:prstGeom prst="rect">
            <a:avLst/>
          </a:prstGeom>
          <a:noFill/>
          <a:ln w="12700">
            <a:solidFill>
              <a:prstClr val="black"/>
            </a:solidFill>
          </a:ln>
        </p:spPr>
      </p:sp>
      <p:sp>
        <p:nvSpPr>
          <p:cNvPr id="5" name="Segnaposto note 4"/>
          <p:cNvSpPr>
            <a:spLocks noGrp="1"/>
          </p:cNvSpPr>
          <p:nvPr>
            <p:ph type="body" sz="quarter" idx="3"/>
          </p:nvPr>
        </p:nvSpPr>
        <p:spPr>
          <a:xfrm>
            <a:off x="687547" y="4813866"/>
            <a:ext cx="5500370" cy="3938617"/>
          </a:xfrm>
          <a:prstGeom prst="rect">
            <a:avLst/>
          </a:prstGeom>
        </p:spPr>
        <p:txBody>
          <a:bodyPr vert="horz" lIns="92135" tIns="46067" rIns="92135" bIns="46067"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500961"/>
            <a:ext cx="2979367" cy="501878"/>
          </a:xfrm>
          <a:prstGeom prst="rect">
            <a:avLst/>
          </a:prstGeom>
        </p:spPr>
        <p:txBody>
          <a:bodyPr vert="horz" lIns="92135" tIns="46067" rIns="92135" bIns="46067" rtlCol="0" anchor="b"/>
          <a:lstStyle>
            <a:lvl1pPr algn="l">
              <a:defRPr sz="1200"/>
            </a:lvl1pPr>
          </a:lstStyle>
          <a:p>
            <a:endParaRPr lang="it-IT"/>
          </a:p>
        </p:txBody>
      </p:sp>
      <p:sp>
        <p:nvSpPr>
          <p:cNvPr id="7" name="Segnaposto numero diapositiva 6"/>
          <p:cNvSpPr>
            <a:spLocks noGrp="1"/>
          </p:cNvSpPr>
          <p:nvPr>
            <p:ph type="sldNum" sz="quarter" idx="5"/>
          </p:nvPr>
        </p:nvSpPr>
        <p:spPr>
          <a:xfrm>
            <a:off x="3894505" y="9500961"/>
            <a:ext cx="2979367" cy="501878"/>
          </a:xfrm>
          <a:prstGeom prst="rect">
            <a:avLst/>
          </a:prstGeom>
        </p:spPr>
        <p:txBody>
          <a:bodyPr vert="horz" lIns="92135" tIns="46067" rIns="92135" bIns="46067" rtlCol="0" anchor="b"/>
          <a:lstStyle>
            <a:lvl1pPr algn="r">
              <a:defRPr sz="1200"/>
            </a:lvl1pPr>
          </a:lstStyle>
          <a:p>
            <a:fld id="{1E159DD7-B301-394F-AC66-9FA6EC909803}" type="slidenum">
              <a:rPr lang="it-IT" smtClean="0"/>
              <a:t>‹N›</a:t>
            </a:fld>
            <a:endParaRPr lang="it-IT"/>
          </a:p>
        </p:txBody>
      </p:sp>
    </p:spTree>
    <p:extLst>
      <p:ext uri="{BB962C8B-B14F-4D97-AF65-F5344CB8AC3E}">
        <p14:creationId xmlns:p14="http://schemas.microsoft.com/office/powerpoint/2010/main" val="7861829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E159DD7-B301-394F-AC66-9FA6EC909803}" type="slidenum">
              <a:rPr lang="it-IT" smtClean="0"/>
              <a:t>1</a:t>
            </a:fld>
            <a:endParaRPr lang="it-IT"/>
          </a:p>
        </p:txBody>
      </p:sp>
    </p:spTree>
    <p:extLst>
      <p:ext uri="{BB962C8B-B14F-4D97-AF65-F5344CB8AC3E}">
        <p14:creationId xmlns:p14="http://schemas.microsoft.com/office/powerpoint/2010/main" val="967783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4013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162751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3993764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993627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572730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4969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267187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8748433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xfrm>
      </p:grpSpPr>
      <p:sp>
        <p:nvSpPr>
          <p:cNvPr id="8194"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lnSpc>
                <a:spcPct val="118000"/>
              </a:lnSpc>
              <a:spcBef>
                <a:spcPct val="0"/>
              </a:spcBef>
            </a:pPr>
            <a:endParaRPr lang="it-IT" altLang="it-IT"/>
          </a:p>
        </p:txBody>
      </p:sp>
      <p:sp>
        <p:nvSpPr>
          <p:cNvPr id="8195" name="Shape 69"/>
          <p:cNvSpPr>
            <a:spLocks noGrp="1" noRot="1" noChangeAspect="1" noTextEdit="1"/>
          </p:cNvSpPr>
          <p:nvPr>
            <p:ph type="sldImg" idx="2"/>
          </p:nvPr>
        </p:nvSpPr>
        <p:spPr>
          <a:noFill/>
        </p:spPr>
      </p:sp>
    </p:spTree>
    <p:extLst>
      <p:ext uri="{BB962C8B-B14F-4D97-AF65-F5344CB8AC3E}">
        <p14:creationId xmlns:p14="http://schemas.microsoft.com/office/powerpoint/2010/main" val="3400932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7642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1E159DD7-B301-394F-AC66-9FA6EC909803}"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2478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99917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2781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8534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6653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3789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2104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84819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7310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902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0221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97133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04816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74659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2517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1352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6775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3365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pPr algn="just" rtl="0">
              <a:spcBef>
                <a:spcPts val="1200"/>
              </a:spcBef>
              <a:spcAft>
                <a:spcPts val="600"/>
              </a:spcAft>
            </a:pPr>
            <a:r>
              <a:rPr lang="it-IT" sz="1200" b="0" i="0" u="none" strike="noStrike">
                <a:solidFill>
                  <a:srgbClr val="000000"/>
                </a:solidFill>
                <a:effectLst/>
                <a:latin typeface="Calibri" panose="020f0502020204030204" pitchFamily="34" charset="0"/>
              </a:rPr>
              <a:t>É a partire dai primi anni ‘90 che nel nostro Paese il legislatore ha iniziato a porre sempre maggiore attenzione alla modernizzazione e alla digitalizzazione dell’azione amministrativa della pubblica amministrazione. Da un lato - con la legge n.241 del 1990 è stata introdotta una specifica disciplina sul procedimento amministrativo,  dall'altro si è progressivamente iniziato a disciplinare l’uso delle tecnologie dell’informazione e della comunicazione nella PA.</a:t>
            </a:r>
            <a:endParaRPr lang="it-IT" b="0">
              <a:effectLst/>
            </a:endParaRPr>
          </a:p>
          <a:p>
            <a:pPr algn="just" rtl="0">
              <a:spcBef>
                <a:spcPts val="1200"/>
              </a:spcBef>
              <a:spcAft>
                <a:spcPts val="600"/>
              </a:spcAft>
            </a:pPr>
            <a:r>
              <a:rPr lang="it-IT" sz="1200" b="0" i="0" u="none" strike="noStrike">
                <a:solidFill>
                  <a:srgbClr val="000000"/>
                </a:solidFill>
                <a:effectLst/>
                <a:latin typeface="Calibri" panose="020f0502020204030204" pitchFamily="34" charset="0"/>
              </a:rPr>
              <a:t>Tuttavia, almeno all’inizio, si è trattato di un percorso che si è sviluppato con una serie di interventi non omogenei che hanno disciplinato singoli segmenti dell’azione amministrativa, non collegati tra loro in maniera sistematica. </a:t>
            </a:r>
            <a:endParaRPr lang="it-IT" b="0">
              <a:effectLst/>
            </a:endParaRPr>
          </a:p>
          <a:p>
            <a:pPr algn="just" rtl="0">
              <a:spcBef>
                <a:spcPts val="1200"/>
              </a:spcBef>
              <a:spcAft>
                <a:spcPts val="600"/>
              </a:spcAft>
            </a:pPr>
            <a:r>
              <a:rPr lang="it-IT" sz="1200" b="0" i="0" u="none" strike="noStrike">
                <a:solidFill>
                  <a:srgbClr val="000000"/>
                </a:solidFill>
                <a:effectLst/>
                <a:latin typeface="Calibri" panose="020f0502020204030204" pitchFamily="34" charset="0"/>
              </a:rPr>
              <a:t>Tra questi provvedimenti è possibile - ad esempio - richiamare la legge n.59 del 1997 (c.d. legge Bassanini), il decreto del Presidente della Repubblica n.513 del 1997 che conteneva il regolamento con criteri e modalità per la formazione, l'archiviazione e la trasmissione di documenti con strumenti informatici e telematici, la legge n. 4 del 2004 sull’accessibilità degli strumenti informatici (c.d. legge Stanca), il decreto del Presidente della Repubblica n. 68 del 2005 che ha istituito e regolato le modalità di utilizzo della posta elettronica certificata.</a:t>
            </a:r>
            <a:endParaRPr lang="it-IT" b="0">
              <a:effectLst/>
            </a:endParaRPr>
          </a:p>
          <a:p>
            <a:pPr algn="just" rtl="0">
              <a:spcBef>
                <a:spcPts val="1200"/>
              </a:spcBef>
              <a:spcAft>
                <a:spcPts val="600"/>
              </a:spcAft>
            </a:pPr>
            <a:r>
              <a:rPr lang="it-IT" sz="1200" b="0" i="0" u="none" strike="noStrike">
                <a:solidFill>
                  <a:srgbClr val="000000"/>
                </a:solidFill>
                <a:effectLst/>
                <a:latin typeface="Calibri" panose="020f0502020204030204" pitchFamily="34" charset="0"/>
              </a:rPr>
              <a:t>La tappa fondamentale del processo di digitalizzazione della pubblica amministrazione, è senz’altro rappresentata dal Codice dell’amministrazione digitale (da ora in avanti anche CAD), adottato in origine con D.Lgs. 7 marzo 2005, n. 82. </a:t>
            </a:r>
            <a:endParaRPr lang="it-IT" b="0">
              <a:effectLst/>
            </a:endParaRPr>
          </a:p>
          <a:p>
            <a:br>
              <a:rPr lang="it-IT"/>
            </a:br>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62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5020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4986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r>
              <a:rPr lang="it-IT"/>
              <a:t>Da questa carrellata possiamo quindi dire che all’interno del CAD possiamo ritrovare 3 diverse tipologie /marcroaree di norme </a:t>
            </a:r>
          </a:p>
          <a:p>
            <a:r>
              <a:rPr lang="it-IT"/>
              <a:t>1) Norme su EFFICACIA GIURIDICO-PROBATORIA DEI DOCUMENTI INFORMATICI</a:t>
            </a:r>
          </a:p>
          <a:p>
            <a:r>
              <a:rPr lang="it-IT"/>
              <a:t>2) OBBLIGHI A CONTENUTO INFORMATICO PER LE PA (Norme che definiscono gli obblighi tecnologici e organizzativi di ogni amministrazione, anche con riferimento ai rapporti con gli utenti)</a:t>
            </a:r>
          </a:p>
          <a:p>
            <a:r>
              <a:rPr lang="it-IT"/>
              <a:t>3) DIRITTI DIGITALI </a:t>
            </a:r>
          </a:p>
          <a:p>
            <a:endParaRPr lang="it-IT"/>
          </a:p>
          <a:p>
            <a:endParaRPr lang="it-IT"/>
          </a:p>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2534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r>
              <a:rPr lang="it-IT"/>
              <a:t>L'insieme di diritti e doveri che - grazie al supporto di una serie di strumenti (quali ad esempio identità digitale, domicilio digitale, istanze telematiche, firme elettroniche, e pagamenti informatici, servizi online della pubblica amministrazione, etc.) – semplificano il rapporto tra cittadini, imprese e pubblica amministrazione e tra privati.. </a:t>
            </a:r>
            <a:br>
              <a:rPr lang="it-IT"/>
            </a:br>
            <a:r>
              <a:rPr lang="it-IT"/>
              <a:t>Si tratta:</a:t>
            </a:r>
          </a:p>
          <a:p>
            <a:r>
              <a:rPr lang="it-IT"/>
              <a:t> - dell’estensione dei diritti di cittadinanza tradizionale dovuta all’ampliamento dei mezzi a disposizione del cittadino;</a:t>
            </a:r>
          </a:p>
          <a:p>
            <a:r>
              <a:rPr lang="it-IT"/>
              <a:t> - della previsione di diritti del tutto nuovi in quanto resi possibili esclusivamente grazie all’uso delle tecnologie digitali.</a:t>
            </a:r>
          </a:p>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358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xfrm>
      </p:grpSpPr>
      <p:sp>
        <p:nvSpPr>
          <p:cNvPr id="60" name="Google Shape;60;g739f23ecdf_0_9:notes"/>
          <p:cNvSpPr txBox="1">
            <a:spLocks noGrp="1"/>
          </p:cNvSpPr>
          <p:nvPr>
            <p:ph type="body" idx="1"/>
          </p:nvPr>
        </p:nvSpPr>
        <p:spPr>
          <a:xfrm>
            <a:off x="687547" y="4813866"/>
            <a:ext cx="5500279" cy="3938729"/>
          </a:xfrm>
          <a:prstGeom prst="rect">
            <a:avLst/>
          </a:prstGeom>
        </p:spPr>
        <p:txBody>
          <a:bodyPr spcFirstLastPara="1" wrap="square" lIns="92120" tIns="46047" rIns="92120" bIns="46047" anchor="t" anchorCtr="0">
            <a:noAutofit/>
          </a:bodyPr>
          <a:lstStyle/>
          <a:p>
            <a:endParaRPr/>
          </a:p>
        </p:txBody>
      </p:sp>
      <p:sp>
        <p:nvSpPr>
          <p:cNvPr id="61" name="Google Shape;61;g739f23ecdf_0_9:notes"/>
          <p:cNvSpPr>
            <a:spLocks noGrp="1" noRot="1" noChangeAspect="1"/>
          </p:cNvSpPr>
          <p:nvPr>
            <p:ph type="sldImg" idx="2"/>
          </p:nvPr>
        </p:nvSpPr>
        <p:spPr>
          <a:xfrm>
            <a:off x="438150" y="1250950"/>
            <a:ext cx="5999163" cy="3375025"/>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8326480"/>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 Id="rId3" Type="http://schemas.microsoft.com/office/2007/relationships/hdphoto" Target="../media/hdphoto1.wdp"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Diapositiva titolo">
    <p:spTree>
      <p:nvGrpSpPr>
        <p:cNvPr id="1" name=""/>
        <p:cNvGrpSpPr/>
        <p:nvPr/>
      </p:nvGrpSpPr>
      <p:grpSpPr>
        <a:xfrm>
          <a:off x="0" y="0"/>
          <a:ext cx="0" cy="0"/>
        </a:xfrm>
      </p:grpSpPr>
      <p:sp>
        <p:nvSpPr>
          <p:cNvPr id="7" name="Rettangolo 6"/>
          <p:cNvSpPr/>
          <p:nvPr userDrawn="1"/>
        </p:nvSpPr>
        <p:spPr>
          <a:xfrm>
            <a:off x="0" y="0"/>
            <a:ext cx="12192000" cy="598038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ctrTitle"/>
          </p:nvPr>
        </p:nvSpPr>
        <p:spPr>
          <a:xfrm>
            <a:off x="1524000" y="1122363"/>
            <a:ext cx="9144000" cy="2387600"/>
          </a:xfrm>
          <a:prstGeom prst="rect">
            <a:avLst/>
          </a:prstGeom>
        </p:spPr>
        <p:txBody>
          <a:bodyPr anchor="b"/>
          <a:lstStyle>
            <a:lvl1pPr algn="ctr">
              <a:defRPr sz="6000">
                <a:solidFill>
                  <a:schemeClr val="bg1"/>
                </a:solidFill>
              </a:defRPr>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pic>
        <p:nvPicPr>
          <p:cNvPr id="8" name="Immagine 7">
            <a:extLst>
              <a:ext uri="{FF2B5EF4-FFF2-40B4-BE49-F238E27FC236}">
                <a16:creationId xmlns:a16="http://schemas.microsoft.com/office/drawing/2014/main" id="{6A28C8C2-CED2-4BE7-9F0D-8F7D09E73C7D}"/>
              </a:ext>
            </a:extLst>
          </p:cNvPr>
          <p:cNvPicPr>
            <a:picLocks noChangeAspect="1"/>
          </p:cNvPicPr>
          <p:nvPr userDrawn="1"/>
        </p:nvPicPr>
        <p:blipFill>
          <a:blip r:embed="rId1">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523788" y="6178125"/>
            <a:ext cx="3144423" cy="679875"/>
          </a:xfrm>
          <a:prstGeom prst="rect">
            <a:avLst/>
          </a:prstGeom>
        </p:spPr>
      </p:pic>
    </p:spTree>
    <p:extLst>
      <p:ext uri="{BB962C8B-B14F-4D97-AF65-F5344CB8AC3E}">
        <p14:creationId xmlns:p14="http://schemas.microsoft.com/office/powerpoint/2010/main" val="1139520207"/>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Citazione">
    <p:spTree>
      <p:nvGrpSpPr>
        <p:cNvPr id="1" name="Shape 51"/>
        <p:cNvGrpSpPr/>
        <p:nvPr/>
      </p:nvGrpSpPr>
      <p:grpSpPr>
        <a:xfrm>
          <a:off x="0" y="0"/>
          <a:ext cx="0" cy="0"/>
        </a:xfrm>
      </p:grpSpPr>
      <p:sp>
        <p:nvSpPr>
          <p:cNvPr id="52" name="Shape 52"/>
          <p:cNvSpPr txBox="1">
            <a:spLocks noGrp="1"/>
          </p:cNvSpPr>
          <p:nvPr>
            <p:ph type="body" idx="1"/>
          </p:nvPr>
        </p:nvSpPr>
        <p:spPr>
          <a:xfrm>
            <a:off x="1193800" y="4476749"/>
            <a:ext cx="9810800" cy="342800"/>
          </a:xfrm>
          <a:prstGeom prst="rect">
            <a:avLst/>
          </a:prstGeom>
          <a:noFill/>
          <a:ln>
            <a:noFill/>
          </a:ln>
        </p:spPr>
        <p:txBody>
          <a:bodyPr anchor="t"/>
          <a:lstStyle>
            <a:lvl1pPr marL="0" marR="0" lvl="0" indent="0" algn="ctr" rtl="0">
              <a:lnSpc>
                <a:spcPct val="100000"/>
              </a:lnSpc>
              <a:spcBef>
                <a:spcPct val="0"/>
              </a:spcBef>
              <a:spcAft>
                <a:spcPct val="0"/>
              </a:spcAft>
              <a:buClr>
                <a:srgbClr val="000000"/>
              </a:buClr>
              <a:buFont typeface="Helvetica Neue"/>
              <a:buNone/>
              <a:defRPr sz="1867" b="0" i="0" u="none" strike="noStrike" cap="none">
                <a:solidFill>
                  <a:srgbClr val="000000"/>
                </a:solidFill>
                <a:latin typeface="Helvetica Neue"/>
                <a:ea typeface="Helvetica Neue"/>
                <a:cs typeface="Helvetica Neue"/>
                <a:sym typeface="Helvetica Neue"/>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53" name="Shape 53"/>
          <p:cNvSpPr txBox="1">
            <a:spLocks noGrp="1"/>
          </p:cNvSpPr>
          <p:nvPr>
            <p:ph type="body" idx="2"/>
          </p:nvPr>
        </p:nvSpPr>
        <p:spPr>
          <a:xfrm>
            <a:off x="1193800" y="3022600"/>
            <a:ext cx="9810800" cy="444400"/>
          </a:xfrm>
          <a:prstGeom prst="rect">
            <a:avLst/>
          </a:prstGeom>
          <a:noFill/>
          <a:ln>
            <a:noFill/>
          </a:ln>
        </p:spPr>
        <p:txBody>
          <a:bodyPr/>
          <a:lstStyle>
            <a:lvl1pPr marL="0" marR="0" lvl="0" indent="0" algn="ctr" rtl="0">
              <a:lnSpc>
                <a:spcPct val="100000"/>
              </a:lnSpc>
              <a:spcBef>
                <a:spcPct val="0"/>
              </a:spcBef>
              <a:spcAft>
                <a:spcPct val="0"/>
              </a:spcAft>
              <a:buClr>
                <a:srgbClr val="000000"/>
              </a:buClr>
              <a:buFont typeface="Helvetica Neue"/>
              <a:buNone/>
              <a:defRPr sz="2667" b="0" i="0" u="none" strike="noStrike" cap="none">
                <a:solidFill>
                  <a:srgbClr val="000000"/>
                </a:solidFill>
                <a:latin typeface="Helvetica Neue"/>
                <a:ea typeface="Helvetica Neue"/>
                <a:cs typeface="Helvetica Neue"/>
                <a:sym typeface="Helvetica Neue"/>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4" name="Shape 10"/>
          <p:cNvSpPr txBox="1">
            <a:spLocks noGrp="1"/>
          </p:cNvSpPr>
          <p:nvPr>
            <p:ph type="sldNum" idx="13"/>
          </p:nvPr>
        </p:nvSpPr>
        <p:spPr/>
        <p:txBody>
          <a:bodyPr/>
          <a:lstStyle>
            <a:lvl1pPr>
              <a:defRPr/>
            </a:lvl1pPr>
          </a:lstStyle>
          <a:p>
            <a:pPr>
              <a:defRPr/>
            </a:pPr>
            <a:fld id="{45DB1565-06CE-4AA1-BC97-3C618040DE86}" type="slidenum">
              <a:rPr lang="it-IT" altLang="it-IT"/>
              <a:pPr>
                <a:defRPr/>
              </a:pPr>
              <a:t>‹N›</a:t>
            </a:fld>
          </a:p>
        </p:txBody>
      </p:sp>
    </p:spTree>
    <p:extLst>
      <p:ext uri="{BB962C8B-B14F-4D97-AF65-F5344CB8AC3E}">
        <p14:creationId xmlns:p14="http://schemas.microsoft.com/office/powerpoint/2010/main" val="215483554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Foto">
    <p:spTree>
      <p:nvGrpSpPr>
        <p:cNvPr id="1" name="Shape 55"/>
        <p:cNvGrpSpPr/>
        <p:nvPr/>
      </p:nvGrpSpPr>
      <p:grpSpPr>
        <a:xfrm>
          <a:off x="0" y="0"/>
          <a:ext cx="0" cy="0"/>
        </a:xfrm>
      </p:grpSpPr>
      <p:sp>
        <p:nvSpPr>
          <p:cNvPr id="56" name="Shape 56"/>
          <p:cNvSpPr>
            <a:spLocks noGrp="1"/>
          </p:cNvSpPr>
          <p:nvPr>
            <p:ph type="pic" idx="2"/>
          </p:nvPr>
        </p:nvSpPr>
        <p:spPr>
          <a:xfrm>
            <a:off x="0" y="0"/>
            <a:ext cx="12192000" cy="68580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3" name="Shape 10"/>
          <p:cNvSpPr txBox="1">
            <a:spLocks noGrp="1"/>
          </p:cNvSpPr>
          <p:nvPr>
            <p:ph type="sldNum" idx="13"/>
          </p:nvPr>
        </p:nvSpPr>
        <p:spPr/>
        <p:txBody>
          <a:bodyPr/>
          <a:lstStyle>
            <a:lvl1pPr>
              <a:defRPr/>
            </a:lvl1pPr>
          </a:lstStyle>
          <a:p>
            <a:pPr>
              <a:defRPr/>
            </a:pPr>
            <a:fld id="{964A177D-47AD-45BC-80E2-B66224263CBF}" type="slidenum">
              <a:rPr lang="it-IT" altLang="it-IT"/>
              <a:pPr>
                <a:defRPr/>
              </a:pPr>
              <a:t>‹N›</a:t>
            </a:fld>
          </a:p>
        </p:txBody>
      </p:sp>
    </p:spTree>
    <p:extLst>
      <p:ext uri="{BB962C8B-B14F-4D97-AF65-F5344CB8AC3E}">
        <p14:creationId xmlns:p14="http://schemas.microsoft.com/office/powerpoint/2010/main" val="395621059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cSld name="Titolo e sottotitolo">
    <p:spTree>
      <p:nvGrpSpPr>
        <p:cNvPr id="1" name="Shape 33"/>
        <p:cNvGrpSpPr/>
        <p:nvPr/>
      </p:nvGrpSpPr>
      <p:grpSpPr>
        <a:xfrm>
          <a:off x="0" y="0"/>
          <a:ext cx="0" cy="0"/>
        </a:xfrm>
      </p:grpSpPr>
      <p:sp>
        <p:nvSpPr>
          <p:cNvPr id="34" name="Shape 34"/>
          <p:cNvSpPr txBox="1">
            <a:spLocks noGrp="1"/>
          </p:cNvSpPr>
          <p:nvPr>
            <p:ph type="title"/>
          </p:nvPr>
        </p:nvSpPr>
        <p:spPr>
          <a:xfrm>
            <a:off x="889000" y="1149351"/>
            <a:ext cx="10413997" cy="2323999"/>
          </a:xfrm>
          <a:prstGeom prst="rect">
            <a:avLst/>
          </a:prstGeom>
          <a:noFill/>
          <a:ln>
            <a:noFill/>
          </a:ln>
        </p:spPr>
        <p:txBody>
          <a:bodyPr lIns="91425" tIns="91425" rIns="91425" bIns="91425" anchor="b"/>
          <a:lstStyle>
            <a:lvl1pPr marL="0" marR="0" lvl="0" indent="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1pPr>
            <a:lvl2pPr marL="0" marR="0" lvl="1" indent="11429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28594"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0192"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444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1486"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85783"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8738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016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35" name="Shape 35"/>
          <p:cNvSpPr txBox="1">
            <a:spLocks noGrp="1"/>
          </p:cNvSpPr>
          <p:nvPr>
            <p:ph type="body" idx="1"/>
          </p:nvPr>
        </p:nvSpPr>
        <p:spPr>
          <a:xfrm>
            <a:off x="889000" y="3536947"/>
            <a:ext cx="10413997" cy="794000"/>
          </a:xfrm>
          <a:prstGeom prst="rect">
            <a:avLst/>
          </a:prstGeom>
          <a:noFill/>
          <a:ln>
            <a:noFill/>
          </a:ln>
        </p:spPr>
        <p:txBody>
          <a:bodyPr lIns="91425" tIns="91425" rIns="91425" bIns="91425" anchor="t"/>
          <a:lstStyle>
            <a:lvl1pPr marL="0" marR="0" lvl="0" indent="0"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1pPr>
            <a:lvl2pPr marL="0" marR="0" lvl="1" indent="114297"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2pPr>
            <a:lvl3pPr marL="0" marR="0" lvl="2" indent="228594"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3pPr>
            <a:lvl4pPr marL="0" marR="0" lvl="3" indent="330192"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4pPr>
            <a:lvl5pPr marL="0" marR="0" lvl="4" indent="444489"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5pPr>
            <a:lvl6pPr marL="1955702" marR="0" lvl="5" indent="76262" algn="l" rtl="0">
              <a:lnSpc>
                <a:spcPct val="100000"/>
              </a:lnSpc>
              <a:spcBef>
                <a:spcPts val="2933"/>
              </a:spcBef>
              <a:spcAft>
                <a:spcPct val="0"/>
              </a:spcAft>
              <a:buClr>
                <a:srgbClr val="000000"/>
              </a:buClr>
              <a:buSzPct val="74083"/>
              <a:buFont typeface="Titillium Web"/>
              <a:buChar char="•"/>
              <a:defRPr sz="2667" b="0" i="0" u="none" strike="noStrike" cap="none">
                <a:solidFill>
                  <a:srgbClr val="000000"/>
                </a:solidFill>
                <a:latin typeface="Titillium Web"/>
                <a:ea typeface="Titillium Web"/>
                <a:cs typeface="Titillium Web"/>
                <a:sym typeface="Titillium Web"/>
              </a:defRPr>
            </a:lvl6pPr>
            <a:lvl7pPr marL="2277419" marR="0" lvl="6" indent="59337" algn="l" rtl="0">
              <a:lnSpc>
                <a:spcPct val="100000"/>
              </a:lnSpc>
              <a:spcBef>
                <a:spcPts val="2933"/>
              </a:spcBef>
              <a:spcAft>
                <a:spcPct val="0"/>
              </a:spcAft>
              <a:buClr>
                <a:srgbClr val="000000"/>
              </a:buClr>
              <a:buSzPct val="74083"/>
              <a:buFont typeface="Titillium Web"/>
              <a:buChar char="•"/>
              <a:defRPr sz="2667" b="0" i="0" u="none" strike="noStrike" cap="none">
                <a:solidFill>
                  <a:srgbClr val="000000"/>
                </a:solidFill>
                <a:latin typeface="Titillium Web"/>
                <a:ea typeface="Titillium Web"/>
                <a:cs typeface="Titillium Web"/>
                <a:sym typeface="Titillium Web"/>
              </a:defRPr>
            </a:lvl7pPr>
            <a:lvl8pPr marL="2599138" marR="0" lvl="7" indent="55112" algn="l" rtl="0">
              <a:lnSpc>
                <a:spcPct val="100000"/>
              </a:lnSpc>
              <a:spcBef>
                <a:spcPts val="2933"/>
              </a:spcBef>
              <a:spcAft>
                <a:spcPct val="0"/>
              </a:spcAft>
              <a:buClr>
                <a:srgbClr val="000000"/>
              </a:buClr>
              <a:buSzPct val="74083"/>
              <a:buFont typeface="Titillium Web"/>
              <a:buChar char="•"/>
              <a:defRPr sz="2667" b="0" i="0" u="none" strike="noStrike" cap="none">
                <a:solidFill>
                  <a:srgbClr val="000000"/>
                </a:solidFill>
                <a:latin typeface="Titillium Web"/>
                <a:ea typeface="Titillium Web"/>
                <a:cs typeface="Titillium Web"/>
                <a:sym typeface="Titillium Web"/>
              </a:defRPr>
            </a:lvl8pPr>
            <a:lvl9pPr marL="2903922" marR="0" lvl="8" indent="80519" algn="l" rtl="0">
              <a:lnSpc>
                <a:spcPct val="100000"/>
              </a:lnSpc>
              <a:spcBef>
                <a:spcPts val="2933"/>
              </a:spcBef>
              <a:spcAft>
                <a:spcPct val="0"/>
              </a:spcAft>
              <a:buClr>
                <a:srgbClr val="000000"/>
              </a:buClr>
              <a:buSzPct val="74083"/>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4" name="Shape 36"/>
          <p:cNvSpPr txBox="1">
            <a:spLocks noGrp="1"/>
          </p:cNvSpPr>
          <p:nvPr>
            <p:ph type="sldNum" idx="10"/>
          </p:nvPr>
        </p:nvSpPr>
        <p:spPr/>
        <p:txBody>
          <a:bodyPr/>
          <a:lstStyle>
            <a:lvl1pPr>
              <a:buClrTx/>
              <a:buFontTx/>
              <a:buNone/>
              <a:defRPr/>
            </a:lvl1pPr>
          </a:lstStyle>
          <a:p>
            <a:pPr>
              <a:defRPr/>
            </a:pPr>
            <a:fld id="{B46DB7BF-F04C-4D1A-95CD-1010BE71052E}" type="slidenum">
              <a:rPr lang="it-IT" altLang="it-IT"/>
              <a:pPr>
                <a:defRPr/>
              </a:pPr>
              <a:t>‹N›</a:t>
            </a:fld>
          </a:p>
        </p:txBody>
      </p:sp>
    </p:spTree>
    <p:extLst>
      <p:ext uri="{BB962C8B-B14F-4D97-AF65-F5344CB8AC3E}">
        <p14:creationId xmlns:p14="http://schemas.microsoft.com/office/powerpoint/2010/main" val="183743823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olo e contenuto">
    <p:spTree>
      <p:nvGrpSpPr>
        <p:cNvPr id="1" name=""/>
        <p:cNvGrpSpPr/>
        <p:nvPr/>
      </p:nvGrpSpPr>
      <p:grpSpPr>
        <a:xfrm>
          <a:off x="0" y="0"/>
          <a:ext cx="0" cy="0"/>
        </a:xfrm>
      </p:grpSpPr>
      <p:sp>
        <p:nvSpPr>
          <p:cNvPr id="3" name="Segnaposto contenuto 2"/>
          <p:cNvSpPr>
            <a:spLocks noGrp="1"/>
          </p:cNvSpPr>
          <p:nvPr>
            <p:ph idx="1"/>
          </p:nvPr>
        </p:nvSpPr>
        <p:spPr>
          <a:xfrm>
            <a:off x="838200" y="1825625"/>
            <a:ext cx="10208172" cy="3807920"/>
          </a:xfrm>
        </p:spPr>
        <p:txBody>
          <a:bodyPr/>
          <a:lstStyle>
            <a:lvl1pPr marL="0" indent="0">
              <a:buNone/>
              <a:defRPr>
                <a:solidFill>
                  <a:srgbClr val="002060"/>
                </a:solidFill>
              </a:defRPr>
            </a:lvl1pPr>
            <a:lvl2pPr marL="457200" indent="0">
              <a:buNone/>
              <a:defRPr>
                <a:solidFill>
                  <a:srgbClr val="002060"/>
                </a:solidFill>
              </a:defRPr>
            </a:lvl2pPr>
            <a:lvl3pPr marL="914400" indent="0">
              <a:buNone/>
              <a:defRPr>
                <a:solidFill>
                  <a:srgbClr val="002060"/>
                </a:solidFill>
              </a:defRPr>
            </a:lvl3pPr>
            <a:lvl4pPr marL="1371600" indent="0">
              <a:buNone/>
              <a:defRPr>
                <a:solidFill>
                  <a:srgbClr val="002060"/>
                </a:solidFill>
              </a:defRPr>
            </a:lvl4pPr>
            <a:lvl5pPr marL="1828800" indent="0">
              <a:buNone/>
              <a:defRPr>
                <a:solidFill>
                  <a:srgbClr val="002060"/>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8" name="Rettangolo 7"/>
          <p:cNvSpPr/>
          <p:nvPr userDrawn="1"/>
        </p:nvSpPr>
        <p:spPr>
          <a:xfrm>
            <a:off x="0" y="6176963"/>
            <a:ext cx="12192000" cy="68103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Picture 5">
            <a:extLst>
              <a:ext uri="{FF2B5EF4-FFF2-40B4-BE49-F238E27FC236}">
                <a16:creationId xmlns:a16="http://schemas.microsoft.com/office/drawing/2014/main" id="{FECA9314-1CEF-AB49-9C52-904673A023A2}"/>
              </a:ext>
            </a:extLst>
          </p:cNvPr>
          <p:cNvPicPr>
            <a:picLocks noChangeAspect="1"/>
          </p:cNvPicPr>
          <p:nvPr userDrawn="1"/>
        </p:nvPicPr>
        <p:blipFill>
          <a:blip r:embed="rId1"/>
          <a:stretch>
            <a:fillRect/>
          </a:stretch>
        </p:blipFill>
        <p:spPr>
          <a:xfrm>
            <a:off x="9504225" y="6366093"/>
            <a:ext cx="2362200" cy="342900"/>
          </a:xfrm>
          <a:prstGeom prst="rect">
            <a:avLst/>
          </a:prstGeom>
        </p:spPr>
      </p:pic>
    </p:spTree>
    <p:extLst>
      <p:ext uri="{BB962C8B-B14F-4D97-AF65-F5344CB8AC3E}">
        <p14:creationId xmlns:p14="http://schemas.microsoft.com/office/powerpoint/2010/main" val="65695510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Punti elenco">
    <p:spTree>
      <p:nvGrpSpPr>
        <p:cNvPr id="1" name="Shape 22"/>
        <p:cNvGrpSpPr/>
        <p:nvPr/>
      </p:nvGrpSpPr>
      <p:grpSpPr>
        <a:xfrm>
          <a:off x="0" y="0"/>
          <a:ext cx="0" cy="0"/>
        </a:xfrm>
      </p:grpSpPr>
      <p:sp>
        <p:nvSpPr>
          <p:cNvPr id="23" name="Shape 23"/>
          <p:cNvSpPr txBox="1">
            <a:spLocks noGrp="1"/>
          </p:cNvSpPr>
          <p:nvPr>
            <p:ph type="body" idx="1"/>
          </p:nvPr>
        </p:nvSpPr>
        <p:spPr>
          <a:xfrm>
            <a:off x="844549" y="889000"/>
            <a:ext cx="10502800" cy="5073600"/>
          </a:xfrm>
          <a:prstGeom prst="rect">
            <a:avLst/>
          </a:prstGeom>
          <a:noFill/>
          <a:ln>
            <a:noFill/>
          </a:ln>
        </p:spPr>
        <p:txBody>
          <a:bodyPr/>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3" name="Shape 10"/>
          <p:cNvSpPr txBox="1">
            <a:spLocks noGrp="1"/>
          </p:cNvSpPr>
          <p:nvPr>
            <p:ph type="sldNum" idx="13"/>
          </p:nvPr>
        </p:nvSpPr>
        <p:spPr/>
        <p:txBody>
          <a:bodyPr/>
          <a:lstStyle>
            <a:lvl1pPr>
              <a:defRPr/>
            </a:lvl1pPr>
          </a:lstStyle>
          <a:p>
            <a:pPr>
              <a:defRPr/>
            </a:pPr>
            <a:fld id="{E43ABD00-AD86-4B76-AD6E-90622126990F}" type="slidenum">
              <a:rPr lang="it-IT" altLang="it-IT"/>
              <a:pPr>
                <a:defRPr/>
              </a:pPr>
              <a:t>‹N›</a:t>
            </a:fld>
          </a:p>
        </p:txBody>
      </p:sp>
    </p:spTree>
    <p:extLst>
      <p:ext uri="{BB962C8B-B14F-4D97-AF65-F5344CB8AC3E}">
        <p14:creationId xmlns:p14="http://schemas.microsoft.com/office/powerpoint/2010/main" val="354728150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Foto - Orizzontale">
    <p:spTree>
      <p:nvGrpSpPr>
        <p:cNvPr id="1" name="Shape 25"/>
        <p:cNvGrpSpPr/>
        <p:nvPr/>
      </p:nvGrpSpPr>
      <p:grpSpPr>
        <a:xfrm>
          <a:off x="0" y="0"/>
          <a:ext cx="0" cy="0"/>
        </a:xfrm>
      </p:grpSpPr>
      <p:sp>
        <p:nvSpPr>
          <p:cNvPr id="26" name="Shape 26"/>
          <p:cNvSpPr>
            <a:spLocks noGrp="1"/>
          </p:cNvSpPr>
          <p:nvPr>
            <p:ph type="pic" idx="2"/>
          </p:nvPr>
        </p:nvSpPr>
        <p:spPr>
          <a:xfrm>
            <a:off x="1562983" y="336549"/>
            <a:ext cx="9068000" cy="43688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27" name="Shape 27"/>
          <p:cNvSpPr txBox="1">
            <a:spLocks noGrp="1"/>
          </p:cNvSpPr>
          <p:nvPr>
            <p:ph type="title"/>
          </p:nvPr>
        </p:nvSpPr>
        <p:spPr>
          <a:xfrm>
            <a:off x="317500" y="4724400"/>
            <a:ext cx="11557200" cy="1003200"/>
          </a:xfrm>
          <a:prstGeom prst="rect">
            <a:avLst/>
          </a:prstGeom>
          <a:noFill/>
          <a:ln>
            <a:noFill/>
          </a:ln>
        </p:spPr>
        <p:txBody>
          <a:bodyPr anchor="b"/>
          <a:lstStyle>
            <a:lvl1pPr marL="0" marR="0" lvl="0" indent="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571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9424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9584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143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28" name="Shape 28"/>
          <p:cNvSpPr txBox="1">
            <a:spLocks noGrp="1"/>
          </p:cNvSpPr>
          <p:nvPr>
            <p:ph type="body" idx="1"/>
          </p:nvPr>
        </p:nvSpPr>
        <p:spPr>
          <a:xfrm>
            <a:off x="317500" y="5759449"/>
            <a:ext cx="11557200" cy="794000"/>
          </a:xfrm>
          <a:prstGeom prst="rect">
            <a:avLst/>
          </a:prstGeom>
          <a:noFill/>
          <a:ln>
            <a:noFill/>
          </a:ln>
        </p:spPr>
        <p:txBody>
          <a:bodyPr anchor="t"/>
          <a:lstStyle>
            <a:lvl1pPr marL="0" marR="0" lvl="0" indent="0"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5" name="Shape 10"/>
          <p:cNvSpPr txBox="1">
            <a:spLocks noGrp="1"/>
          </p:cNvSpPr>
          <p:nvPr>
            <p:ph type="sldNum" idx="13"/>
          </p:nvPr>
        </p:nvSpPr>
        <p:spPr/>
        <p:txBody>
          <a:bodyPr/>
          <a:lstStyle>
            <a:lvl1pPr>
              <a:defRPr/>
            </a:lvl1pPr>
          </a:lstStyle>
          <a:p>
            <a:pPr>
              <a:defRPr/>
            </a:pPr>
            <a:fld id="{54C5E7EF-91F0-479E-BB57-BE0CBD408E0D}" type="slidenum">
              <a:rPr lang="it-IT" altLang="it-IT"/>
              <a:pPr>
                <a:defRPr/>
              </a:pPr>
              <a:t>‹N›</a:t>
            </a:fld>
          </a:p>
        </p:txBody>
      </p:sp>
    </p:spTree>
    <p:extLst>
      <p:ext uri="{BB962C8B-B14F-4D97-AF65-F5344CB8AC3E}">
        <p14:creationId xmlns:p14="http://schemas.microsoft.com/office/powerpoint/2010/main" val="226375717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Titolo - Centrato">
    <p:spTree>
      <p:nvGrpSpPr>
        <p:cNvPr id="1" name="Shape 30"/>
        <p:cNvGrpSpPr/>
        <p:nvPr/>
      </p:nvGrpSpPr>
      <p:grpSpPr>
        <a:xfrm>
          <a:off x="0" y="0"/>
          <a:ext cx="0" cy="0"/>
        </a:xfrm>
      </p:grpSpPr>
      <p:sp>
        <p:nvSpPr>
          <p:cNvPr id="31" name="Shape 31"/>
          <p:cNvSpPr txBox="1">
            <a:spLocks noGrp="1"/>
          </p:cNvSpPr>
          <p:nvPr>
            <p:ph type="title"/>
          </p:nvPr>
        </p:nvSpPr>
        <p:spPr>
          <a:xfrm>
            <a:off x="889000" y="2266949"/>
            <a:ext cx="10414000" cy="2324000"/>
          </a:xfrm>
          <a:prstGeom prst="rect">
            <a:avLst/>
          </a:prstGeom>
          <a:noFill/>
          <a:ln>
            <a:noFill/>
          </a:ln>
        </p:spPr>
        <p:txBody>
          <a:bodyPr/>
          <a:lstStyle>
            <a:lvl1pPr marL="0" marR="0" lvl="0" indent="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571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9424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9584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143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3" name="Shape 10"/>
          <p:cNvSpPr txBox="1">
            <a:spLocks noGrp="1"/>
          </p:cNvSpPr>
          <p:nvPr>
            <p:ph type="sldNum" idx="13"/>
          </p:nvPr>
        </p:nvSpPr>
        <p:spPr/>
        <p:txBody>
          <a:bodyPr/>
          <a:lstStyle>
            <a:lvl1pPr>
              <a:defRPr/>
            </a:lvl1pPr>
          </a:lstStyle>
          <a:p>
            <a:pPr>
              <a:defRPr/>
            </a:pPr>
            <a:fld id="{640DB108-692D-438E-898B-693F66269094}" type="slidenum">
              <a:rPr lang="it-IT" altLang="it-IT"/>
              <a:pPr>
                <a:defRPr/>
              </a:pPr>
              <a:t>‹N›</a:t>
            </a:fld>
          </a:p>
        </p:txBody>
      </p:sp>
    </p:spTree>
    <p:extLst>
      <p:ext uri="{BB962C8B-B14F-4D97-AF65-F5344CB8AC3E}">
        <p14:creationId xmlns:p14="http://schemas.microsoft.com/office/powerpoint/2010/main" val="114590107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Foto - Verticale">
    <p:spTree>
      <p:nvGrpSpPr>
        <p:cNvPr id="1" name="Shape 33"/>
        <p:cNvGrpSpPr/>
        <p:nvPr/>
      </p:nvGrpSpPr>
      <p:grpSpPr>
        <a:xfrm>
          <a:off x="0" y="0"/>
          <a:ext cx="0" cy="0"/>
        </a:xfrm>
      </p:grpSpPr>
      <p:sp>
        <p:nvSpPr>
          <p:cNvPr id="34" name="Shape 34"/>
          <p:cNvSpPr>
            <a:spLocks noGrp="1"/>
          </p:cNvSpPr>
          <p:nvPr>
            <p:ph type="pic" idx="2"/>
          </p:nvPr>
        </p:nvSpPr>
        <p:spPr>
          <a:xfrm>
            <a:off x="6582989" y="552449"/>
            <a:ext cx="4762400" cy="57532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35" name="Shape 35"/>
          <p:cNvSpPr txBox="1">
            <a:spLocks noGrp="1"/>
          </p:cNvSpPr>
          <p:nvPr>
            <p:ph type="title"/>
          </p:nvPr>
        </p:nvSpPr>
        <p:spPr>
          <a:xfrm>
            <a:off x="825500" y="552449"/>
            <a:ext cx="5111600" cy="2806800"/>
          </a:xfrm>
          <a:prstGeom prst="rect">
            <a:avLst/>
          </a:prstGeom>
          <a:noFill/>
          <a:ln>
            <a:noFill/>
          </a:ln>
        </p:spPr>
        <p:txBody>
          <a:bodyPr anchor="b"/>
          <a:lstStyle>
            <a:lvl1pPr marL="0" marR="0" lvl="0" indent="0" algn="ctr" rtl="0">
              <a:lnSpc>
                <a:spcPct val="100000"/>
              </a:lnSpc>
              <a:spcBef>
                <a:spcPct val="0"/>
              </a:spcBef>
              <a:spcAft>
                <a:spcPct val="0"/>
              </a:spcAft>
              <a:buClr>
                <a:srgbClr val="000000"/>
              </a:buClr>
              <a:buFont typeface="Titillium Web"/>
              <a:buNone/>
              <a:defRPr sz="4267" b="0" i="0" u="none" strike="noStrike" cap="none">
                <a:solidFill>
                  <a:srgbClr val="000000"/>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571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9424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9584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143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36" name="Shape 36"/>
          <p:cNvSpPr txBox="1">
            <a:spLocks noGrp="1"/>
          </p:cNvSpPr>
          <p:nvPr>
            <p:ph type="body" idx="1"/>
          </p:nvPr>
        </p:nvSpPr>
        <p:spPr>
          <a:xfrm>
            <a:off x="825500" y="3422649"/>
            <a:ext cx="5111600" cy="2882800"/>
          </a:xfrm>
          <a:prstGeom prst="rect">
            <a:avLst/>
          </a:prstGeom>
          <a:noFill/>
          <a:ln>
            <a:noFill/>
          </a:ln>
        </p:spPr>
        <p:txBody>
          <a:bodyPr anchor="t"/>
          <a:lstStyle>
            <a:lvl1pPr marL="0" marR="0" lvl="0" indent="0"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00000"/>
              </a:buClr>
              <a:buFont typeface="Titillium Web"/>
              <a:buNone/>
              <a:defRPr sz="22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5" name="Shape 10"/>
          <p:cNvSpPr txBox="1">
            <a:spLocks noGrp="1"/>
          </p:cNvSpPr>
          <p:nvPr>
            <p:ph type="sldNum" idx="13"/>
          </p:nvPr>
        </p:nvSpPr>
        <p:spPr/>
        <p:txBody>
          <a:bodyPr/>
          <a:lstStyle>
            <a:lvl1pPr>
              <a:defRPr/>
            </a:lvl1pPr>
          </a:lstStyle>
          <a:p>
            <a:pPr>
              <a:defRPr/>
            </a:pPr>
            <a:fld id="{742DEC2E-5C39-49FB-B115-47C579A9E32C}" type="slidenum">
              <a:rPr lang="it-IT" altLang="it-IT"/>
              <a:pPr>
                <a:defRPr/>
              </a:pPr>
              <a:t>‹N›</a:t>
            </a:fld>
          </a:p>
        </p:txBody>
      </p:sp>
    </p:spTree>
    <p:extLst>
      <p:ext uri="{BB962C8B-B14F-4D97-AF65-F5344CB8AC3E}">
        <p14:creationId xmlns:p14="http://schemas.microsoft.com/office/powerpoint/2010/main" val="210450182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Titolo - In alto">
    <p:spTree>
      <p:nvGrpSpPr>
        <p:cNvPr id="1" name="Shape 38"/>
        <p:cNvGrpSpPr/>
        <p:nvPr/>
      </p:nvGrpSpPr>
      <p:grpSpPr>
        <a:xfrm>
          <a:off x="0" y="0"/>
          <a:ext cx="0" cy="0"/>
        </a:xfrm>
      </p:grpSpPr>
      <p:sp>
        <p:nvSpPr>
          <p:cNvPr id="39" name="Shape 39"/>
          <p:cNvSpPr txBox="1">
            <a:spLocks noGrp="1"/>
          </p:cNvSpPr>
          <p:nvPr>
            <p:ph type="title"/>
          </p:nvPr>
        </p:nvSpPr>
        <p:spPr>
          <a:xfrm>
            <a:off x="844549" y="476249"/>
            <a:ext cx="10502800" cy="1143200"/>
          </a:xfrm>
          <a:prstGeom prst="rect">
            <a:avLst/>
          </a:prstGeom>
          <a:noFill/>
          <a:ln>
            <a:noFill/>
          </a:ln>
        </p:spPr>
        <p:txBody>
          <a:bodyPr/>
          <a:lstStyle>
            <a:lvl1pPr marL="0" marR="0" lvl="0" indent="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571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9424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9584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143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3" name="Shape 10"/>
          <p:cNvSpPr txBox="1">
            <a:spLocks noGrp="1"/>
          </p:cNvSpPr>
          <p:nvPr>
            <p:ph type="sldNum" idx="13"/>
          </p:nvPr>
        </p:nvSpPr>
        <p:spPr/>
        <p:txBody>
          <a:bodyPr/>
          <a:lstStyle>
            <a:lvl1pPr>
              <a:defRPr/>
            </a:lvl1pPr>
          </a:lstStyle>
          <a:p>
            <a:pPr>
              <a:defRPr/>
            </a:pPr>
            <a:fld id="{5C10287B-D3C7-41DC-8BEC-7CA1CE465B04}" type="slidenum">
              <a:rPr lang="it-IT" altLang="it-IT"/>
              <a:pPr>
                <a:defRPr/>
              </a:pPr>
              <a:t>‹N›</a:t>
            </a:fld>
          </a:p>
        </p:txBody>
      </p:sp>
    </p:spTree>
    <p:extLst>
      <p:ext uri="{BB962C8B-B14F-4D97-AF65-F5344CB8AC3E}">
        <p14:creationId xmlns:p14="http://schemas.microsoft.com/office/powerpoint/2010/main" val="424179036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Titolo, punti elenco e foto">
    <p:spTree>
      <p:nvGrpSpPr>
        <p:cNvPr id="1" name="Shape 41"/>
        <p:cNvGrpSpPr/>
        <p:nvPr/>
      </p:nvGrpSpPr>
      <p:grpSpPr>
        <a:xfrm>
          <a:off x="0" y="0"/>
          <a:ext cx="0" cy="0"/>
        </a:xfrm>
      </p:grpSpPr>
      <p:sp>
        <p:nvSpPr>
          <p:cNvPr id="42" name="Shape 42"/>
          <p:cNvSpPr>
            <a:spLocks noGrp="1"/>
          </p:cNvSpPr>
          <p:nvPr>
            <p:ph type="pic" idx="2"/>
          </p:nvPr>
        </p:nvSpPr>
        <p:spPr>
          <a:xfrm>
            <a:off x="6584949" y="1619249"/>
            <a:ext cx="4762400" cy="46036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43" name="Shape 43"/>
          <p:cNvSpPr txBox="1">
            <a:spLocks noGrp="1"/>
          </p:cNvSpPr>
          <p:nvPr>
            <p:ph type="title"/>
          </p:nvPr>
        </p:nvSpPr>
        <p:spPr>
          <a:xfrm>
            <a:off x="844549" y="476249"/>
            <a:ext cx="10502800" cy="1143200"/>
          </a:xfrm>
          <a:prstGeom prst="rect">
            <a:avLst/>
          </a:prstGeom>
          <a:noFill/>
          <a:ln>
            <a:noFill/>
          </a:ln>
        </p:spPr>
        <p:txBody>
          <a:bodyPr/>
          <a:lstStyle>
            <a:lvl1pPr marL="0" marR="0" lvl="0" indent="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1pPr>
            <a:lvl2pPr marL="0" marR="0" lvl="1" indent="118530"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2pPr>
            <a:lvl3pPr marL="0" marR="0" lvl="2" indent="237061"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3pPr>
            <a:lvl4pPr marL="0" marR="0" lvl="3" indent="338658"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4pPr>
            <a:lvl5pPr marL="0" marR="0" lvl="4" indent="45718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5pPr>
            <a:lvl6pPr marL="0" marR="0" lvl="5" indent="57571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6pPr>
            <a:lvl7pPr marL="0" marR="0" lvl="6" indent="694249"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7pPr>
            <a:lvl8pPr marL="0" marR="0" lvl="7" indent="79584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8pPr>
            <a:lvl9pPr marL="0" marR="0" lvl="8" indent="914377" algn="ctr" rtl="0">
              <a:lnSpc>
                <a:spcPct val="100000"/>
              </a:lnSpc>
              <a:spcBef>
                <a:spcPct val="0"/>
              </a:spcBef>
              <a:spcAft>
                <a:spcPct val="0"/>
              </a:spcAft>
              <a:buClr>
                <a:srgbClr val="010335"/>
              </a:buClr>
              <a:buFont typeface="Titillium Web"/>
              <a:buNone/>
              <a:defRPr sz="5600" b="0" i="0" u="none" strike="noStrike" cap="none">
                <a:solidFill>
                  <a:srgbClr val="010335"/>
                </a:solidFill>
                <a:latin typeface="Titillium Web"/>
                <a:ea typeface="Titillium Web"/>
                <a:cs typeface="Titillium Web"/>
                <a:sym typeface="Titillium Web"/>
              </a:defRPr>
            </a:lvl9pPr>
          </a:lstStyle>
          <a:p>
            <a:endParaRPr/>
          </a:p>
        </p:txBody>
      </p:sp>
      <p:sp>
        <p:nvSpPr>
          <p:cNvPr id="44" name="Shape 44"/>
          <p:cNvSpPr txBox="1">
            <a:spLocks noGrp="1"/>
          </p:cNvSpPr>
          <p:nvPr>
            <p:ph type="body" idx="1"/>
          </p:nvPr>
        </p:nvSpPr>
        <p:spPr>
          <a:xfrm>
            <a:off x="844549" y="1619249"/>
            <a:ext cx="5004000" cy="4603600"/>
          </a:xfrm>
          <a:prstGeom prst="rect">
            <a:avLst/>
          </a:prstGeom>
          <a:noFill/>
          <a:ln>
            <a:noFill/>
          </a:ln>
        </p:spPr>
        <p:txBody>
          <a:bodyPr/>
          <a:lstStyle>
            <a:lvl1pPr marL="287859" marR="0" lvl="0" indent="-186262" algn="l" rtl="0">
              <a:lnSpc>
                <a:spcPct val="100000"/>
              </a:lnSpc>
              <a:spcBef>
                <a:spcPts val="2267"/>
              </a:spcBef>
              <a:spcAft>
                <a:spcPct val="0"/>
              </a:spcAft>
              <a:buClr>
                <a:srgbClr val="000000"/>
              </a:buClr>
              <a:buSzPct val="76470"/>
              <a:buFont typeface="Titillium Web"/>
              <a:buChar char="•"/>
              <a:defRPr sz="2267" b="0" i="0" u="none" strike="noStrike" cap="none">
                <a:solidFill>
                  <a:srgbClr val="000000"/>
                </a:solidFill>
                <a:latin typeface="Titillium Web"/>
                <a:ea typeface="Titillium Web"/>
                <a:cs typeface="Titillium Web"/>
                <a:sym typeface="Titillium Web"/>
              </a:defRPr>
            </a:lvl1pPr>
            <a:lvl2pPr marL="558786" marR="0" lvl="1" indent="-169329" algn="l" rtl="0">
              <a:lnSpc>
                <a:spcPct val="100000"/>
              </a:lnSpc>
              <a:spcBef>
                <a:spcPts val="2267"/>
              </a:spcBef>
              <a:spcAft>
                <a:spcPct val="0"/>
              </a:spcAft>
              <a:buClr>
                <a:srgbClr val="000000"/>
              </a:buClr>
              <a:buSzPct val="76470"/>
              <a:buFont typeface="Titillium Web"/>
              <a:buChar char="•"/>
              <a:defRPr sz="2267" b="0" i="0" u="none" strike="noStrike" cap="none">
                <a:solidFill>
                  <a:srgbClr val="000000"/>
                </a:solidFill>
                <a:latin typeface="Titillium Web"/>
                <a:ea typeface="Titillium Web"/>
                <a:cs typeface="Titillium Web"/>
                <a:sym typeface="Titillium Web"/>
              </a:defRPr>
            </a:lvl2pPr>
            <a:lvl3pPr marL="846646" marR="0" lvl="2" indent="-186262" algn="l" rtl="0">
              <a:lnSpc>
                <a:spcPct val="100000"/>
              </a:lnSpc>
              <a:spcBef>
                <a:spcPts val="2267"/>
              </a:spcBef>
              <a:spcAft>
                <a:spcPct val="0"/>
              </a:spcAft>
              <a:buClr>
                <a:srgbClr val="000000"/>
              </a:buClr>
              <a:buSzPct val="76470"/>
              <a:buFont typeface="Titillium Web"/>
              <a:buChar char="•"/>
              <a:defRPr sz="2267" b="0" i="0" u="none" strike="noStrike" cap="none">
                <a:solidFill>
                  <a:srgbClr val="000000"/>
                </a:solidFill>
                <a:latin typeface="Titillium Web"/>
                <a:ea typeface="Titillium Web"/>
                <a:cs typeface="Titillium Web"/>
                <a:sym typeface="Titillium Web"/>
              </a:defRPr>
            </a:lvl3pPr>
            <a:lvl4pPr marL="1117572" marR="0" lvl="3" indent="-169329" algn="l" rtl="0">
              <a:lnSpc>
                <a:spcPct val="100000"/>
              </a:lnSpc>
              <a:spcBef>
                <a:spcPts val="2267"/>
              </a:spcBef>
              <a:spcAft>
                <a:spcPct val="0"/>
              </a:spcAft>
              <a:buClr>
                <a:srgbClr val="000000"/>
              </a:buClr>
              <a:buSzPct val="76470"/>
              <a:buFont typeface="Titillium Web"/>
              <a:buChar char="•"/>
              <a:defRPr sz="2267" b="0" i="0" u="none" strike="noStrike" cap="none">
                <a:solidFill>
                  <a:srgbClr val="000000"/>
                </a:solidFill>
                <a:latin typeface="Titillium Web"/>
                <a:ea typeface="Titillium Web"/>
                <a:cs typeface="Titillium Web"/>
                <a:sym typeface="Titillium Web"/>
              </a:defRPr>
            </a:lvl4pPr>
            <a:lvl5pPr marL="1405432" marR="0" lvl="4" indent="-186262" algn="l" rtl="0">
              <a:lnSpc>
                <a:spcPct val="100000"/>
              </a:lnSpc>
              <a:spcBef>
                <a:spcPts val="2267"/>
              </a:spcBef>
              <a:spcAft>
                <a:spcPct val="0"/>
              </a:spcAft>
              <a:buClr>
                <a:srgbClr val="000000"/>
              </a:buClr>
              <a:buSzPct val="76470"/>
              <a:buFont typeface="Titillium Web"/>
              <a:buChar char="•"/>
              <a:defRPr sz="22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endParaRPr/>
          </a:p>
        </p:txBody>
      </p:sp>
      <p:sp>
        <p:nvSpPr>
          <p:cNvPr id="5" name="Shape 10"/>
          <p:cNvSpPr txBox="1">
            <a:spLocks noGrp="1"/>
          </p:cNvSpPr>
          <p:nvPr>
            <p:ph type="sldNum" idx="13"/>
          </p:nvPr>
        </p:nvSpPr>
        <p:spPr/>
        <p:txBody>
          <a:bodyPr/>
          <a:lstStyle>
            <a:lvl1pPr>
              <a:defRPr/>
            </a:lvl1pPr>
          </a:lstStyle>
          <a:p>
            <a:pPr>
              <a:defRPr/>
            </a:pPr>
            <a:fld id="{732EADB8-84E1-4F62-B83A-067A5EBDE1A9}" type="slidenum">
              <a:rPr lang="it-IT" altLang="it-IT"/>
              <a:pPr>
                <a:defRPr/>
              </a:pPr>
              <a:t>‹N›</a:t>
            </a:fld>
          </a:p>
        </p:txBody>
      </p:sp>
    </p:spTree>
    <p:extLst>
      <p:ext uri="{BB962C8B-B14F-4D97-AF65-F5344CB8AC3E}">
        <p14:creationId xmlns:p14="http://schemas.microsoft.com/office/powerpoint/2010/main" val="413653596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Foto - 3 per pagina">
    <p:spTree>
      <p:nvGrpSpPr>
        <p:cNvPr id="1" name="Shape 46"/>
        <p:cNvGrpSpPr/>
        <p:nvPr/>
      </p:nvGrpSpPr>
      <p:grpSpPr>
        <a:xfrm>
          <a:off x="0" y="0"/>
          <a:ext cx="0" cy="0"/>
        </a:xfrm>
      </p:grpSpPr>
      <p:sp>
        <p:nvSpPr>
          <p:cNvPr id="47" name="Shape 47"/>
          <p:cNvSpPr>
            <a:spLocks noGrp="1"/>
          </p:cNvSpPr>
          <p:nvPr>
            <p:ph type="pic" idx="2"/>
          </p:nvPr>
        </p:nvSpPr>
        <p:spPr>
          <a:xfrm>
            <a:off x="7880349" y="3524249"/>
            <a:ext cx="3702000" cy="27752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48" name="Shape 48"/>
          <p:cNvSpPr>
            <a:spLocks noGrp="1"/>
          </p:cNvSpPr>
          <p:nvPr>
            <p:ph type="pic" idx="3"/>
          </p:nvPr>
        </p:nvSpPr>
        <p:spPr>
          <a:xfrm>
            <a:off x="7880349" y="565149"/>
            <a:ext cx="3702000" cy="27752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49" name="Shape 49"/>
          <p:cNvSpPr>
            <a:spLocks noGrp="1"/>
          </p:cNvSpPr>
          <p:nvPr>
            <p:ph type="pic" idx="4"/>
          </p:nvPr>
        </p:nvSpPr>
        <p:spPr>
          <a:xfrm>
            <a:off x="603249" y="565149"/>
            <a:ext cx="7086800" cy="5734000"/>
          </a:xfrm>
          <a:prstGeom prst="rect">
            <a:avLst/>
          </a:prstGeom>
          <a:noFill/>
          <a:ln>
            <a:noFill/>
          </a:ln>
        </p:spPr>
        <p:txBody>
          <a:bodyPr anchor="t"/>
          <a:lstStyle>
            <a:lvl1pPr marL="321725" marR="0" lvl="0"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1pPr>
            <a:lvl2pPr marL="643451" marR="0" lvl="1"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2pPr>
            <a:lvl3pPr marL="948243" marR="0" lvl="2"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3pPr>
            <a:lvl4pPr marL="1269968" marR="0" lvl="3"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4pPr>
            <a:lvl5pPr marL="1591694" marR="0" lvl="4"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5pPr>
            <a:lvl6pPr marL="1913419" marR="0" lvl="5"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6pPr>
            <a:lvl7pPr marL="2218211" marR="0" lvl="6"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7pPr>
            <a:lvl8pPr marL="2539937" marR="0" lvl="7" indent="-186262"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8pPr>
            <a:lvl9pPr marL="2861662" marR="0" lvl="8" indent="-203195" algn="l" rtl="0">
              <a:lnSpc>
                <a:spcPct val="100000"/>
              </a:lnSpc>
              <a:spcBef>
                <a:spcPts val="2933"/>
              </a:spcBef>
              <a:spcAft>
                <a:spcPct val="0"/>
              </a:spcAft>
              <a:buClr>
                <a:srgbClr val="000000"/>
              </a:buClr>
              <a:buSzPct val="75000"/>
              <a:buFont typeface="Titillium Web"/>
              <a:buChar char="•"/>
              <a:defRPr sz="2667" b="0" i="0" u="none" strike="noStrike" cap="none">
                <a:solidFill>
                  <a:srgbClr val="000000"/>
                </a:solidFill>
                <a:latin typeface="Titillium Web"/>
                <a:ea typeface="Titillium Web"/>
                <a:cs typeface="Titillium Web"/>
                <a:sym typeface="Titillium Web"/>
              </a:defRPr>
            </a:lvl9pPr>
          </a:lstStyle>
          <a:p>
            <a:pPr lvl="0"/>
            <a:endParaRPr noProof="0">
              <a:sym typeface="Titillium Web"/>
            </a:endParaRPr>
          </a:p>
        </p:txBody>
      </p:sp>
      <p:sp>
        <p:nvSpPr>
          <p:cNvPr id="5" name="Shape 10"/>
          <p:cNvSpPr txBox="1">
            <a:spLocks noGrp="1"/>
          </p:cNvSpPr>
          <p:nvPr>
            <p:ph type="sldNum" idx="13"/>
          </p:nvPr>
        </p:nvSpPr>
        <p:spPr/>
        <p:txBody>
          <a:bodyPr/>
          <a:lstStyle>
            <a:lvl1pPr>
              <a:defRPr/>
            </a:lvl1pPr>
          </a:lstStyle>
          <a:p>
            <a:pPr>
              <a:defRPr/>
            </a:pPr>
            <a:fld id="{C12E9648-68FD-4A05-87DA-B0E5FC29350A}" type="slidenum">
              <a:rPr lang="it-IT" altLang="it-IT"/>
              <a:pPr>
                <a:defRPr/>
              </a:pPr>
              <a:t>‹N›</a:t>
            </a:fld>
          </a:p>
        </p:txBody>
      </p:sp>
    </p:spTree>
    <p:extLst>
      <p:ext uri="{BB962C8B-B14F-4D97-AF65-F5344CB8AC3E}">
        <p14:creationId xmlns:p14="http://schemas.microsoft.com/office/powerpoint/2010/main" val="1503281722"/>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3.xml" /><Relationship Id="rId10" Type="http://schemas.openxmlformats.org/officeDocument/2006/relationships/slideLayout" Target="../slideLayouts/slideLayout12.xml" /><Relationship Id="rId11" Type="http://schemas.openxmlformats.org/officeDocument/2006/relationships/image" Target="../media/image3.jpeg" /><Relationship Id="rId12" Type="http://schemas.openxmlformats.org/officeDocument/2006/relationships/theme" Target="../theme/theme2.xml" /><Relationship Id="rId2" Type="http://schemas.openxmlformats.org/officeDocument/2006/relationships/slideLayout" Target="../slideLayouts/slideLayout4.xml" /><Relationship Id="rId3" Type="http://schemas.openxmlformats.org/officeDocument/2006/relationships/slideLayout" Target="../slideLayouts/slideLayout5.xml" /><Relationship Id="rId4" Type="http://schemas.openxmlformats.org/officeDocument/2006/relationships/slideLayout" Target="../slideLayouts/slideLayout6.xml" /><Relationship Id="rId5" Type="http://schemas.openxmlformats.org/officeDocument/2006/relationships/slideLayout" Target="../slideLayouts/slideLayout7.xml" /><Relationship Id="rId6" Type="http://schemas.openxmlformats.org/officeDocument/2006/relationships/slideLayout" Target="../slideLayouts/slideLayout8.xml" /><Relationship Id="rId7" Type="http://schemas.openxmlformats.org/officeDocument/2006/relationships/slideLayout" Target="../slideLayouts/slideLayout9.xml" /><Relationship Id="rId8" Type="http://schemas.openxmlformats.org/officeDocument/2006/relationships/slideLayout" Target="../slideLayouts/slideLayout10.xml" /><Relationship Id="rId9" Type="http://schemas.openxmlformats.org/officeDocument/2006/relationships/slideLayout" Target="../slideLayouts/slideLayout1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E5832-DD8A-49BD-801A-C7688F707295}" type="datetime1">
              <a:rPr lang="it-IT" smtClean="0"/>
              <a:t>08/12/2020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49"/>
            <a:ext cx="2743200" cy="365125"/>
          </a:xfrm>
          <a:prstGeom prst="rect">
            <a:avLst/>
          </a:prstGeom>
        </p:spPr>
        <p:txBody>
          <a:bodyPr vert="horz" lIns="91440" tIns="45720" rIns="91440" bIns="45720" rtlCol="0" anchor="ctr"/>
          <a:lstStyle>
            <a:lvl1pPr algn="r">
              <a:defRPr sz="1200">
                <a:solidFill>
                  <a:schemeClr val="bg1"/>
                </a:solidFill>
              </a:defRPr>
            </a:lvl1pPr>
          </a:lstStyle>
          <a:p>
            <a:fld id="{DF847751-812E-F643-99B1-C749C2DC0467}" type="slidenum">
              <a:rPr lang="it-IT" smtClean="0"/>
              <a:t>‹N›</a:t>
            </a:fld>
            <a:endParaRPr lang="it-IT"/>
          </a:p>
        </p:txBody>
      </p:sp>
    </p:spTree>
    <p:extLst>
      <p:ext uri="{BB962C8B-B14F-4D97-AF65-F5344CB8AC3E}">
        <p14:creationId xmlns:p14="http://schemas.microsoft.com/office/powerpoint/2010/main" val="842604075"/>
      </p:ext>
    </p:extLst>
  </p:cSld>
  <p:clrMap bg1="lt1" tx1="dk1" bg2="lt2" tx2="dk2" accent1="accent1" accent2="accent2" accent3="accent3" accent4="accent4" accent5="accent5" accent6="accent6" hlink="hlink" folHlink="folHlink"/>
  <p:sldLayoutIdLst>
    <p:sldLayoutId id="2147483653" r:id="rId1"/>
    <p:sldLayoutId id="2147483651" r:id="rId2"/>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rgbClr val="FFFFFF"/>
        </a:solidFill>
        <a:effectLst/>
      </p:bgPr>
    </p:bg>
    <p:spTree>
      <p:nvGrpSpPr>
        <p:cNvPr id="1" name=""/>
        <p:cNvGrpSpPr/>
        <p:nvPr/>
      </p:nvGrpSpPr>
      <p:grpSpPr>
        <a:xfrm>
          <a:off x="0" y="0"/>
          <a:ext cx="0" cy="0"/>
        </a:xfrm>
      </p:grpSpPr>
      <p:sp>
        <p:nvSpPr>
          <p:cNvPr id="1026" name="Shape 6"/>
          <p:cNvSpPr txBox="1">
            <a:spLocks noGrp="1"/>
          </p:cNvSpPr>
          <p:nvPr>
            <p:ph type="title"/>
          </p:nvPr>
        </p:nvSpPr>
        <p:spPr bwMode="auto">
          <a:xfrm>
            <a:off x="844551" y="476251"/>
            <a:ext cx="10502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275" tIns="34275" rIns="34275" bIns="34275" numCol="1" anchor="ctr" anchorCtr="0" compatLnSpc="1">
            <a:prstTxWarp prst="textNoShape">
              <a:avLst/>
            </a:prstTxWarp>
          </a:bodyPr>
          <a:lstStyle/>
          <a:p>
            <a:pPr lvl="0"/>
            <a:endParaRPr lang="it-IT" altLang="it-IT">
              <a:sym typeface="Arial" panose="020b0604020202020204" pitchFamily="34" charset="0"/>
            </a:endParaRPr>
          </a:p>
        </p:txBody>
      </p:sp>
      <p:sp>
        <p:nvSpPr>
          <p:cNvPr id="1027" name="Shape 7"/>
          <p:cNvSpPr>
            <a:spLocks noChangeArrowheads="1"/>
          </p:cNvSpPr>
          <p:nvPr/>
        </p:nvSpPr>
        <p:spPr bwMode="auto">
          <a:xfrm>
            <a:off x="-12700" y="6388101"/>
            <a:ext cx="12217400" cy="46990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Helvetica Neue"/>
              <a:buNone/>
              <a:defRPr/>
            </a:pPr>
            <a:endParaRPr lang="it-IT" altLang="it-IT" sz="2533">
              <a:latin typeface="Titillium Web" panose="00000500000000000000" pitchFamily="2" charset="0"/>
              <a:sym typeface="Titillium Web" panose="00000500000000000000" pitchFamily="2" charset="0"/>
            </a:endParaRPr>
          </a:p>
        </p:txBody>
      </p:sp>
      <p:pic>
        <p:nvPicPr>
          <p:cNvPr id="1028" name="Shape 8"/>
          <p:cNvPicPr preferRelativeResize="0">
            <a:picLocks noChangeAspect="1" noChangeArrowheads="1"/>
          </p:cNvPicPr>
          <p:nvPr/>
        </p:nvPicPr>
        <p:blipFill>
          <a:blip r:embed="rId11">
            <a:extLst>
              <a:ext uri="{28A0092B-C50C-407E-A947-70E740481C1C}">
                <a14:useLocalDpi xmlns:a14="http://schemas.microsoft.com/office/drawing/2010/main" val="0"/>
              </a:ext>
            </a:extLst>
          </a:blip>
          <a:stretch>
            <a:fillRect/>
          </a:stretch>
        </p:blipFill>
        <p:spPr bwMode="auto">
          <a:xfrm>
            <a:off x="10062633" y="6481234"/>
            <a:ext cx="1295400" cy="28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Shape 9"/>
          <p:cNvSpPr txBox="1">
            <a:spLocks noGrp="1"/>
          </p:cNvSpPr>
          <p:nvPr>
            <p:ph type="body" idx="1"/>
          </p:nvPr>
        </p:nvSpPr>
        <p:spPr bwMode="auto">
          <a:xfrm>
            <a:off x="844551" y="1619251"/>
            <a:ext cx="10502900" cy="4603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275" tIns="34275" rIns="34275" bIns="34275" numCol="1" anchor="ctr" anchorCtr="0" compatLnSpc="1">
            <a:prstTxWarp prst="textNoShape">
              <a:avLst/>
            </a:prstTxWarp>
          </a:bodyPr>
          <a:lstStyle/>
          <a:p>
            <a:pPr lvl="0"/>
            <a:endParaRPr lang="it-IT" altLang="it-IT">
              <a:sym typeface="Arial" panose="020b0604020202020204" pitchFamily="34" charset="0"/>
            </a:endParaRPr>
          </a:p>
        </p:txBody>
      </p:sp>
      <p:sp>
        <p:nvSpPr>
          <p:cNvPr id="1030" name="Shape 10"/>
          <p:cNvSpPr txBox="1">
            <a:spLocks noGrp="1"/>
          </p:cNvSpPr>
          <p:nvPr>
            <p:ph type="sldNum" idx="12"/>
          </p:nvPr>
        </p:nvSpPr>
        <p:spPr bwMode="auto">
          <a:xfrm>
            <a:off x="5979584" y="6540501"/>
            <a:ext cx="226483" cy="234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050" tIns="19050" rIns="19050" bIns="19050" numCol="1" anchor="t" anchorCtr="0" compatLnSpc="1">
            <a:prstTxWarp prst="textNoShape">
              <a:avLst/>
            </a:prstTxWarp>
          </a:bodyPr>
          <a:lstStyle>
            <a:lvl1pPr algn="ctr" eaLnBrk="1" hangingPunct="1">
              <a:buClr>
                <a:srgbClr val="000000"/>
              </a:buClr>
              <a:buSzPct val="25000"/>
              <a:buFont typeface="Helvetica Neue"/>
              <a:buNone/>
              <a:defRPr sz="1200">
                <a:latin typeface="Helvetica Neue"/>
                <a:ea typeface="Helvetica Neue"/>
                <a:cs typeface="Helvetica Neue"/>
                <a:sym typeface="Helvetica Neue"/>
              </a:defRPr>
            </a:lvl1pPr>
          </a:lstStyle>
          <a:p>
            <a:pPr>
              <a:defRPr/>
            </a:pPr>
            <a:fld id="{E52C19B1-2D3A-47DA-82DD-FEBAE724115A}" type="slidenum">
              <a:rPr lang="it-IT" altLang="it-IT"/>
              <a:pPr>
                <a:defRPr/>
              </a:pPr>
              <a:t>‹N›</a:t>
            </a:fld>
          </a:p>
        </p:txBody>
      </p:sp>
    </p:spTree>
    <p:extLst>
      <p:ext uri="{BB962C8B-B14F-4D97-AF65-F5344CB8AC3E}">
        <p14:creationId xmlns:p14="http://schemas.microsoft.com/office/powerpoint/2010/main" val="1049263318"/>
      </p:ext>
    </p:extLst>
  </p:cSld>
  <p:clrMap bg1="lt1" tx1="dk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Lst>
  <p:transition/>
  <p:timing/>
  <p:txStyles>
    <p:titleStyle>
      <a:defPPr marR="0" lvl="0" algn="l" rtl="0">
        <a:lnSpc>
          <a:spcPct val="100000"/>
        </a:lnSpc>
        <a:spcBef>
          <a:spcPct val="0"/>
        </a:spcBef>
        <a:spcAft>
          <a:spcPct val="0"/>
        </a:spcAft>
      </a:defPPr>
      <a:lvl1pPr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609585"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1219170"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828754"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2438339" algn="l" rtl="0" eaLnBrk="0" fontAlgn="base" hangingPunct="0">
        <a:spcBef>
          <a:spcPct val="0"/>
        </a:spcBef>
        <a:spcAft>
          <a:spcPct val="0"/>
        </a:spcAft>
        <a:defRPr sz="1867">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ct val="0"/>
        </a:spcBef>
        <a:spcAft>
          <a:spcPct val="0"/>
        </a:spcAft>
      </a:defPPr>
      <a:lvl1pPr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867">
          <a:solidFill>
            <a:srgbClr val="000000"/>
          </a:solidFill>
          <a:latin typeface="Arial"/>
          <a:ea typeface="Arial"/>
          <a:cs typeface="Arial"/>
          <a:sym typeface="Arial" panose="020b0604020202020204" pitchFamily="34" charset="0"/>
        </a:defRPr>
      </a:lvl5pPr>
      <a:lvl6pPr marR="0" lvl="5"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4.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5.jpeg" /><Relationship Id="rId4" Type="http://schemas.openxmlformats.org/officeDocument/2006/relationships/hyperlink" Target="https://innovazione.gov.it/assets/docs/Schede%20sulle%20misure%20di%20innovazione%20e%20digitalizzazione.pdf" TargetMode="Ex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5.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1.xml" /><Relationship Id="rId3" Type="http://schemas.openxmlformats.org/officeDocument/2006/relationships/image" Target="../media/image12.jpeg" /><Relationship Id="rId4" Type="http://schemas.openxmlformats.org/officeDocument/2006/relationships/hyperlink" Target="http://www.normattiva.it/uri-res/N2Ls?urn:nir:stato:legge:2015-08-07;124!vig=" TargetMode="External" /><Relationship Id="rId5" Type="http://schemas.openxmlformats.org/officeDocument/2006/relationships/hyperlink" Target="https://www.agid.gov.it/it/agenzia/strategia-quadro-normativo/codice-amministrazione-digitale" TargetMode="External" /><Relationship Id="rId6" Type="http://schemas.openxmlformats.org/officeDocument/2006/relationships/hyperlink" Target="http://www.normattiva.it/uri-res/N2Ls?urn:nir:stato:decreto.legislativo:2005-03-07;82!vig=" TargetMode="External" /><Relationship Id="rId7" Type="http://schemas.openxmlformats.org/officeDocument/2006/relationships/hyperlink" Target="https://innovazione.gov.it/strategia-nazionale-per-le-competenze-digitali/" TargetMode="External" /><Relationship Id="rId8" Type="http://schemas.openxmlformats.org/officeDocument/2006/relationships/image" Target="../media/image13.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2.xml" /><Relationship Id="rId3" Type="http://schemas.openxmlformats.org/officeDocument/2006/relationships/image" Target="../media/image12.jpeg" /><Relationship Id="rId4" Type="http://schemas.openxmlformats.org/officeDocument/2006/relationships/image" Target="../media/image14.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15.jpeg" /><Relationship Id="rId3" Type="http://schemas.openxmlformats.org/officeDocument/2006/relationships/hyperlink" Target="http://www.normattiva.it/uri-res/N2Ls?urn:nir:stato:legge:2004-01-09;4!vig=" TargetMode="External" /><Relationship Id="rId4" Type="http://schemas.openxmlformats.org/officeDocument/2006/relationships/hyperlink" Target="https://www.agid.gov.it/it/agenzia/stampa-e-comunicazione/notizie/2020/01/09/linee-guida-laccessibilita-novita-pa" TargetMode="Ex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3.xml" /><Relationship Id="rId3" Type="http://schemas.openxmlformats.org/officeDocument/2006/relationships/image" Target="../media/image16.jpeg" /><Relationship Id="rId4" Type="http://schemas.openxmlformats.org/officeDocument/2006/relationships/image" Target="../media/image12.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4.xml" /><Relationship Id="rId3" Type="http://schemas.openxmlformats.org/officeDocument/2006/relationships/image" Target="../media/image16.jpeg" /><Relationship Id="rId4" Type="http://schemas.openxmlformats.org/officeDocument/2006/relationships/image" Target="../media/image12.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17.jpeg" /><Relationship Id="rId3" Type="http://schemas.openxmlformats.org/officeDocument/2006/relationships/hyperlink" Target="https://www.agid.gov.it/it/designservizi/accessibilita/wadcher" TargetMode="External" /><Relationship Id="rId4" Type="http://schemas.openxmlformats.org/officeDocument/2006/relationships/hyperlink" Target="https://wadcher.eu/" TargetMode="Ex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hyperlink" Target="https://www.agid.gov.it/it/piattaforme/spid/soggetti-aggregatori" TargetMode="External" /><Relationship Id="rId11" Type="http://schemas.openxmlformats.org/officeDocument/2006/relationships/hyperlink" Target="https://www.spid.gov.it/" TargetMode="External" /><Relationship Id="rId2" Type="http://schemas.openxmlformats.org/officeDocument/2006/relationships/notesSlide" Target="../notesSlides/notesSlide16.xml" /><Relationship Id="rId3" Type="http://schemas.openxmlformats.org/officeDocument/2006/relationships/image" Target="../media/image12.jpeg" /><Relationship Id="rId4" Type="http://schemas.openxmlformats.org/officeDocument/2006/relationships/image" Target="../media/image18.jpeg" /><Relationship Id="rId5" Type="http://schemas.openxmlformats.org/officeDocument/2006/relationships/hyperlink" Target="https://www.agid.gov.it/sites/default/files/repository_files/linee_guida_rao_pubblico_v.1.0_3_1.pdf" TargetMode="External" /><Relationship Id="rId6" Type="http://schemas.openxmlformats.org/officeDocument/2006/relationships/hyperlink" Target="https://www.agid.gov.it/it/piattaforme/spid/rao-pubblici" TargetMode="External" /><Relationship Id="rId7" Type="http://schemas.openxmlformats.org/officeDocument/2006/relationships/hyperlink" Target="http://www.agid.gov.it/sites/default/files/repository_files/allegato_alla_determinazione_agid_n._802018_-_convenzione_soggetti_aggregatori_servizi_pubblici_0.pdf" TargetMode="External" /><Relationship Id="rId8" Type="http://schemas.openxmlformats.org/officeDocument/2006/relationships/hyperlink" Target="https://www.agid.gov.it/sites/default/files/repository_files/procedura_soggetti_aggregatori_0_0.pdf" TargetMode="External" /><Relationship Id="rId9" Type="http://schemas.openxmlformats.org/officeDocument/2006/relationships/hyperlink" Target="https://www.agid.gov.it/sites/default/files/repository_files/modulo_di_adesione_1.pdf" TargetMode="Ex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7.xml" /><Relationship Id="rId3" Type="http://schemas.openxmlformats.org/officeDocument/2006/relationships/image" Target="../media/image12.jpeg" /><Relationship Id="rId4" Type="http://schemas.openxmlformats.org/officeDocument/2006/relationships/image" Target="../media/image19.jpeg" /><Relationship Id="rId5" Type="http://schemas.openxmlformats.org/officeDocument/2006/relationships/hyperlink" Target="https://www.cartaidentita.interno.gov.it/identificazione-digitale/software-cie/" TargetMode="External" /><Relationship Id="rId6" Type="http://schemas.openxmlformats.org/officeDocument/2006/relationships/hyperlink" Target="https://www.agid.gov.it/it/agenzia/stampa-e-comunicazione/notizie/2020/06/25/eidas-servizi-pubblici-accessibili-spid-cie-23-paesi" TargetMode="Ex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8.xml" /><Relationship Id="rId3" Type="http://schemas.openxmlformats.org/officeDocument/2006/relationships/image" Target="../media/image12.jpeg" /><Relationship Id="rId4" Type="http://schemas.openxmlformats.org/officeDocument/2006/relationships/image" Target="../media/image20.jpeg" /><Relationship Id="rId5" Type="http://schemas.openxmlformats.org/officeDocument/2006/relationships/hyperlink" Target="https://www.card.infocamere.it/infocard/pub/come-si-ottiene_5488" TargetMode="External" /><Relationship Id="rId6" Type="http://schemas.openxmlformats.org/officeDocument/2006/relationships/hyperlink" Target="https://www.agid.gov.it/it/piattaforme/carta-nazionale-servizi" TargetMode="Ex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 Id="rId3" Type="http://schemas.openxmlformats.org/officeDocument/2006/relationships/hyperlink" Target="https://www.inipec.gov.it/" TargetMode="External" /><Relationship Id="rId4" Type="http://schemas.openxmlformats.org/officeDocument/2006/relationships/hyperlink" Target="https://trasparenza.agid.gov.it/archivio28_provvedimenti-amministrativi_0_121952_725_1.html" TargetMode="Ex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 Id="rId3" Type="http://schemas.openxmlformats.org/officeDocument/2006/relationships/hyperlink" Target="https://www.pagopa.gov.it/" TargetMode="External" /><Relationship Id="rId4" Type="http://schemas.openxmlformats.org/officeDocument/2006/relationships/hyperlink" Target="https://www.spid.gov.it/richiedi-spid" TargetMode="External" /><Relationship Id="rId5" Type="http://schemas.openxmlformats.org/officeDocument/2006/relationships/hyperlink" Target="https://www.cartaidentita.interno.gov.it/presentazione-della-richiesta/" TargetMode="External" /><Relationship Id="rId6" Type="http://schemas.openxmlformats.org/officeDocument/2006/relationships/image" Target="../media/image21.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 Id="rId3" Type="http://schemas.openxmlformats.org/officeDocument/2006/relationships/image" Target="../media/image22.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 Id="rId3" Type="http://schemas.openxmlformats.org/officeDocument/2006/relationships/hyperlink" Target="https://www.gazzettaufficiale.it/eli/id/2018/07/03/18A04494/sg" TargetMode="Ex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 Id="rId3" Type="http://schemas.openxmlformats.org/officeDocument/2006/relationships/hyperlink" Target="https://www.anpr.interno.it/portale/guida-anpr" TargetMode="External" /><Relationship Id="rId4" Type="http://schemas.openxmlformats.org/officeDocument/2006/relationships/hyperlink" Target="http://www.funzionepubblica.gov.it/articolo/dipartimento/06-12-2019/anpr-decreto-di-proroga-al-31122020" TargetMode="External" /><Relationship Id="rId5" Type="http://schemas.openxmlformats.org/officeDocument/2006/relationships/image" Target="../media/image23.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 Id="rId3" Type="http://schemas.openxmlformats.org/officeDocument/2006/relationships/hyperlink" Target="https://innovazione.gov.it/Ministra-Pisano-Regioni-fondo-50-milioni-per-digitalizzare-servizi/" TargetMode="External" /><Relationship Id="rId4" Type="http://schemas.openxmlformats.org/officeDocument/2006/relationships/hyperlink" Target="https://io.italia.it/" TargetMode="External" /><Relationship Id="rId5" Type="http://schemas.openxmlformats.org/officeDocument/2006/relationships/image" Target="../media/image24.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 Id="rId3" Type="http://schemas.openxmlformats.org/officeDocument/2006/relationships/image" Target="../media/image25.jpeg" /><Relationship Id="rId4" Type="http://schemas.openxmlformats.org/officeDocument/2006/relationships/hyperlink" Target="https://www.agid.gov.it/sites/default/files/repository_files/competenze_digitali_per_i_cittadini.pdf"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6.xml" /><Relationship Id="rId3" Type="http://schemas.openxmlformats.org/officeDocument/2006/relationships/image" Target="../media/image26.jpeg" /><Relationship Id="rId4" Type="http://schemas.openxmlformats.org/officeDocument/2006/relationships/hyperlink" Target="https://innovazione.gov.it/it/repubblica-digitale/" TargetMode="Ex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7.xml" /><Relationship Id="rId3" Type="http://schemas.openxmlformats.org/officeDocument/2006/relationships/hyperlink" Target="https://innovazione.gov.it/assets/docs/DTD-1277-A-ALL1.pdf" TargetMode="Ex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8.xml" /><Relationship Id="rId3" Type="http://schemas.openxmlformats.org/officeDocument/2006/relationships/image" Target="../media/image27.jpeg" /><Relationship Id="rId4" Type="http://schemas.openxmlformats.org/officeDocument/2006/relationships/hyperlink" Target="https://competenzedigitali.gov.it/" TargetMode="Externa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9.xml" /><Relationship Id="rId3" Type="http://schemas.openxmlformats.org/officeDocument/2006/relationships/image" Target="../media/image28.jpeg" /><Relationship Id="rId4" Type="http://schemas.openxmlformats.org/officeDocument/2006/relationships/hyperlink" Target="https://competenzedigitali.gov.it/candidates/public/simulated" TargetMode="Externa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0.xml" /><Relationship Id="rId3" Type="http://schemas.openxmlformats.org/officeDocument/2006/relationships/hyperlink" Target="https://www.agid.gov.it/it/linee-guida" TargetMode="External" /><Relationship Id="rId4" Type="http://schemas.openxmlformats.org/officeDocument/2006/relationships/image" Target="../media/image29.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1.xml" /><Relationship Id="rId3" Type="http://schemas.openxmlformats.org/officeDocument/2006/relationships/hyperlink" Target="https://www.agid.gov.it/it/agenzia/difensore-civico-il-digitale/segnalazioni-cad" TargetMode="Externa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2.xml" /><Relationship Id="rId3" Type="http://schemas.openxmlformats.org/officeDocument/2006/relationships/hyperlink" Target="https://indicepa.gov.it/documentale/index.php" TargetMode="External" /><Relationship Id="rId4" Type="http://schemas.openxmlformats.org/officeDocument/2006/relationships/hyperlink" Target="https://www.agid.gov.it/sites/default/files/repository_files/37_-_dt_dg_n._37_-_12_feb_2018_-_approvazione_regolamento_difensorecivicodigitale_1.pdf" TargetMode="External" /><Relationship Id="rId5" Type="http://schemas.openxmlformats.org/officeDocument/2006/relationships/image" Target="../media/image30.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3.xml" /><Relationship Id="rId3" Type="http://schemas.openxmlformats.org/officeDocument/2006/relationships/hyperlink" Target="https://www.agid.gov.it/it/agenzia/difensore-civico-il-digitale/segnalazioni-cad" TargetMode="External" /><Relationship Id="rId4" Type="http://schemas.openxmlformats.org/officeDocument/2006/relationships/image" Target="../media/image31.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4.xml" /><Relationship Id="rId3" Type="http://schemas.openxmlformats.org/officeDocument/2006/relationships/hyperlink" Target="https://www.agid.gov.it/it/agenzia/difensore-civico-il-digitale/segnalazioni-cad/inviti-pa" TargetMode="External" /><Relationship Id="rId4" Type="http://schemas.openxmlformats.org/officeDocument/2006/relationships/image" Target="../media/image32.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hyperlink" Target="https://docs.italia.it/italia/piano-triennale-ict/codice-amministrazione-digitale-docs/it/v2017-12-13/" TargetMode="External" /><Relationship Id="rId4" Type="http://schemas.openxmlformats.org/officeDocument/2006/relationships/image" Target="../media/image5.jpe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5.xml" /><Relationship Id="rId3" Type="http://schemas.openxmlformats.org/officeDocument/2006/relationships/hyperlink" Target="https://www.agid.gov.it/it/design-servizi/accessibilita/procedura-attuazione" TargetMode="External" /><Relationship Id="rId4" Type="http://schemas.openxmlformats.org/officeDocument/2006/relationships/hyperlink" Target="https://www.agid.gov.it/it/agenzia/difensore-civico-il-digitale/dichiarazioni-accessibilita" TargetMode="External" /><Relationship Id="rId5" Type="http://schemas.openxmlformats.org/officeDocument/2006/relationships/hyperlink" Target="http://www.normattiva.it/uri-res/N2Ls?urn:nir:stato:legge:2004-01-09;4!vig=" TargetMode="External" /><Relationship Id="rId6" Type="http://schemas.openxmlformats.org/officeDocument/2006/relationships/hyperlink" Target="http://www.normattiva.it/uri-res/N2Ls?urn:nir:stato:legge:2006-03-01;67" TargetMode="External" /><Relationship Id="rId7" Type="http://schemas.openxmlformats.org/officeDocument/2006/relationships/image" Target="../media/image33.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www.agid.gov.it/" TargetMode="External" /><Relationship Id="rId3" Type="http://schemas.openxmlformats.org/officeDocument/2006/relationships/image" Target="../media/image4.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6.jpeg" /><Relationship Id="rId4" Type="http://schemas.openxmlformats.org/officeDocument/2006/relationships/image" Target="../media/image7.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8.jpeg" /><Relationship Id="rId4" Type="http://schemas.openxmlformats.org/officeDocument/2006/relationships/image" Target="../media/image9.jpeg" /><Relationship Id="rId5" Type="http://schemas.openxmlformats.org/officeDocument/2006/relationships/image" Target="../media/image10.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5.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5.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5.jpeg" /><Relationship Id="rId4" Type="http://schemas.openxmlformats.org/officeDocument/2006/relationships/image" Target="../media/image11.jpe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1" y="1510783"/>
            <a:ext cx="12192001" cy="1154296"/>
          </a:xfrm>
          <a:solidFill>
            <a:srgbClr val="0070C0"/>
          </a:solidFill>
        </p:spPr>
        <p:txBody>
          <a:bodyPr lIns="91440" tIns="45720" rIns="91440" bIns="45720" anchor="b">
            <a:noAutofit/>
          </a:bodyPr>
          <a:lstStyle/>
          <a:p>
            <a:r>
              <a:rPr lang="it-IT" sz="4800"/>
              <a:t>Piano triennale per l’informatica </a:t>
            </a:r>
            <a:br>
              <a:rPr lang="it-IT" sz="4800"/>
            </a:br>
            <a:r>
              <a:rPr lang="it-IT" sz="4800"/>
              <a:t>nella PA 2020 - 2022 </a:t>
            </a:r>
          </a:p>
        </p:txBody>
      </p:sp>
      <p:sp>
        <p:nvSpPr>
          <p:cNvPr id="3" name="Sottotitolo 2"/>
          <p:cNvSpPr>
            <a:spLocks noGrp="1"/>
          </p:cNvSpPr>
          <p:nvPr>
            <p:ph type="subTitle" idx="1"/>
          </p:nvPr>
        </p:nvSpPr>
        <p:spPr>
          <a:xfrm>
            <a:off x="1524000" y="3886568"/>
            <a:ext cx="9144000" cy="1334277"/>
          </a:xfrm>
        </p:spPr>
        <p:txBody>
          <a:bodyPr anchor="ctr">
            <a:normAutofit/>
          </a:bodyPr>
          <a:lstStyle/>
          <a:p>
            <a:r>
              <a:rPr lang="it-IT" sz="3200" b="1"/>
              <a:t>10 Novembre 2020</a:t>
            </a:r>
          </a:p>
          <a:p>
            <a:endParaRPr lang="it-IT" sz="3200" b="1">
              <a:cs typeface="Calibri"/>
            </a:endParaRPr>
          </a:p>
          <a:p>
            <a:endParaRPr lang="it-IT" sz="3200" b="1">
              <a:cs typeface="Calibri"/>
            </a:endParaRPr>
          </a:p>
        </p:txBody>
      </p:sp>
      <p:pic>
        <p:nvPicPr>
          <p:cNvPr id="7" name="Immagine 6">
            <a:extLst>
              <a:ext uri="{FF2B5EF4-FFF2-40B4-BE49-F238E27FC236}">
                <a16:creationId xmlns:a16="http://schemas.microsoft.com/office/drawing/2014/main" id="{7CD9F029-DF5E-8949-A252-5A99C19C9A96}"/>
              </a:ext>
            </a:extLst>
          </p:cNvPr>
          <p:cNvPicPr>
            <a:picLocks noChangeAspect="1"/>
          </p:cNvPicPr>
          <p:nvPr/>
        </p:nvPicPr>
        <p:blipFill>
          <a:blip r:embed="rId3"/>
          <a:stretch>
            <a:fillRect/>
          </a:stretch>
        </p:blipFill>
        <p:spPr>
          <a:xfrm>
            <a:off x="0" y="-171450"/>
            <a:ext cx="12301538" cy="7016750"/>
          </a:xfrm>
          <a:prstGeom prst="rect">
            <a:avLst/>
          </a:prstGeom>
        </p:spPr>
      </p:pic>
    </p:spTree>
    <p:extLst>
      <p:ext uri="{BB962C8B-B14F-4D97-AF65-F5344CB8AC3E}">
        <p14:creationId xmlns:p14="http://schemas.microsoft.com/office/powerpoint/2010/main" val="1559448278"/>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27" name="Rettangolo con angoli arrotondati 26">
            <a:extLst>
              <a:ext uri="{FF2B5EF4-FFF2-40B4-BE49-F238E27FC236}">
                <a16:creationId xmlns:a16="http://schemas.microsoft.com/office/drawing/2014/main" id="{AED0F66A-CA7C-4C1C-BA7E-5765C14E990B}"/>
              </a:ext>
            </a:extLst>
          </p:cNvPr>
          <p:cNvSpPr/>
          <p:nvPr/>
        </p:nvSpPr>
        <p:spPr>
          <a:xfrm>
            <a:off x="2367142" y="1256044"/>
            <a:ext cx="45719" cy="4253352"/>
          </a:xfrm>
          <a:prstGeom prst="roundRect">
            <a:avLst/>
          </a:prstGeom>
          <a:solidFill>
            <a:srgbClr val="5D819D"/>
          </a:solidFill>
          <a:ln>
            <a:solidFill>
              <a:srgbClr val="5D8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ttangolo con angoli arrotondati 16">
            <a:extLst>
              <a:ext uri="{FF2B5EF4-FFF2-40B4-BE49-F238E27FC236}">
                <a16:creationId xmlns:a16="http://schemas.microsoft.com/office/drawing/2014/main" id="{92D7B9B5-117B-40A8-924F-43FA78C0239D}"/>
              </a:ext>
            </a:extLst>
          </p:cNvPr>
          <p:cNvSpPr/>
          <p:nvPr/>
        </p:nvSpPr>
        <p:spPr>
          <a:xfrm>
            <a:off x="786289" y="4486445"/>
            <a:ext cx="3313443" cy="10156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ttangolo con angoli arrotondati 14">
            <a:extLst>
              <a:ext uri="{FF2B5EF4-FFF2-40B4-BE49-F238E27FC236}">
                <a16:creationId xmlns:a16="http://schemas.microsoft.com/office/drawing/2014/main" id="{971F2507-32E8-41A2-9CD7-97986B153906}"/>
              </a:ext>
            </a:extLst>
          </p:cNvPr>
          <p:cNvSpPr/>
          <p:nvPr/>
        </p:nvSpPr>
        <p:spPr>
          <a:xfrm>
            <a:off x="756140" y="2767766"/>
            <a:ext cx="3313443" cy="10156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ttangolo con angoli arrotondati 12">
            <a:extLst>
              <a:ext uri="{FF2B5EF4-FFF2-40B4-BE49-F238E27FC236}">
                <a16:creationId xmlns:a16="http://schemas.microsoft.com/office/drawing/2014/main" id="{62C8EC83-7BC0-4B7C-B75E-C61F29B06029}"/>
              </a:ext>
            </a:extLst>
          </p:cNvPr>
          <p:cNvSpPr/>
          <p:nvPr/>
        </p:nvSpPr>
        <p:spPr>
          <a:xfrm>
            <a:off x="756140" y="1182101"/>
            <a:ext cx="3313443" cy="10156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10</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14" name="Google Shape;74;p9"/>
          <p:cNvSpPr txBox="1"/>
          <p:nvPr/>
        </p:nvSpPr>
        <p:spPr>
          <a:xfrm>
            <a:off x="618463" y="198507"/>
            <a:ext cx="7731718"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Le novità del Decreto Semplificazioni </a:t>
            </a:r>
          </a:p>
        </p:txBody>
      </p:sp>
      <p:sp>
        <p:nvSpPr>
          <p:cNvPr id="19" name="CasellaDiTesto 18">
            <a:extLst>
              <a:ext uri="{FF2B5EF4-FFF2-40B4-BE49-F238E27FC236}">
                <a16:creationId xmlns:a16="http://schemas.microsoft.com/office/drawing/2014/main" id="{25F3218E-81BF-453F-AF39-3CD7BCAF10AF}"/>
              </a:ext>
            </a:extLst>
          </p:cNvPr>
          <p:cNvSpPr txBox="1"/>
          <p:nvPr/>
        </p:nvSpPr>
        <p:spPr>
          <a:xfrm>
            <a:off x="871700" y="1375988"/>
            <a:ext cx="3228032" cy="646331"/>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sz="1800" b="1" i="0" u="none" strike="noStrike" kern="1200" cap="none" spc="0" normalizeH="0" baseline="0" noProof="0">
                <a:ln>
                  <a:noFill/>
                </a:ln>
                <a:solidFill>
                  <a:srgbClr val="002060"/>
                </a:solidFill>
                <a:effectLst/>
                <a:uLnTx/>
                <a:uFillTx/>
                <a:latin typeface="Titillium Web"/>
                <a:ea typeface="+mn-ea"/>
                <a:cs typeface="+mn-cs"/>
              </a:rPr>
              <a:t>Switch off identità </a:t>
            </a:r>
            <a:r>
              <a:rPr kumimoji="0" lang="en-US" sz="1800" b="1" i="0" u="none" strike="noStrike" kern="1200" cap="none" spc="0" normalizeH="0" baseline="0" noProof="0" err="1">
                <a:ln>
                  <a:noFill/>
                </a:ln>
                <a:solidFill>
                  <a:srgbClr val="002060"/>
                </a:solidFill>
                <a:effectLst/>
                <a:uLnTx/>
                <a:uFillTx/>
                <a:latin typeface="Titillium Web"/>
                <a:ea typeface="+mn-ea"/>
                <a:cs typeface="+mn-cs"/>
              </a:rPr>
              <a:t>digitali</a:t>
            </a:r>
            <a:r>
              <a:rPr kumimoji="0" lang="en-US" sz="1800" b="1" i="0" u="none" strike="noStrike" kern="1200" cap="none" spc="0" normalizeH="0" baseline="0" noProof="0">
                <a:ln>
                  <a:noFill/>
                </a:ln>
                <a:solidFill>
                  <a:srgbClr val="002060"/>
                </a:solidFill>
                <a:effectLst/>
                <a:uLnTx/>
                <a:uFillTx/>
                <a:latin typeface="Titillium Web"/>
                <a:ea typeface="+mn-ea"/>
                <a:cs typeface="+mn-cs"/>
              </a:rPr>
              <a:t> – Art. 24, D.L. 76/2020 (art. 64 CAD)</a:t>
            </a:r>
            <a:endParaRPr kumimoji="0" lang="it-IT" sz="1800" b="1" i="0" u="none" strike="noStrike" kern="1200" cap="none" spc="0" normalizeH="0" baseline="0" noProof="0">
              <a:ln>
                <a:noFill/>
              </a:ln>
              <a:solidFill>
                <a:srgbClr val="002060"/>
              </a:solidFill>
              <a:effectLst/>
              <a:uLnTx/>
              <a:uFillTx/>
              <a:latin typeface="Titillium Web"/>
              <a:ea typeface="+mn-ea"/>
              <a:cs typeface="+mn-cs"/>
            </a:endParaRPr>
          </a:p>
        </p:txBody>
      </p:sp>
      <p:sp>
        <p:nvSpPr>
          <p:cNvPr id="20" name="CasellaDiTesto 19">
            <a:extLst>
              <a:ext uri="{FF2B5EF4-FFF2-40B4-BE49-F238E27FC236}">
                <a16:creationId xmlns:a16="http://schemas.microsoft.com/office/drawing/2014/main" id="{A0C2E236-8E39-46E8-8F99-CC8DCF618555}"/>
              </a:ext>
            </a:extLst>
          </p:cNvPr>
          <p:cNvSpPr txBox="1"/>
          <p:nvPr/>
        </p:nvSpPr>
        <p:spPr>
          <a:xfrm>
            <a:off x="921939" y="2969375"/>
            <a:ext cx="3047163" cy="646331"/>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de-DE" sz="1800" b="1" i="0" u="none" strike="noStrike" kern="1200" cap="none" spc="0" normalizeH="0" baseline="0" noProof="0">
                <a:ln>
                  <a:noFill/>
                </a:ln>
                <a:solidFill>
                  <a:srgbClr val="002060"/>
                </a:solidFill>
                <a:effectLst/>
                <a:uLnTx/>
                <a:uFillTx/>
                <a:latin typeface="Titillium Web"/>
                <a:ea typeface="+mn-ea"/>
                <a:cs typeface="+mn-cs"/>
              </a:rPr>
              <a:t>App IO – Art. 24, D.L. 76/2020 (</a:t>
            </a:r>
            <a:r>
              <a:rPr kumimoji="0" lang="de-DE" sz="1800" b="1" i="0" u="none" strike="noStrike" kern="1200" cap="none" spc="0" normalizeH="0" baseline="0" noProof="0" err="1">
                <a:ln>
                  <a:noFill/>
                </a:ln>
                <a:solidFill>
                  <a:srgbClr val="002060"/>
                </a:solidFill>
                <a:effectLst/>
                <a:uLnTx/>
                <a:uFillTx/>
                <a:latin typeface="Titillium Web"/>
                <a:ea typeface="+mn-ea"/>
                <a:cs typeface="+mn-cs"/>
              </a:rPr>
              <a:t>artt</a:t>
            </a:r>
            <a:r>
              <a:rPr kumimoji="0" lang="de-DE" sz="1800" b="1" i="0" u="none" strike="noStrike" kern="1200" cap="none" spc="0" normalizeH="0" baseline="0" noProof="0">
                <a:ln>
                  <a:noFill/>
                </a:ln>
                <a:solidFill>
                  <a:srgbClr val="002060"/>
                </a:solidFill>
                <a:effectLst/>
                <a:uLnTx/>
                <a:uFillTx/>
                <a:latin typeface="Titillium Web"/>
                <a:ea typeface="+mn-ea"/>
                <a:cs typeface="+mn-cs"/>
              </a:rPr>
              <a:t>. 64-bis e 65, CAD)</a:t>
            </a:r>
            <a:endParaRPr kumimoji="0" lang="it-IT" sz="1800" b="1" i="0" u="none" strike="noStrike" kern="1200" cap="none" spc="0" normalizeH="0" baseline="0" noProof="0">
              <a:ln>
                <a:noFill/>
              </a:ln>
              <a:solidFill>
                <a:srgbClr val="002060"/>
              </a:solidFill>
              <a:effectLst/>
              <a:uLnTx/>
              <a:uFillTx/>
              <a:latin typeface="Titillium Web"/>
              <a:ea typeface="+mn-ea"/>
              <a:cs typeface="+mn-cs"/>
            </a:endParaRPr>
          </a:p>
        </p:txBody>
      </p:sp>
      <p:sp>
        <p:nvSpPr>
          <p:cNvPr id="21" name="CasellaDiTesto 20">
            <a:extLst>
              <a:ext uri="{FF2B5EF4-FFF2-40B4-BE49-F238E27FC236}">
                <a16:creationId xmlns:a16="http://schemas.microsoft.com/office/drawing/2014/main" id="{E806C8DE-A3F7-4D4F-B435-D3D4711D7BA7}"/>
              </a:ext>
            </a:extLst>
          </p:cNvPr>
          <p:cNvSpPr txBox="1"/>
          <p:nvPr/>
        </p:nvSpPr>
        <p:spPr>
          <a:xfrm>
            <a:off x="871700" y="4632781"/>
            <a:ext cx="3313443" cy="738664"/>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400" b="1" i="0" u="none" strike="noStrike" kern="1200" cap="none" spc="0" normalizeH="0" baseline="0" noProof="0">
                <a:ln>
                  <a:noFill/>
                </a:ln>
                <a:solidFill>
                  <a:srgbClr val="002060"/>
                </a:solidFill>
                <a:effectLst/>
                <a:uLnTx/>
                <a:uFillTx/>
                <a:latin typeface="Titillium Web"/>
                <a:ea typeface="+mn-ea"/>
                <a:cs typeface="+mn-cs"/>
              </a:rPr>
              <a:t>Switch off </a:t>
            </a:r>
            <a:r>
              <a:rPr kumimoji="0" lang="it-IT" sz="1400" b="1" i="0" u="none" strike="noStrike" kern="1200" cap="none" spc="0" normalizeH="0" baseline="0" noProof="0" err="1">
                <a:ln>
                  <a:noFill/>
                </a:ln>
                <a:solidFill>
                  <a:srgbClr val="002060"/>
                </a:solidFill>
                <a:effectLst/>
                <a:uLnTx/>
                <a:uFillTx/>
                <a:latin typeface="Titillium Web"/>
                <a:ea typeface="+mn-ea"/>
                <a:cs typeface="+mn-cs"/>
              </a:rPr>
              <a:t>PagoPA</a:t>
            </a:r>
            <a:r>
              <a:rPr kumimoji="0" lang="it-IT" sz="1400" b="1" i="0" u="none" strike="noStrike" kern="1200" cap="none" spc="0" normalizeH="0" baseline="0" noProof="0">
                <a:ln>
                  <a:noFill/>
                </a:ln>
                <a:solidFill>
                  <a:srgbClr val="002060"/>
                </a:solidFill>
                <a:effectLst/>
                <a:uLnTx/>
                <a:uFillTx/>
                <a:latin typeface="Titillium Web"/>
                <a:ea typeface="+mn-ea"/>
                <a:cs typeface="+mn-cs"/>
              </a:rPr>
              <a:t> e strumenti di pagamento elettronico – Artt. 24 e 24-bis, D.L. 76/2020 (art. 65, </a:t>
            </a:r>
            <a:r>
              <a:rPr kumimoji="0" lang="it-IT" sz="1400" b="1" i="0" u="none" strike="noStrike" kern="1200" cap="none" spc="0" normalizeH="0" baseline="0" noProof="0" err="1">
                <a:ln>
                  <a:noFill/>
                </a:ln>
                <a:solidFill>
                  <a:srgbClr val="002060"/>
                </a:solidFill>
                <a:effectLst/>
                <a:uLnTx/>
                <a:uFillTx/>
                <a:latin typeface="Titillium Web"/>
                <a:ea typeface="+mn-ea"/>
                <a:cs typeface="+mn-cs"/>
              </a:rPr>
              <a:t>D.Lgs.</a:t>
            </a:r>
            <a:r>
              <a:rPr kumimoji="0" lang="it-IT" sz="1400" b="1" i="0" u="none" strike="noStrike" kern="1200" cap="none" spc="0" normalizeH="0" baseline="0" noProof="0">
                <a:ln>
                  <a:noFill/>
                </a:ln>
                <a:solidFill>
                  <a:srgbClr val="002060"/>
                </a:solidFill>
                <a:effectLst/>
                <a:uLnTx/>
                <a:uFillTx/>
                <a:latin typeface="Titillium Web"/>
                <a:ea typeface="+mn-ea"/>
                <a:cs typeface="+mn-cs"/>
              </a:rPr>
              <a:t> 217/2017)</a:t>
            </a:r>
          </a:p>
        </p:txBody>
      </p:sp>
      <p:sp>
        <p:nvSpPr>
          <p:cNvPr id="10" name="CasellaDiTesto 9">
            <a:extLst>
              <a:ext uri="{FF2B5EF4-FFF2-40B4-BE49-F238E27FC236}">
                <a16:creationId xmlns:a16="http://schemas.microsoft.com/office/drawing/2014/main" id="{A7A7048B-2804-4B78-9FC0-65013A49E3B8}"/>
              </a:ext>
            </a:extLst>
          </p:cNvPr>
          <p:cNvSpPr txBox="1"/>
          <p:nvPr/>
        </p:nvSpPr>
        <p:spPr>
          <a:xfrm>
            <a:off x="5598290" y="1151324"/>
            <a:ext cx="5892743" cy="1077218"/>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L’art. 24 del Decreto prevede l’equiparazione di SPID e CIE e indica il 28 febbraio 2021 quale data per lo switch off delle modalità diverse di identificazione per l’accesso ai servizi online delle pubbliche amministrazioni (novella all’art. 64 del CAD).</a:t>
            </a:r>
          </a:p>
        </p:txBody>
      </p:sp>
      <p:sp>
        <p:nvSpPr>
          <p:cNvPr id="12" name="CasellaDiTesto 11">
            <a:extLst>
              <a:ext uri="{FF2B5EF4-FFF2-40B4-BE49-F238E27FC236}">
                <a16:creationId xmlns:a16="http://schemas.microsoft.com/office/drawing/2014/main" id="{C89C701D-B49A-4F88-BFDF-FE7D0C39C28E}"/>
              </a:ext>
            </a:extLst>
          </p:cNvPr>
          <p:cNvSpPr txBox="1"/>
          <p:nvPr/>
        </p:nvSpPr>
        <p:spPr>
          <a:xfrm>
            <a:off x="5598290" y="2667944"/>
            <a:ext cx="5752066" cy="1323439"/>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Il Decreto prevede che le amministrazioni devono rendere fruibili i propri servizi in rete attraverso l’app IO, salvo impedimenti di natura tecnologica attestati da </a:t>
            </a:r>
            <a:r>
              <a:rPr kumimoji="0" lang="it-IT" sz="1600" b="0" i="1" u="none" strike="noStrike" kern="1200" cap="none" spc="0" normalizeH="0" baseline="0" noProof="0" err="1">
                <a:ln>
                  <a:noFill/>
                </a:ln>
                <a:solidFill>
                  <a:srgbClr val="002060"/>
                </a:solidFill>
                <a:effectLst/>
                <a:uLnTx/>
                <a:uFillTx/>
                <a:latin typeface="Titillium Web"/>
                <a:ea typeface="+mn-ea"/>
                <a:cs typeface="+mn-cs"/>
              </a:rPr>
              <a:t>PagoPA</a:t>
            </a:r>
            <a:r>
              <a:rPr kumimoji="0" lang="it-IT" sz="1600" b="0" i="1" u="none" strike="noStrike" kern="1200" cap="none" spc="0" normalizeH="0" baseline="0" noProof="0">
                <a:ln>
                  <a:noFill/>
                </a:ln>
                <a:solidFill>
                  <a:srgbClr val="002060"/>
                </a:solidFill>
                <a:effectLst/>
                <a:uLnTx/>
                <a:uFillTx/>
                <a:latin typeface="Titillium Web"/>
                <a:ea typeface="+mn-ea"/>
                <a:cs typeface="+mn-cs"/>
              </a:rPr>
              <a:t> S.p.A. A tale fine, le amministrazioni devono avviare i progetti di trasformazione digitale entro il 28 febbraio 2021.</a:t>
            </a:r>
          </a:p>
        </p:txBody>
      </p:sp>
      <p:sp>
        <p:nvSpPr>
          <p:cNvPr id="18" name="CasellaDiTesto 17">
            <a:extLst>
              <a:ext uri="{FF2B5EF4-FFF2-40B4-BE49-F238E27FC236}">
                <a16:creationId xmlns:a16="http://schemas.microsoft.com/office/drawing/2014/main" id="{DA108157-EE02-448E-9EBA-2121447CE870}"/>
              </a:ext>
            </a:extLst>
          </p:cNvPr>
          <p:cNvSpPr txBox="1"/>
          <p:nvPr/>
        </p:nvSpPr>
        <p:spPr>
          <a:xfrm>
            <a:off x="5598290" y="4592588"/>
            <a:ext cx="6094324" cy="830997"/>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L’art. 24 del Decreto prevede la proroga del termine per consentire i pagamenti tramite </a:t>
            </a:r>
            <a:r>
              <a:rPr kumimoji="0" lang="it-IT" sz="1600" b="0" i="1" u="none" strike="noStrike" kern="1200" cap="none" spc="0" normalizeH="0" baseline="0" noProof="0" err="1">
                <a:ln>
                  <a:noFill/>
                </a:ln>
                <a:solidFill>
                  <a:srgbClr val="002060"/>
                </a:solidFill>
                <a:effectLst/>
                <a:uLnTx/>
                <a:uFillTx/>
                <a:latin typeface="Titillium Web"/>
                <a:ea typeface="+mn-ea"/>
                <a:cs typeface="+mn-cs"/>
              </a:rPr>
              <a:t>PagoPA</a:t>
            </a:r>
            <a:r>
              <a:rPr kumimoji="0" lang="it-IT" sz="1600" b="0" i="1" u="none" strike="noStrike" kern="1200" cap="none" spc="0" normalizeH="0" baseline="0" noProof="0">
                <a:ln>
                  <a:noFill/>
                </a:ln>
                <a:solidFill>
                  <a:srgbClr val="002060"/>
                </a:solidFill>
                <a:effectLst/>
                <a:uLnTx/>
                <a:uFillTx/>
                <a:latin typeface="Titillium Web"/>
                <a:ea typeface="+mn-ea"/>
                <a:cs typeface="+mn-cs"/>
              </a:rPr>
              <a:t> al 28 febbraio 2021 (</a:t>
            </a:r>
            <a:r>
              <a:rPr kumimoji="0" lang="it-IT" sz="1600" b="0" i="1" u="none" strike="noStrike" kern="1200" cap="none" spc="0" normalizeH="0" baseline="0" noProof="0" err="1">
                <a:ln>
                  <a:noFill/>
                </a:ln>
                <a:solidFill>
                  <a:srgbClr val="002060"/>
                </a:solidFill>
                <a:effectLst/>
                <a:uLnTx/>
                <a:uFillTx/>
                <a:latin typeface="Titillium Web"/>
                <a:ea typeface="+mn-ea"/>
                <a:cs typeface="+mn-cs"/>
              </a:rPr>
              <a:t>mod</a:t>
            </a:r>
            <a:r>
              <a:rPr kumimoji="0" lang="it-IT" sz="1600" b="0" i="1" u="none" strike="noStrike" kern="1200" cap="none" spc="0" normalizeH="0" baseline="0" noProof="0">
                <a:ln>
                  <a:noFill/>
                </a:ln>
                <a:solidFill>
                  <a:srgbClr val="002060"/>
                </a:solidFill>
                <a:effectLst/>
                <a:uLnTx/>
                <a:uFillTx/>
                <a:latin typeface="Titillium Web"/>
                <a:ea typeface="+mn-ea"/>
                <a:cs typeface="+mn-cs"/>
              </a:rPr>
              <a:t>. art. 65, D.lgs. 217/2017).</a:t>
            </a:r>
          </a:p>
        </p:txBody>
      </p:sp>
      <p:pic>
        <p:nvPicPr>
          <p:cNvPr id="23" name="Immagine 22" descr="Immagine che contiene orologio&#10;&#10;Descrizione generata automaticamente">
            <a:extLst>
              <a:ext uri="{FF2B5EF4-FFF2-40B4-BE49-F238E27FC236}">
                <a16:creationId xmlns:a16="http://schemas.microsoft.com/office/drawing/2014/main" id="{615FB281-BBD8-4C79-83CA-341642F69C79}"/>
              </a:ext>
            </a:extLst>
          </p:cNvPr>
          <p:cNvPicPr>
            <a:picLocks noChangeAspect="1"/>
          </p:cNvPicPr>
          <p:nvPr/>
        </p:nvPicPr>
        <p:blipFill>
          <a:blip r:embed="rId3">
            <a:duotone>
              <a:prstClr val="black"/>
              <a:schemeClr val="accent5">
                <a:tint val="45000"/>
                <a:satMod val="400000"/>
              </a:schemeClr>
            </a:duotone>
          </a:blip>
          <a:stretch>
            <a:fillRect/>
          </a:stretch>
        </p:blipFill>
        <p:spPr>
          <a:xfrm>
            <a:off x="4602525" y="1452667"/>
            <a:ext cx="492971" cy="492971"/>
          </a:xfrm>
          <a:prstGeom prst="rect">
            <a:avLst/>
          </a:prstGeom>
        </p:spPr>
      </p:pic>
      <p:pic>
        <p:nvPicPr>
          <p:cNvPr id="25" name="Immagine 24" descr="Immagine che contiene orologio&#10;&#10;Descrizione generata automaticamente">
            <a:extLst>
              <a:ext uri="{FF2B5EF4-FFF2-40B4-BE49-F238E27FC236}">
                <a16:creationId xmlns:a16="http://schemas.microsoft.com/office/drawing/2014/main" id="{336F5D2F-5205-4531-B412-692A31A9781D}"/>
              </a:ext>
            </a:extLst>
          </p:cNvPr>
          <p:cNvPicPr>
            <a:picLocks noChangeAspect="1"/>
          </p:cNvPicPr>
          <p:nvPr/>
        </p:nvPicPr>
        <p:blipFill>
          <a:blip r:embed="rId3">
            <a:duotone>
              <a:prstClr val="black"/>
              <a:schemeClr val="accent5">
                <a:tint val="45000"/>
                <a:satMod val="400000"/>
              </a:schemeClr>
            </a:duotone>
          </a:blip>
          <a:stretch>
            <a:fillRect/>
          </a:stretch>
        </p:blipFill>
        <p:spPr>
          <a:xfrm>
            <a:off x="4602525" y="3029111"/>
            <a:ext cx="492971" cy="492971"/>
          </a:xfrm>
          <a:prstGeom prst="rect">
            <a:avLst/>
          </a:prstGeom>
        </p:spPr>
      </p:pic>
      <p:pic>
        <p:nvPicPr>
          <p:cNvPr id="26" name="Immagine 25" descr="Immagine che contiene orologio&#10;&#10;Descrizione generata automaticamente">
            <a:extLst>
              <a:ext uri="{FF2B5EF4-FFF2-40B4-BE49-F238E27FC236}">
                <a16:creationId xmlns:a16="http://schemas.microsoft.com/office/drawing/2014/main" id="{7C445EEA-E669-429F-A06E-1F998E788616}"/>
              </a:ext>
            </a:extLst>
          </p:cNvPr>
          <p:cNvPicPr>
            <a:picLocks noChangeAspect="1"/>
          </p:cNvPicPr>
          <p:nvPr/>
        </p:nvPicPr>
        <p:blipFill>
          <a:blip r:embed="rId3">
            <a:duotone>
              <a:prstClr val="black"/>
              <a:schemeClr val="accent5">
                <a:tint val="45000"/>
                <a:satMod val="400000"/>
              </a:schemeClr>
            </a:duotone>
          </a:blip>
          <a:stretch>
            <a:fillRect/>
          </a:stretch>
        </p:blipFill>
        <p:spPr>
          <a:xfrm>
            <a:off x="4670350" y="4747790"/>
            <a:ext cx="492971" cy="492971"/>
          </a:xfrm>
          <a:prstGeom prst="rect">
            <a:avLst/>
          </a:prstGeom>
        </p:spPr>
      </p:pic>
      <p:sp>
        <p:nvSpPr>
          <p:cNvPr id="2" name="CasellaDiTesto 1">
            <a:extLst>
              <a:ext uri="{FF2B5EF4-FFF2-40B4-BE49-F238E27FC236}">
                <a16:creationId xmlns:a16="http://schemas.microsoft.com/office/drawing/2014/main" id="{33510CE6-2AA2-4B52-A423-63912EF14E43}"/>
              </a:ext>
            </a:extLst>
          </p:cNvPr>
          <p:cNvSpPr txBox="1"/>
          <p:nvPr/>
        </p:nvSpPr>
        <p:spPr>
          <a:xfrm>
            <a:off x="8072177" y="310864"/>
            <a:ext cx="2695375" cy="584775"/>
          </a:xfrm>
          <a:prstGeom prst="rect">
            <a:avLst/>
          </a:prstGeom>
          <a:noFill/>
        </p:spPr>
        <p:txBody>
          <a:bodyPr wrap="square" rtlCol="0">
            <a:spAutoFit/>
          </a:bodyPr>
          <a:lstStyle/>
          <a:p>
            <a:r>
              <a:rPr lang="it-IT" sz="1600" b="1">
                <a:solidFill>
                  <a:srgbClr val="002060"/>
                </a:solidFill>
                <a:latin typeface="Titillium Web"/>
                <a:hlinkClick r:id="rId4">
                  <a:extLst>
                    <a:ext uri="{A12FA001-AC4F-418D-AE19-62706E023703}">
                      <ahyp:hlinkClr xmlns:ahyp="http://schemas.microsoft.com/office/drawing/2018/hyperlinkcolor" val="tx"/>
                    </a:ext>
                  </a:extLst>
                </a:hlinkClick>
              </a:rPr>
              <a:t>TUTTE LE NOVITA DEL DECRETO SEMPLIFICAZIONI</a:t>
            </a:r>
            <a:endParaRPr lang="it-IT" sz="1600" b="1">
              <a:solidFill>
                <a:srgbClr val="002060"/>
              </a:solidFill>
              <a:latin typeface="Titillium Web"/>
            </a:endParaRPr>
          </a:p>
        </p:txBody>
      </p:sp>
      <p:sp>
        <p:nvSpPr>
          <p:cNvPr id="3" name="Parentesi graffa aperta 2">
            <a:extLst>
              <a:ext uri="{FF2B5EF4-FFF2-40B4-BE49-F238E27FC236}">
                <a16:creationId xmlns:a16="http://schemas.microsoft.com/office/drawing/2014/main" id="{599C22FA-0604-4878-8DAC-25CBBA9E454A}"/>
              </a:ext>
            </a:extLst>
          </p:cNvPr>
          <p:cNvSpPr/>
          <p:nvPr/>
        </p:nvSpPr>
        <p:spPr>
          <a:xfrm>
            <a:off x="7899679" y="207647"/>
            <a:ext cx="344995" cy="79120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4" name="Parentesi graffa aperta 23">
            <a:extLst>
              <a:ext uri="{FF2B5EF4-FFF2-40B4-BE49-F238E27FC236}">
                <a16:creationId xmlns:a16="http://schemas.microsoft.com/office/drawing/2014/main" id="{4686668A-7978-4E00-8B3A-80749237C0D3}"/>
              </a:ext>
            </a:extLst>
          </p:cNvPr>
          <p:cNvSpPr/>
          <p:nvPr/>
        </p:nvSpPr>
        <p:spPr>
          <a:xfrm rot="10800000">
            <a:off x="10433442" y="198507"/>
            <a:ext cx="344995" cy="79120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856183423"/>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11" name="Rettangolo con angoli arrotondati 10">
            <a:extLst>
              <a:ext uri="{FF2B5EF4-FFF2-40B4-BE49-F238E27FC236}">
                <a16:creationId xmlns:a16="http://schemas.microsoft.com/office/drawing/2014/main" id="{DA1A7EE8-2002-4E30-963D-505DEAFE72B8}"/>
              </a:ext>
            </a:extLst>
          </p:cNvPr>
          <p:cNvSpPr/>
          <p:nvPr/>
        </p:nvSpPr>
        <p:spPr>
          <a:xfrm>
            <a:off x="806380" y="3547362"/>
            <a:ext cx="4075600" cy="756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11</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586590" y="262639"/>
            <a:ext cx="11194118"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sym typeface="Calibri" panose="020f0502020204030204"/>
              </a:rPr>
              <a:t>Diritti digitali e Piano triennale per l’informatica nella PA</a:t>
            </a:r>
            <a:endParaRPr kumimoji="0" lang="it-IT" sz="36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8" name="CasellaDiTesto 7">
            <a:extLst>
              <a:ext uri="{FF2B5EF4-FFF2-40B4-BE49-F238E27FC236}">
                <a16:creationId xmlns:a16="http://schemas.microsoft.com/office/drawing/2014/main" id="{27FA5817-B14F-4F4D-9324-A26939170AAE}"/>
              </a:ext>
            </a:extLst>
          </p:cNvPr>
          <p:cNvSpPr txBox="1"/>
          <p:nvPr/>
        </p:nvSpPr>
        <p:spPr>
          <a:xfrm>
            <a:off x="609201" y="854281"/>
            <a:ext cx="10775581" cy="1354217"/>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br>
              <a:rPr kumimoji="0" lang="it-IT" sz="18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it-IT" sz="2400" b="1" i="0" u="none" strike="noStrike" kern="1200" cap="none" spc="0" normalizeH="0" baseline="0" noProof="0">
                <a:ln>
                  <a:noFill/>
                </a:ln>
                <a:solidFill>
                  <a:srgbClr val="002060"/>
                </a:solidFill>
                <a:effectLst/>
                <a:uLnTx/>
                <a:uFillTx/>
                <a:latin typeface="Titillium Web"/>
                <a:ea typeface="+mn-ea"/>
                <a:cs typeface="+mn-cs"/>
              </a:rPr>
              <a:t>PIANO TRIENNALE ICT 2020-2022</a:t>
            </a:r>
            <a:endParaRPr kumimoji="0" lang="it-IT" sz="1800" b="1" i="0" u="none" strike="noStrike" kern="1200" cap="none" spc="0" normalizeH="0" baseline="0" noProof="0">
              <a:ln>
                <a:noFill/>
              </a:ln>
              <a:solidFill>
                <a:srgbClr val="002060"/>
              </a:solidFill>
              <a:effectLst/>
              <a:uLnTx/>
              <a:uFillTx/>
              <a:latin typeface="Titillium Web"/>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kumimoji="0" lang="it-IT" sz="2000" b="0" i="0" u="none" strike="noStrike" kern="1200" cap="none" spc="0" normalizeH="0" baseline="0" noProof="0">
                <a:ln>
                  <a:noFill/>
                </a:ln>
                <a:solidFill>
                  <a:srgbClr val="002060"/>
                </a:solidFill>
                <a:effectLst/>
                <a:uLnTx/>
                <a:uFillTx/>
                <a:latin typeface="Titillium Web"/>
                <a:ea typeface="+mn-ea"/>
                <a:cs typeface="+mn-cs"/>
              </a:rPr>
              <a:t>Supportare in maniera operativa l’attuazione dei diritti di cittadinanza digitale nella sua forma di diritto/dovere</a:t>
            </a:r>
          </a:p>
        </p:txBody>
      </p:sp>
      <p:sp>
        <p:nvSpPr>
          <p:cNvPr id="7" name="CasellaDiTesto 6">
            <a:extLst>
              <a:ext uri="{FF2B5EF4-FFF2-40B4-BE49-F238E27FC236}">
                <a16:creationId xmlns:a16="http://schemas.microsoft.com/office/drawing/2014/main" id="{9CFF700A-E47D-4ECB-BC40-6B4B2F7C8004}"/>
              </a:ext>
            </a:extLst>
          </p:cNvPr>
          <p:cNvSpPr txBox="1"/>
          <p:nvPr/>
        </p:nvSpPr>
        <p:spPr>
          <a:xfrm>
            <a:off x="937008" y="3741152"/>
            <a:ext cx="3944972" cy="369332"/>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Guida sui diritti di cittadinanza digitale</a:t>
            </a:r>
          </a:p>
        </p:txBody>
      </p:sp>
      <p:cxnSp>
        <p:nvCxnSpPr>
          <p:cNvPr id="9" name="Connettore diritto 8">
            <a:extLst>
              <a:ext uri="{FF2B5EF4-FFF2-40B4-BE49-F238E27FC236}">
                <a16:creationId xmlns:a16="http://schemas.microsoft.com/office/drawing/2014/main" id="{1BC41AE0-0BE4-44B9-93DF-596726A92720}"/>
              </a:ext>
            </a:extLst>
          </p:cNvPr>
          <p:cNvCxnSpPr/>
          <p:nvPr/>
        </p:nvCxnSpPr>
        <p:spPr>
          <a:xfrm>
            <a:off x="697367" y="2411606"/>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BAD1532E-C740-4397-8A46-FE806759C8EF}"/>
              </a:ext>
            </a:extLst>
          </p:cNvPr>
          <p:cNvSpPr txBox="1"/>
          <p:nvPr/>
        </p:nvSpPr>
        <p:spPr>
          <a:xfrm>
            <a:off x="5759613" y="2817822"/>
            <a:ext cx="5896475" cy="2585323"/>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0" i="0" u="none" strike="noStrike" kern="1200" cap="none" spc="0" normalizeH="0" baseline="0" noProof="0">
                <a:ln>
                  <a:noFill/>
                </a:ln>
                <a:solidFill>
                  <a:srgbClr val="002060"/>
                </a:solidFill>
                <a:effectLst/>
                <a:uLnTx/>
                <a:uFillTx/>
                <a:latin typeface="Titillium Web"/>
                <a:ea typeface="+mn-ea"/>
                <a:cs typeface="+mn-cs"/>
              </a:rPr>
              <a:t>La Guida illustrerà i principali diritti digitali contenuti nel CAD che regolano e semplificano il rapporto dei cittadini e delle imprese nei confronti della PA.  </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srgbClr val="002060"/>
              </a:solidFill>
              <a:effectLst/>
              <a:uLnTx/>
              <a:uFillTx/>
              <a:latin typeface="Titillium Web"/>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0" i="0" u="none" strike="noStrike" kern="1200" cap="none" spc="0" normalizeH="0" baseline="0" noProof="0">
                <a:ln>
                  <a:noFill/>
                </a:ln>
                <a:solidFill>
                  <a:srgbClr val="002060"/>
                </a:solidFill>
                <a:effectLst/>
                <a:uLnTx/>
                <a:uFillTx/>
                <a:latin typeface="Titillium Web"/>
                <a:ea typeface="+mn-ea"/>
                <a:cs typeface="+mn-cs"/>
              </a:rPr>
              <a:t>Il documento sarà uno strumento, pratico e agile, a disposizione dei cittadini e delle imprese per informarsi ed essere aggiornati sui propri diritti digitali e sulle forme di tutela nel caso in cui le amministrazioni non consentano loro di esercitarli.</a:t>
            </a:r>
          </a:p>
        </p:txBody>
      </p:sp>
      <p:pic>
        <p:nvPicPr>
          <p:cNvPr id="12" name="Immagine 11" descr="Immagine che contiene orologio&#10;&#10;Descrizione generata automaticamente">
            <a:extLst>
              <a:ext uri="{FF2B5EF4-FFF2-40B4-BE49-F238E27FC236}">
                <a16:creationId xmlns:a16="http://schemas.microsoft.com/office/drawing/2014/main" id="{C906A074-4DFB-4891-B042-F26BBA815CD7}"/>
              </a:ext>
            </a:extLst>
          </p:cNvPr>
          <p:cNvPicPr>
            <a:picLocks noChangeAspect="1"/>
          </p:cNvPicPr>
          <p:nvPr/>
        </p:nvPicPr>
        <p:blipFill>
          <a:blip r:embed="rId3">
            <a:duotone>
              <a:prstClr val="black"/>
              <a:schemeClr val="accent5">
                <a:tint val="45000"/>
                <a:satMod val="400000"/>
              </a:schemeClr>
            </a:duotone>
          </a:blip>
          <a:stretch>
            <a:fillRect/>
          </a:stretch>
        </p:blipFill>
        <p:spPr>
          <a:xfrm>
            <a:off x="5136129" y="3825335"/>
            <a:ext cx="369333" cy="369333"/>
          </a:xfrm>
          <a:prstGeom prst="rect">
            <a:avLst/>
          </a:prstGeom>
        </p:spPr>
      </p:pic>
    </p:spTree>
    <p:extLst>
      <p:ext uri="{BB962C8B-B14F-4D97-AF65-F5344CB8AC3E}">
        <p14:creationId xmlns:p14="http://schemas.microsoft.com/office/powerpoint/2010/main" val="1693611495"/>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1" y="1025487"/>
            <a:ext cx="12192001" cy="1154296"/>
          </a:xfrm>
          <a:solidFill>
            <a:srgbClr val="0070C0"/>
          </a:solidFill>
        </p:spPr>
        <p:txBody>
          <a:bodyPr lIns="91440" tIns="45720" rIns="91440" bIns="45720" anchor="b">
            <a:noAutofit/>
          </a:bodyPr>
          <a:lstStyle/>
          <a:p>
            <a:r>
              <a:rPr lang="it-IT" sz="4400" b="1">
                <a:latin typeface="Titillium Web"/>
                <a:ea typeface="+mn-ea"/>
                <a:cs typeface="+mn-cs"/>
              </a:rPr>
              <a:t>Diritti di cittadinanza digitali</a:t>
            </a:r>
          </a:p>
        </p:txBody>
      </p:sp>
      <p:sp>
        <p:nvSpPr>
          <p:cNvPr id="3" name="Sottotitolo 2"/>
          <p:cNvSpPr>
            <a:spLocks noGrp="1"/>
          </p:cNvSpPr>
          <p:nvPr>
            <p:ph type="subTitle" idx="1"/>
          </p:nvPr>
        </p:nvSpPr>
        <p:spPr>
          <a:xfrm>
            <a:off x="1524000" y="3886568"/>
            <a:ext cx="9144000" cy="1334277"/>
          </a:xfrm>
        </p:spPr>
        <p:txBody>
          <a:bodyPr anchor="ctr">
            <a:normAutofit/>
          </a:bodyPr>
          <a:lstStyle/>
          <a:p>
            <a:endParaRPr lang="it-IT" sz="3200" b="1">
              <a:cs typeface="Calibri"/>
            </a:endParaRPr>
          </a:p>
          <a:p>
            <a:endParaRPr lang="it-IT" sz="3200" b="1">
              <a:cs typeface="Calibri"/>
            </a:endParaRPr>
          </a:p>
        </p:txBody>
      </p:sp>
      <p:sp>
        <p:nvSpPr>
          <p:cNvPr id="4" name="Titolo 1">
            <a:extLst>
              <a:ext uri="{FF2B5EF4-FFF2-40B4-BE49-F238E27FC236}">
                <a16:creationId xmlns:a16="http://schemas.microsoft.com/office/drawing/2014/main" id="{BCC83061-FDE6-4C91-93EF-2A4B19FF3380}"/>
              </a:ext>
            </a:extLst>
          </p:cNvPr>
          <p:cNvSpPr txBox="1"/>
          <p:nvPr/>
        </p:nvSpPr>
        <p:spPr>
          <a:xfrm>
            <a:off x="-2" y="3060834"/>
            <a:ext cx="12192001" cy="1492872"/>
          </a:xfrm>
          <a:prstGeom prst="rect">
            <a:avLst/>
          </a:prstGeom>
          <a:solidFill>
            <a:srgbClr val="0070C0"/>
          </a:solidFill>
        </p:spPr>
        <p:txBody>
          <a:bodyPr lIns="91440" tIns="45720" rIns="91440" bIns="45720" anchor="b">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r>
              <a:rPr lang="it-IT" sz="3200" b="1">
                <a:latin typeface="Titillium Web"/>
                <a:ea typeface="+mn-ea"/>
                <a:cs typeface="+mn-cs"/>
              </a:rPr>
              <a:t>Viviana De Paola – Agenzia per l’Italia Digitale</a:t>
            </a:r>
          </a:p>
          <a:p>
            <a:endParaRPr lang="it-IT" sz="3200" b="1">
              <a:latin typeface="Titillium Web"/>
              <a:ea typeface="+mn-ea"/>
              <a:cs typeface="+mn-cs"/>
            </a:endParaRPr>
          </a:p>
          <a:p>
            <a:r>
              <a:rPr lang="it-IT" sz="3200" b="1">
                <a:latin typeface="Titillium Web"/>
                <a:ea typeface="+mn-ea"/>
                <a:cs typeface="+mn-cs"/>
              </a:rPr>
              <a:t>viviana.depaola@agid.gov.it </a:t>
            </a:r>
          </a:p>
        </p:txBody>
      </p:sp>
      <p:pic>
        <p:nvPicPr>
          <p:cNvPr id="6" name="Immagine 5">
            <a:extLst>
              <a:ext uri="{FF2B5EF4-FFF2-40B4-BE49-F238E27FC236}">
                <a16:creationId xmlns:a16="http://schemas.microsoft.com/office/drawing/2014/main" id="{439A2770-612E-0C45-A9AE-7374DB89B711}"/>
              </a:ext>
            </a:extLst>
          </p:cNvPr>
          <p:cNvPicPr>
            <a:picLocks noChangeAspect="1"/>
          </p:cNvPicPr>
          <p:nvPr/>
        </p:nvPicPr>
        <p:blipFill>
          <a:blip r:embed="rId2"/>
          <a:srcRect t="9075" b="76025"/>
          <a:stretch>
            <a:fillRect/>
          </a:stretch>
        </p:blipFill>
        <p:spPr>
          <a:xfrm>
            <a:off x="0" y="5812437"/>
            <a:ext cx="12192000" cy="1045563"/>
          </a:xfrm>
          <a:prstGeom prst="rect">
            <a:avLst/>
          </a:prstGeom>
        </p:spPr>
      </p:pic>
    </p:spTree>
    <p:extLst>
      <p:ext uri="{BB962C8B-B14F-4D97-AF65-F5344CB8AC3E}">
        <p14:creationId xmlns:p14="http://schemas.microsoft.com/office/powerpoint/2010/main" val="3705478297"/>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2" name="CasellaDiTesto 1"/>
          <p:cNvSpPr txBox="1"/>
          <p:nvPr/>
        </p:nvSpPr>
        <p:spPr>
          <a:xfrm>
            <a:off x="436440" y="1241568"/>
            <a:ext cx="11197389" cy="4524315"/>
          </a:xfrm>
          <a:prstGeom prst="rect">
            <a:avLst/>
          </a:prstGeom>
          <a:noFill/>
        </p:spPr>
        <p:txBody>
          <a:bodyPr wrap="square" rtlCol="0">
            <a:spAutoFit/>
          </a:bodyPr>
          <a:lstStyle/>
          <a:p>
            <a:pPr marL="342900" indent="-342900">
              <a:lnSpc>
                <a:spcPct val="100000"/>
              </a:lnSpc>
              <a:buFont typeface="Wingdings" panose="05000000000000000000" pitchFamily="2" charset="2"/>
              <a:buChar char="Ø"/>
            </a:pPr>
            <a:r>
              <a:rPr lang="it-IT" sz="2400">
                <a:latin typeface="Titillium Web"/>
                <a:cs typeface="Calibri" panose="020f0502020204030204" pitchFamily="34" charset="0"/>
                <a:hlinkClick r:id="rId4"/>
              </a:rPr>
              <a:t>L. 124/2015 </a:t>
            </a:r>
            <a:r>
              <a:rPr lang="it-IT" sz="2400">
                <a:latin typeface="Titillium Web"/>
                <a:cs typeface="Calibri" panose="020f0502020204030204" pitchFamily="34" charset="0"/>
              </a:rPr>
              <a:t> Art. 1 Carta della cittadinanza digitale. </a:t>
            </a:r>
          </a:p>
          <a:p>
            <a:pPr>
              <a:lnSpc>
                <a:spcPct val="100000"/>
              </a:lnSpc>
            </a:pPr>
            <a:r>
              <a:rPr lang="it-IT" sz="2400">
                <a:latin typeface="Titillium Web"/>
                <a:cs typeface="Calibri" panose="020f0502020204030204" pitchFamily="34" charset="0"/>
              </a:rPr>
              <a:t>Adozione di d.lgs. volti a modificare e integrare il CAD </a:t>
            </a:r>
          </a:p>
          <a:p>
            <a:pPr>
              <a:lnSpc>
                <a:spcPct val="100000"/>
              </a:lnSpc>
            </a:pPr>
            <a:r>
              <a:rPr lang="it-IT" sz="2400">
                <a:latin typeface="Titillium Web"/>
                <a:cs typeface="Calibri" panose="020f0502020204030204" pitchFamily="34" charset="0"/>
              </a:rPr>
              <a:t>al fine di garantire a cittadini e imprese, attraverso </a:t>
            </a:r>
          </a:p>
          <a:p>
            <a:pPr>
              <a:lnSpc>
                <a:spcPct val="100000"/>
              </a:lnSpc>
            </a:pPr>
            <a:r>
              <a:rPr lang="it-IT" sz="2400">
                <a:latin typeface="Titillium Web"/>
                <a:cs typeface="Calibri" panose="020f0502020204030204" pitchFamily="34" charset="0"/>
              </a:rPr>
              <a:t>l’uso delle tecnologie, l’accesso a tutti i dati, documenti e </a:t>
            </a:r>
          </a:p>
          <a:p>
            <a:pPr>
              <a:lnSpc>
                <a:spcPct val="100000"/>
              </a:lnSpc>
            </a:pPr>
            <a:r>
              <a:rPr lang="it-IT" sz="2400">
                <a:latin typeface="Titillium Web"/>
                <a:cs typeface="Calibri" panose="020f0502020204030204" pitchFamily="34" charset="0"/>
              </a:rPr>
              <a:t>servizi di loro interesse in modalità digitale.</a:t>
            </a:r>
          </a:p>
          <a:p>
            <a:pPr marL="285750" indent="-285750">
              <a:lnSpc>
                <a:spcPct val="100000"/>
              </a:lnSpc>
              <a:buFont typeface="Wingdings" panose="05000000000000000000" pitchFamily="2" charset="2"/>
              <a:buChar char="Ø"/>
            </a:pPr>
            <a:endParaRPr lang="it-IT" sz="2400">
              <a:latin typeface="Titillium Web"/>
              <a:cs typeface="Calibri" panose="020f0502020204030204" pitchFamily="34" charset="0"/>
            </a:endParaRPr>
          </a:p>
          <a:p>
            <a:pPr marL="342900" indent="-342900">
              <a:lnSpc>
                <a:spcPct val="100000"/>
              </a:lnSpc>
              <a:buFont typeface="Wingdings" panose="05000000000000000000" pitchFamily="2" charset="2"/>
              <a:buChar char="Ø"/>
            </a:pPr>
            <a:r>
              <a:rPr lang="it-IT" sz="2400">
                <a:latin typeface="Titillium Web"/>
                <a:cs typeface="Calibri" panose="020f0502020204030204" pitchFamily="34" charset="0"/>
              </a:rPr>
              <a:t>D.Lgs. </a:t>
            </a:r>
            <a:r>
              <a:rPr lang="it-IT" sz="2400">
                <a:latin typeface="Titillium Web"/>
                <a:cs typeface="Calibri" panose="020f0502020204030204" pitchFamily="34" charset="0"/>
                <a:hlinkClick r:id="rId5"/>
              </a:rPr>
              <a:t>82/2005</a:t>
            </a:r>
            <a:r>
              <a:rPr lang="it-IT" sz="2400">
                <a:latin typeface="Titillium Web"/>
                <a:cs typeface="Calibri" panose="020f0502020204030204" pitchFamily="34" charset="0"/>
              </a:rPr>
              <a:t> s.m.i. Codice dell’amministrazione Digitale (CAD):</a:t>
            </a:r>
          </a:p>
          <a:p>
            <a:pPr marL="285750" indent="-285750">
              <a:lnSpc>
                <a:spcPct val="100000"/>
              </a:lnSpc>
              <a:buFont typeface="Wingdings" panose="05000000000000000000" pitchFamily="2" charset="2"/>
              <a:buChar char="Ø"/>
            </a:pPr>
            <a:r>
              <a:rPr lang="it-IT" sz="2400">
                <a:latin typeface="Titillium Web"/>
                <a:cs typeface="Calibri" panose="020f0502020204030204" pitchFamily="34" charset="0"/>
              </a:rPr>
              <a:t>Sezione II </a:t>
            </a:r>
            <a:r>
              <a:rPr lang="it-IT" sz="2400">
                <a:latin typeface="Titillium Web"/>
                <a:cs typeface="Calibri" panose="020f0502020204030204" pitchFamily="34" charset="0"/>
                <a:hlinkClick r:id="rId6"/>
              </a:rPr>
              <a:t>Carta della cittadinanza digitale </a:t>
            </a:r>
            <a:r>
              <a:rPr lang="it-IT" sz="2400">
                <a:latin typeface="Titillium Web"/>
                <a:cs typeface="Calibri" panose="020f0502020204030204" pitchFamily="34" charset="0"/>
              </a:rPr>
              <a:t>– Artt. da 3 a 9</a:t>
            </a:r>
          </a:p>
          <a:p>
            <a:pPr marL="285750" indent="-285750">
              <a:lnSpc>
                <a:spcPct val="100000"/>
              </a:lnSpc>
              <a:buFont typeface="Wingdings" panose="05000000000000000000" pitchFamily="2" charset="2"/>
              <a:buChar char="Ø"/>
            </a:pPr>
            <a:endParaRPr lang="it-IT" sz="2400">
              <a:latin typeface="Titillium Web"/>
              <a:cs typeface="Calibri" panose="020f0502020204030204" pitchFamily="34" charset="0"/>
            </a:endParaRPr>
          </a:p>
          <a:p>
            <a:pPr marL="342900" lvl="0" indent="-342900">
              <a:buFont typeface="Wingdings" panose="05000000000000000000" pitchFamily="2" charset="2"/>
              <a:buChar char="Ø"/>
            </a:pPr>
            <a:r>
              <a:rPr lang="it-IT" sz="2400">
                <a:latin typeface="Titillium Web"/>
              </a:rPr>
              <a:t>Piano d'azione dell'UE per l'e-Government 2016-2020, Dichiarazione di Tallin 2017, Piani Triennali AgID, MID Strategia </a:t>
            </a:r>
            <a:r>
              <a:rPr lang="it-IT" sz="2400">
                <a:latin typeface="Titillium Web"/>
                <a:ea typeface="Calibri" panose="020f0502020204030204" pitchFamily="34" charset="0"/>
              </a:rPr>
              <a:t>l’innovazione tecnologica e la digitalizzazione del Paese </a:t>
            </a:r>
            <a:r>
              <a:rPr lang="it-IT" sz="2400">
                <a:latin typeface="Titillium Web"/>
              </a:rPr>
              <a:t>2025, </a:t>
            </a:r>
            <a:r>
              <a:rPr lang="it-IT" sz="2400" u="sng">
                <a:hlinkClick r:id="rId7"/>
              </a:rPr>
              <a:t>strategia globale per le competenze digitali</a:t>
            </a:r>
            <a:endParaRPr lang="it-IT" sz="2400">
              <a:latin typeface="Titillium Web"/>
            </a:endParaRPr>
          </a:p>
        </p:txBody>
      </p:sp>
      <p:sp>
        <p:nvSpPr>
          <p:cNvPr id="8" name="Google Shape;74;p9"/>
          <p:cNvSpPr txBox="1"/>
          <p:nvPr/>
        </p:nvSpPr>
        <p:spPr>
          <a:xfrm>
            <a:off x="296915" y="39427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3200" b="1">
                <a:solidFill>
                  <a:srgbClr val="0365C0"/>
                </a:solidFill>
                <a:latin typeface="Titillium Web"/>
                <a:cs typeface="Arial" panose="020b0604020202020204" pitchFamily="34" charset="0"/>
                <a:sym typeface="Arial" panose="020b0604020202020204" pitchFamily="34" charset="0"/>
              </a:rPr>
              <a:t>Normativa di riferimento</a:t>
            </a: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pic>
        <p:nvPicPr>
          <p:cNvPr id="4" name="Immagin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528882" y="699774"/>
            <a:ext cx="3203802" cy="2593554"/>
          </a:xfrm>
          <a:prstGeom prst="rect">
            <a:avLst/>
          </a:prstGeom>
        </p:spPr>
      </p:pic>
    </p:spTree>
    <p:extLst>
      <p:ext uri="{BB962C8B-B14F-4D97-AF65-F5344CB8AC3E}">
        <p14:creationId xmlns:p14="http://schemas.microsoft.com/office/powerpoint/2010/main" val="1700928501"/>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2" name="CasellaDiTesto 1"/>
          <p:cNvSpPr txBox="1"/>
          <p:nvPr/>
        </p:nvSpPr>
        <p:spPr>
          <a:xfrm>
            <a:off x="1130799" y="2388567"/>
            <a:ext cx="10091231" cy="3323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it-IT">
              <a:latin typeface="Titillium Web"/>
              <a:ea typeface="Calibri" panose="020f0502020204030204" pitchFamily="34" charset="0"/>
            </a:endParaRPr>
          </a:p>
          <a:p>
            <a:r>
              <a:rPr lang="it-IT" sz="3200">
                <a:latin typeface="Titillium Web"/>
                <a:ea typeface="Calibri" panose="020f0502020204030204" pitchFamily="34" charset="0"/>
              </a:rPr>
              <a:t>Chiunque ha il diritto di usare </a:t>
            </a:r>
            <a:r>
              <a:rPr lang="it-IT" sz="3200" b="1" u="sng">
                <a:latin typeface="Titillium Web"/>
                <a:ea typeface="Calibri" panose="020f0502020204030204" pitchFamily="34" charset="0"/>
              </a:rPr>
              <a:t>in modo accessibile ed efficace </a:t>
            </a:r>
            <a:r>
              <a:rPr lang="it-IT" sz="3200">
                <a:latin typeface="Titillium Web"/>
                <a:ea typeface="Calibri" panose="020f0502020204030204" pitchFamily="34" charset="0"/>
              </a:rPr>
              <a:t>le soluzioni e gli strumenti previsti dal CAD anche ai fini dell'esercizio dei diritti di accesso e della partecipazione al procedimento amministrativo (…)</a:t>
            </a:r>
            <a:r>
              <a:rPr lang="it-IT" sz="3200">
                <a:latin typeface="Titillium Web"/>
              </a:rPr>
              <a:t> </a:t>
            </a:r>
          </a:p>
          <a:p>
            <a:r>
              <a:rPr lang="it-IT" sz="3200">
                <a:latin typeface="Titillium Web"/>
              </a:rPr>
              <a:t>Art. 3 del CAD</a:t>
            </a:r>
          </a:p>
          <a:p>
            <a:endParaRPr lang="it-IT" sz="3200">
              <a:latin typeface="Titillium Web"/>
              <a:ea typeface="Calibri" panose="020f0502020204030204" pitchFamily="34" charset="0"/>
            </a:endParaRPr>
          </a:p>
        </p:txBody>
      </p:sp>
      <p:sp>
        <p:nvSpPr>
          <p:cNvPr id="8" name="Google Shape;74;p9"/>
          <p:cNvSpPr txBox="1"/>
          <p:nvPr/>
        </p:nvSpPr>
        <p:spPr>
          <a:xfrm>
            <a:off x="561321" y="768898"/>
            <a:ext cx="8108954" cy="858831"/>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3600" b="1">
                <a:solidFill>
                  <a:srgbClr val="0365C0"/>
                </a:solidFill>
                <a:latin typeface="Titillium Web"/>
                <a:cs typeface="Arial" panose="020b0604020202020204" pitchFamily="34" charset="0"/>
                <a:sym typeface="Arial" panose="020b0604020202020204" pitchFamily="34" charset="0"/>
              </a:rPr>
              <a:t>Diritto all’uso delle tecnologie</a:t>
            </a: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pic>
        <p:nvPicPr>
          <p:cNvPr id="3" name="Immagin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9108" y="475433"/>
            <a:ext cx="2346960" cy="1600200"/>
          </a:xfrm>
          <a:prstGeom prst="rect">
            <a:avLst/>
          </a:prstGeom>
        </p:spPr>
      </p:pic>
    </p:spTree>
    <p:extLst>
      <p:ext uri="{BB962C8B-B14F-4D97-AF65-F5344CB8AC3E}">
        <p14:creationId xmlns:p14="http://schemas.microsoft.com/office/powerpoint/2010/main" val="466808682"/>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6037" y="105878"/>
            <a:ext cx="6550212" cy="3205213"/>
          </a:xfrm>
          <a:prstGeom prst="rect">
            <a:avLst/>
          </a:prstGeom>
        </p:spPr>
      </p:pic>
      <p:sp>
        <p:nvSpPr>
          <p:cNvPr id="4" name="Rettangolo 3"/>
          <p:cNvSpPr/>
          <p:nvPr/>
        </p:nvSpPr>
        <p:spPr>
          <a:xfrm>
            <a:off x="193956" y="1924684"/>
            <a:ext cx="11673993" cy="4431983"/>
          </a:xfrm>
          <a:prstGeom prst="rect">
            <a:avLst/>
          </a:prstGeom>
        </p:spPr>
        <p:txBody>
          <a:bodyPr wrap="square">
            <a:spAutoFit/>
          </a:bodyPr>
          <a:lstStyle/>
          <a:p>
            <a:r>
              <a:rPr lang="it-IT" sz="3600" b="1">
                <a:solidFill>
                  <a:srgbClr val="2B64C4"/>
                </a:solidFill>
                <a:latin typeface="Titillium Web"/>
                <a:ea typeface="Calibri" panose="020f0502020204030204" pitchFamily="34" charset="0"/>
              </a:rPr>
              <a:t>Accessibilità</a:t>
            </a:r>
          </a:p>
          <a:p>
            <a:endParaRPr lang="it-IT" sz="3600" b="1">
              <a:latin typeface="Titillium Web"/>
              <a:ea typeface="Calibri" panose="020f0502020204030204" pitchFamily="34" charset="0"/>
            </a:endParaRPr>
          </a:p>
          <a:p>
            <a:pPr algn="ctr"/>
            <a:endParaRPr lang="it-IT" b="1">
              <a:latin typeface="Titillium Web"/>
              <a:ea typeface="Calibri" panose="020f0502020204030204" pitchFamily="34" charset="0"/>
            </a:endParaRPr>
          </a:p>
          <a:p>
            <a:r>
              <a:rPr lang="it-IT" sz="2400">
                <a:latin typeface="Titillium Web"/>
                <a:ea typeface="Calibri" panose="020f0502020204030204" pitchFamily="34" charset="0"/>
                <a:hlinkClick r:id="rId3"/>
              </a:rPr>
              <a:t>Legge 4/2004 </a:t>
            </a:r>
            <a:r>
              <a:rPr lang="it-IT" sz="2400">
                <a:latin typeface="Titillium Web"/>
              </a:rPr>
              <a:t>Disposizioni per favorire e semplificare l'accesso degli utenti e, in particolare, delle persone con disabilità agli strumenti informatici</a:t>
            </a:r>
            <a:r>
              <a:rPr lang="it-IT" sz="2400">
                <a:latin typeface="Titillium Web"/>
                <a:ea typeface="Calibri" panose="020f0502020204030204" pitchFamily="34" charset="0"/>
              </a:rPr>
              <a:t>, modificata dal D.L. semplificazione e innovazione digitale 76/2020</a:t>
            </a:r>
          </a:p>
          <a:p>
            <a:endParaRPr lang="it-IT" sz="2400" b="1">
              <a:latin typeface="Titillium Web"/>
              <a:ea typeface="Calibri" panose="020f0502020204030204" pitchFamily="34" charset="0"/>
              <a:hlinkClick r:id="rId4"/>
            </a:endParaRPr>
          </a:p>
          <a:p>
            <a:r>
              <a:rPr lang="it-IT" sz="2400" b="1">
                <a:latin typeface="Titillium Web"/>
                <a:ea typeface="Calibri" panose="020f0502020204030204" pitchFamily="34" charset="0"/>
                <a:hlinkClick r:id="rId4"/>
              </a:rPr>
              <a:t>Linee guida sull’accessibilità degli strumenti informatici</a:t>
            </a:r>
          </a:p>
          <a:p>
            <a:endParaRPr lang="it-IT" sz="2400" b="1">
              <a:latin typeface="Titillium Web"/>
              <a:ea typeface="Calibri" panose="020f0502020204030204" pitchFamily="34" charset="0"/>
              <a:hlinkClick r:id="rId4"/>
            </a:endParaRPr>
          </a:p>
          <a:p>
            <a:r>
              <a:rPr lang="it-IT" sz="2400" b="1">
                <a:latin typeface="Titillium Web"/>
                <a:ea typeface="Calibri" panose="020f0502020204030204" pitchFamily="34" charset="0"/>
                <a:hlinkClick r:id="rId4"/>
              </a:rPr>
              <a:t>https://www.agid.gov.it/it/design-servizi/accessibilita/dichiarazione-accessibilita</a:t>
            </a:r>
          </a:p>
        </p:txBody>
      </p:sp>
      <p:sp>
        <p:nvSpPr>
          <p:cNvPr id="3" name="Connettore 2"/>
          <p:cNvSpPr/>
          <p:nvPr/>
        </p:nvSpPr>
        <p:spPr>
          <a:xfrm>
            <a:off x="635269" y="553268"/>
            <a:ext cx="856648" cy="823145"/>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27029848"/>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5778" y="152611"/>
            <a:ext cx="5162064" cy="2581032"/>
          </a:xfrm>
          <a:prstGeom prst="rect">
            <a:avLst/>
          </a:prstGeom>
        </p:spPr>
      </p:pic>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2" name="CasellaDiTesto 1"/>
          <p:cNvSpPr txBox="1"/>
          <p:nvPr/>
        </p:nvSpPr>
        <p:spPr>
          <a:xfrm>
            <a:off x="296915" y="2531511"/>
            <a:ext cx="11435769" cy="3785652"/>
          </a:xfrm>
          <a:prstGeom prst="rect">
            <a:avLst/>
          </a:prstGeom>
          <a:noFill/>
        </p:spPr>
        <p:txBody>
          <a:bodyPr wrap="square" rtlCol="0">
            <a:spAutoFit/>
          </a:bodyPr>
          <a:lstStyle/>
          <a:p>
            <a:r>
              <a:rPr lang="it-IT" sz="2400" b="1" err="1">
                <a:latin typeface="Titillium Web"/>
                <a:ea typeface="Calibri" panose="020f0502020204030204" pitchFamily="34" charset="0"/>
              </a:rPr>
              <a:t>WADcher  </a:t>
            </a:r>
          </a:p>
          <a:p>
            <a:r>
              <a:rPr lang="it-IT" sz="2400">
                <a:latin typeface="Titillium Web"/>
              </a:rPr>
              <a:t>Web Accessibility Directive Decision </a:t>
            </a:r>
          </a:p>
          <a:p>
            <a:r>
              <a:rPr lang="it-IT" sz="2400" err="1">
                <a:latin typeface="Titillium Web"/>
              </a:rPr>
              <a:t>Support Environment progetto finanziato dal  programma HORIZON 2020.</a:t>
            </a:r>
          </a:p>
          <a:p>
            <a:endParaRPr lang="it-IT" sz="2400">
              <a:latin typeface="Titillium Web"/>
            </a:endParaRPr>
          </a:p>
          <a:p>
            <a:r>
              <a:rPr lang="it-IT" sz="2400" b="1">
                <a:latin typeface="Titillium Web"/>
              </a:rPr>
              <a:t>Scopo del progetto: </a:t>
            </a:r>
            <a:r>
              <a:rPr lang="it-IT" sz="2400">
                <a:latin typeface="Titillium Web"/>
              </a:rPr>
              <a:t>costruire un’infrastruttura che integra un set di strumenti estesi per la valutazione automatica e semiautomatica dell'accessibilità dei siti web.</a:t>
            </a:r>
          </a:p>
          <a:p>
            <a:endParaRPr lang="it-IT" sz="2400">
              <a:latin typeface="Titillium Web"/>
            </a:endParaRPr>
          </a:p>
          <a:p>
            <a:r>
              <a:rPr lang="it-IT" sz="2400" b="1">
                <a:latin typeface="Titillium Web"/>
              </a:rPr>
              <a:t>Partecipanti: </a:t>
            </a:r>
            <a:r>
              <a:rPr lang="it-IT" sz="2400">
                <a:latin typeface="Titillium Web"/>
              </a:rPr>
              <a:t>Il Consorzio è costituito dall’Agenzia per l’Italia Digitale (AgID) e 7 enti di 6 Stati Membri.</a:t>
            </a:r>
          </a:p>
        </p:txBody>
      </p:sp>
      <p:sp>
        <p:nvSpPr>
          <p:cNvPr id="8" name="Google Shape;74;p9"/>
          <p:cNvSpPr txBox="1"/>
          <p:nvPr/>
        </p:nvSpPr>
        <p:spPr>
          <a:xfrm>
            <a:off x="296915" y="34200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3600" b="1">
                <a:solidFill>
                  <a:srgbClr val="0365C0"/>
                </a:solidFill>
                <a:latin typeface="Titillium Web"/>
                <a:cs typeface="Arial" panose="020b0604020202020204" pitchFamily="34" charset="0"/>
                <a:sym typeface="Arial" panose="020b0604020202020204" pitchFamily="34" charset="0"/>
              </a:rPr>
              <a:t>Accessibilità</a:t>
            </a: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5425262"/>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5778" y="152611"/>
            <a:ext cx="5162064" cy="2581032"/>
          </a:xfrm>
          <a:prstGeom prst="rect">
            <a:avLst/>
          </a:prstGeom>
        </p:spPr>
      </p:pic>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2" name="CasellaDiTesto 1"/>
          <p:cNvSpPr txBox="1"/>
          <p:nvPr/>
        </p:nvSpPr>
        <p:spPr>
          <a:xfrm>
            <a:off x="296915" y="2531511"/>
            <a:ext cx="11435769" cy="3416320"/>
          </a:xfrm>
          <a:prstGeom prst="rect">
            <a:avLst/>
          </a:prstGeom>
          <a:noFill/>
        </p:spPr>
        <p:txBody>
          <a:bodyPr wrap="square" rtlCol="0">
            <a:spAutoFit/>
          </a:bodyPr>
          <a:lstStyle/>
          <a:p>
            <a:r>
              <a:rPr lang="it-IT" sz="2400" b="1"/>
              <a:t>Come funziona</a:t>
            </a:r>
          </a:p>
          <a:p>
            <a:r>
              <a:rPr lang="it-IT" sz="2400"/>
              <a:t>La piattaforma integra i seguenti strumenti validatori:</a:t>
            </a:r>
          </a:p>
          <a:p>
            <a:pPr>
              <a:buFont typeface="Arial" panose="020b0604020202020204" pitchFamily="34" charset="0"/>
              <a:buChar char="•"/>
            </a:pPr>
            <a:r>
              <a:rPr lang="it-IT" sz="2400"/>
              <a:t>MAUVE++ (CNR);</a:t>
            </a:r>
          </a:p>
          <a:p>
            <a:pPr>
              <a:buFont typeface="Arial" panose="020b0604020202020204" pitchFamily="34" charset="0"/>
              <a:buChar char="•"/>
            </a:pPr>
            <a:r>
              <a:rPr lang="it-IT" sz="2400" err="1"/>
              <a:t>Imergo (Fraunhofer);</a:t>
            </a:r>
          </a:p>
          <a:p>
            <a:pPr>
              <a:buFont typeface="Arial" panose="020b0604020202020204" pitchFamily="34" charset="0"/>
              <a:buChar char="•"/>
            </a:pPr>
            <a:r>
              <a:rPr lang="it-IT" sz="2400" err="1"/>
              <a:t>WaaT (CERTH ).</a:t>
            </a:r>
          </a:p>
          <a:p>
            <a:r>
              <a:rPr lang="it-IT" sz="2400"/>
              <a:t>Questi strumenti effettuano l’analisi automatizzata dei siti. L’utente può scegliere lo strumento di analisi e la regola della Web Accessibility Directive (WAD) richiesta dalla normativa EU e nazionale.</a:t>
            </a:r>
          </a:p>
          <a:p>
            <a:endParaRPr lang="it-IT" sz="2400">
              <a:latin typeface="Titillium Web"/>
            </a:endParaRPr>
          </a:p>
        </p:txBody>
      </p:sp>
      <p:sp>
        <p:nvSpPr>
          <p:cNvPr id="8" name="Google Shape;74;p9"/>
          <p:cNvSpPr txBox="1"/>
          <p:nvPr/>
        </p:nvSpPr>
        <p:spPr>
          <a:xfrm>
            <a:off x="296915" y="34200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3600" b="1">
                <a:solidFill>
                  <a:srgbClr val="0365C0"/>
                </a:solidFill>
                <a:latin typeface="Titillium Web"/>
                <a:cs typeface="Arial" panose="020b0604020202020204" pitchFamily="34" charset="0"/>
                <a:sym typeface="Arial" panose="020b0604020202020204" pitchFamily="34" charset="0"/>
              </a:rPr>
              <a:t>Accessibilità</a:t>
            </a: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6580888"/>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Rettangolo 3"/>
          <p:cNvSpPr/>
          <p:nvPr/>
        </p:nvSpPr>
        <p:spPr>
          <a:xfrm>
            <a:off x="4735668" y="1111769"/>
            <a:ext cx="6096000" cy="3046988"/>
          </a:xfrm>
          <a:prstGeom prst="rect">
            <a:avLst/>
          </a:prstGeom>
        </p:spPr>
        <p:txBody>
          <a:bodyPr>
            <a:spAutoFit/>
          </a:bodyPr>
          <a:lstStyle/>
          <a:p>
            <a:r>
              <a:rPr lang="it-IT" sz="3200">
                <a:latin typeface="Titillium Web"/>
              </a:rPr>
              <a:t>AgID partecipa alla realizzazione della piattaforma fornendo supporto all’evoluzione e diffusione del progetto in fase pilota. Il rilascio della piattaforma è previsto per marzo 2021.</a:t>
            </a:r>
          </a:p>
        </p:txBody>
      </p:sp>
      <p:pic>
        <p:nvPicPr>
          <p:cNvPr id="5" name="Immagine 4" descr="Obiettivi di accessibilità più facili con la nuov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594" y="1183396"/>
            <a:ext cx="2884583" cy="1926901"/>
          </a:xfrm>
          <a:prstGeom prst="rect">
            <a:avLst/>
          </a:prstGeom>
        </p:spPr>
      </p:pic>
      <p:sp>
        <p:nvSpPr>
          <p:cNvPr id="6" name="Rettangolo 5"/>
          <p:cNvSpPr/>
          <p:nvPr/>
        </p:nvSpPr>
        <p:spPr>
          <a:xfrm>
            <a:off x="651077" y="4624006"/>
            <a:ext cx="11187997" cy="1231106"/>
          </a:xfrm>
          <a:prstGeom prst="rect">
            <a:avLst/>
          </a:prstGeom>
        </p:spPr>
        <p:txBody>
          <a:bodyPr wrap="square">
            <a:spAutoFit/>
          </a:bodyPr>
          <a:lstStyle/>
          <a:p>
            <a:pPr algn="ctr"/>
            <a:endParaRPr lang="it-IT" b="1">
              <a:latin typeface="Titillium Web"/>
              <a:ea typeface="Calibri" panose="020f0502020204030204" pitchFamily="34" charset="0"/>
            </a:endParaRPr>
          </a:p>
          <a:p>
            <a:r>
              <a:rPr lang="it-IT" sz="2800">
                <a:latin typeface="Titillium Web"/>
                <a:ea typeface="Calibri" panose="020f0502020204030204" pitchFamily="34" charset="0"/>
                <a:hlinkClick r:id="rId3"/>
              </a:rPr>
              <a:t>https://www.agid.gov.it/it/designservizi/accessibilita/wadcher</a:t>
            </a:r>
            <a:endParaRPr lang="it-IT" sz="2800">
              <a:latin typeface="Titillium Web"/>
              <a:ea typeface="Calibri" panose="020f0502020204030204" pitchFamily="34" charset="0"/>
            </a:endParaRPr>
          </a:p>
          <a:p>
            <a:r>
              <a:rPr lang="it-IT" sz="2800">
                <a:latin typeface="Titillium Web"/>
                <a:ea typeface="Calibri" panose="020f0502020204030204" pitchFamily="34" charset="0"/>
                <a:hlinkClick r:id="rId4"/>
              </a:rPr>
              <a:t>https://wadcher.eu/</a:t>
            </a:r>
            <a:endParaRPr lang="it-IT" sz="2800">
              <a:latin typeface="Titillium Web"/>
              <a:ea typeface="Calibri" panose="020f0502020204030204" pitchFamily="34" charset="0"/>
            </a:endParaRPr>
          </a:p>
        </p:txBody>
      </p:sp>
    </p:spTree>
    <p:extLst>
      <p:ext uri="{BB962C8B-B14F-4D97-AF65-F5344CB8AC3E}">
        <p14:creationId xmlns:p14="http://schemas.microsoft.com/office/powerpoint/2010/main" val="1835535374"/>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19</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96915" y="39427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Diritto ai servizi on line semplici e integrati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296915" y="1486390"/>
            <a:ext cx="11197389" cy="3693319"/>
          </a:xfrm>
          <a:prstGeom prst="rect">
            <a:avLst/>
          </a:prstGeom>
          <a:noFill/>
        </p:spPr>
        <p:txBody>
          <a:bodyPr wrap="square" rtlCol="0">
            <a:spAutoFit/>
          </a:bodyPr>
          <a:lstStyle/>
          <a:p>
            <a:r>
              <a:rPr lang="it-IT">
                <a:latin typeface="Titillium Web"/>
              </a:rPr>
              <a:t>Art. 3-bis co. 1, CAD</a:t>
            </a:r>
          </a:p>
          <a:p>
            <a:endParaRPr lang="it-IT" b="1">
              <a:latin typeface="Titillium Web"/>
            </a:endParaRPr>
          </a:p>
          <a:p>
            <a:r>
              <a:rPr lang="it-IT">
                <a:latin typeface="Titillium Web"/>
              </a:rPr>
              <a:t>Chiunque ha il diritto di accedere ai servizi on-line offerti dalle pubbliche amministrazioni, dai gestori di servizi pubblici e dalle società a controllo pubblico (soggetti di cui all'articolo 2, comma 2) tramite la propria</a:t>
            </a:r>
          </a:p>
          <a:p>
            <a:r>
              <a:rPr lang="it-IT">
                <a:latin typeface="Titillium Web"/>
              </a:rPr>
              <a:t>identità digitale e anche attraverso il punto di accesso telematico attivato presso la Presidenza del Consiglio dei ministri di cui all'articolo 64-bis. </a:t>
            </a:r>
          </a:p>
          <a:p>
            <a:endParaRPr lang="it-IT">
              <a:latin typeface="Titillium Web"/>
            </a:endParaRPr>
          </a:p>
          <a:p>
            <a:r>
              <a:rPr lang="it-IT">
                <a:latin typeface="Titillium Web"/>
              </a:rPr>
              <a:t>Art. 7, co.1, CAD</a:t>
            </a:r>
          </a:p>
          <a:p>
            <a:endParaRPr lang="it-IT">
              <a:latin typeface="Titillium Web"/>
            </a:endParaRPr>
          </a:p>
          <a:p>
            <a:r>
              <a:rPr lang="it-IT">
                <a:latin typeface="Titillium Web"/>
              </a:rPr>
              <a:t>Chiunque ha il diritto di fruire dei servizi erogati in forma digitale dalle pubbliche amministrazioni, dai gestori di servizi pubblici e dalle società a controllo pubblico tramite gli strumenti telematici messi a disposizione dalle pubbliche amministrazioni e il punto di accesso telematico attivato presso la Presidenza del Consiglio dei ministri. </a:t>
            </a:r>
          </a:p>
        </p:txBody>
      </p:sp>
      <p:sp>
        <p:nvSpPr>
          <p:cNvPr id="7" name="Connettore 6"/>
          <p:cNvSpPr/>
          <p:nvPr/>
        </p:nvSpPr>
        <p:spPr>
          <a:xfrm>
            <a:off x="9897202" y="558560"/>
            <a:ext cx="861412" cy="765922"/>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89049645"/>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0" y="1708604"/>
            <a:ext cx="12192001" cy="1154296"/>
          </a:xfrm>
          <a:solidFill>
            <a:srgbClr val="0070C0"/>
          </a:solidFill>
        </p:spPr>
        <p:txBody>
          <a:bodyPr lIns="91440" tIns="45720" rIns="91440" bIns="45720" anchor="b">
            <a:noAutofit/>
          </a:bodyPr>
          <a:lstStyle/>
          <a:p>
            <a:r>
              <a:rPr lang="it-IT" sz="4400" b="1">
                <a:latin typeface="Titillium Web"/>
                <a:ea typeface="+mn-ea"/>
                <a:cs typeface="+mn-cs"/>
              </a:rPr>
              <a:t>I diritti digitali dei cittadini nei confronti delle amministrazioni pubbliche</a:t>
            </a:r>
          </a:p>
        </p:txBody>
      </p:sp>
      <p:sp>
        <p:nvSpPr>
          <p:cNvPr id="3" name="Sottotitolo 2"/>
          <p:cNvSpPr>
            <a:spLocks noGrp="1"/>
          </p:cNvSpPr>
          <p:nvPr>
            <p:ph type="subTitle" idx="1"/>
          </p:nvPr>
        </p:nvSpPr>
        <p:spPr>
          <a:xfrm>
            <a:off x="1523999" y="3786085"/>
            <a:ext cx="9144000" cy="1334277"/>
          </a:xfrm>
        </p:spPr>
        <p:txBody>
          <a:bodyPr anchor="ctr">
            <a:normAutofit/>
          </a:bodyPr>
          <a:lstStyle/>
          <a:p>
            <a:r>
              <a:rPr lang="it-IT" sz="3200" b="1">
                <a:cs typeface="Calibri"/>
              </a:rPr>
              <a:t>9 dicembre 2020</a:t>
            </a:r>
          </a:p>
        </p:txBody>
      </p:sp>
      <p:pic>
        <p:nvPicPr>
          <p:cNvPr id="4" name="Immagine 3">
            <a:extLst>
              <a:ext uri="{FF2B5EF4-FFF2-40B4-BE49-F238E27FC236}">
                <a16:creationId xmlns:a16="http://schemas.microsoft.com/office/drawing/2014/main" id="{8CD73FC8-A14E-5948-B6C2-7051CFF19EDB}"/>
              </a:ext>
            </a:extLst>
          </p:cNvPr>
          <p:cNvPicPr>
            <a:picLocks noChangeAspect="1"/>
          </p:cNvPicPr>
          <p:nvPr/>
        </p:nvPicPr>
        <p:blipFill>
          <a:blip r:embed="rId3"/>
          <a:srcRect t="9075" b="76025"/>
          <a:stretch>
            <a:fillRect/>
          </a:stretch>
        </p:blipFill>
        <p:spPr>
          <a:xfrm>
            <a:off x="0" y="5812437"/>
            <a:ext cx="12192000" cy="1045563"/>
          </a:xfrm>
          <a:prstGeom prst="rect">
            <a:avLst/>
          </a:prstGeom>
        </p:spPr>
      </p:pic>
    </p:spTree>
    <p:extLst>
      <p:ext uri="{BB962C8B-B14F-4D97-AF65-F5344CB8AC3E}">
        <p14:creationId xmlns:p14="http://schemas.microsoft.com/office/powerpoint/2010/main" val="2439017775"/>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Google Shape;74;p9"/>
          <p:cNvSpPr txBox="1"/>
          <p:nvPr/>
        </p:nvSpPr>
        <p:spPr>
          <a:xfrm>
            <a:off x="296915" y="34200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Identità digitale: Sistema Pubblico di identità digitale SPID</a:t>
            </a: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pic>
        <p:nvPicPr>
          <p:cNvPr id="9" name="Immagin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473" y="1916025"/>
            <a:ext cx="4016465" cy="2558743"/>
          </a:xfrm>
          <a:prstGeom prst="rect">
            <a:avLst/>
          </a:prstGeom>
        </p:spPr>
      </p:pic>
      <p:sp>
        <p:nvSpPr>
          <p:cNvPr id="2" name="Rettangolo 1"/>
          <p:cNvSpPr/>
          <p:nvPr/>
        </p:nvSpPr>
        <p:spPr>
          <a:xfrm>
            <a:off x="4907749" y="4148095"/>
            <a:ext cx="5968799" cy="369332"/>
          </a:xfrm>
          <a:prstGeom prst="rect">
            <a:avLst/>
          </a:prstGeom>
        </p:spPr>
        <p:txBody>
          <a:bodyPr wrap="square">
            <a:spAutoFit/>
          </a:bodyPr>
          <a:lstStyle/>
          <a:p>
            <a:endParaRPr lang="it-IT">
              <a:latin typeface="Luiss Sans"/>
            </a:endParaRPr>
          </a:p>
        </p:txBody>
      </p:sp>
      <p:sp>
        <p:nvSpPr>
          <p:cNvPr id="5" name="Rettangolo 4"/>
          <p:cNvSpPr/>
          <p:nvPr/>
        </p:nvSpPr>
        <p:spPr>
          <a:xfrm>
            <a:off x="4408371" y="1312555"/>
            <a:ext cx="7363326" cy="1477328"/>
          </a:xfrm>
          <a:prstGeom prst="rect">
            <a:avLst/>
          </a:prstGeom>
        </p:spPr>
        <p:txBody>
          <a:bodyPr wrap="square">
            <a:spAutoFit/>
          </a:bodyPr>
          <a:lstStyle/>
          <a:p>
            <a:r>
              <a:rPr lang="it-IT">
                <a:latin typeface="Titillium Web"/>
                <a:hlinkClick r:id="rId5"/>
              </a:rPr>
              <a:t>Linee Guida per la realizzazione di un modello di R.A.O. pubblico </a:t>
            </a:r>
            <a:r>
              <a:rPr lang="it-IT">
                <a:latin typeface="Titillium Web"/>
              </a:rPr>
              <a:t> Registration Authority Officer soggetto incaricato alla verifica dell'identità personale dei cittadini che vogliono dotarsi dello SPID. </a:t>
            </a:r>
          </a:p>
          <a:p>
            <a:endParaRPr lang="it-IT">
              <a:latin typeface="Titillium Web"/>
            </a:endParaRPr>
          </a:p>
          <a:p>
            <a:r>
              <a:rPr lang="it-IT">
                <a:latin typeface="Titillium Web"/>
                <a:hlinkClick r:id="rId6"/>
              </a:rPr>
              <a:t>https://www.agid.gov.it/it/piattaforme/spid/rao-pubblici</a:t>
            </a:r>
            <a:endParaRPr lang="it-IT">
              <a:latin typeface="Titillium Web"/>
            </a:endParaRPr>
          </a:p>
        </p:txBody>
      </p:sp>
      <p:sp>
        <p:nvSpPr>
          <p:cNvPr id="7" name="Rettangolo 6"/>
          <p:cNvSpPr/>
          <p:nvPr/>
        </p:nvSpPr>
        <p:spPr>
          <a:xfrm>
            <a:off x="4408371" y="3242924"/>
            <a:ext cx="7498080" cy="2862322"/>
          </a:xfrm>
          <a:prstGeom prst="rect">
            <a:avLst/>
          </a:prstGeom>
        </p:spPr>
        <p:txBody>
          <a:bodyPr wrap="square">
            <a:spAutoFit/>
          </a:bodyPr>
          <a:lstStyle/>
          <a:p>
            <a:r>
              <a:rPr lang="it-IT" b="1">
                <a:solidFill>
                  <a:srgbClr val="00264C"/>
                </a:solidFill>
                <a:latin typeface="Titillium Web"/>
              </a:rPr>
              <a:t>SOGGETTI AGGREGATORI</a:t>
            </a:r>
          </a:p>
          <a:p>
            <a:endParaRPr lang="it-IT">
              <a:solidFill>
                <a:srgbClr val="00264C"/>
              </a:solidFill>
              <a:latin typeface="Titillium Web"/>
            </a:endParaRPr>
          </a:p>
          <a:p>
            <a:r>
              <a:rPr lang="it-IT">
                <a:solidFill>
                  <a:srgbClr val="00264C"/>
                </a:solidFill>
                <a:latin typeface="Titillium Web"/>
              </a:rPr>
              <a:t>Ai soggetti aggregatori di servizi pubblici si applica la </a:t>
            </a:r>
            <a:r>
              <a:rPr lang="it-IT" u="sng">
                <a:solidFill>
                  <a:srgbClr val="551A8B"/>
                </a:solidFill>
                <a:latin typeface="Titillium Web"/>
                <a:hlinkClick r:id="rId7"/>
              </a:rPr>
              <a:t>convenzione</a:t>
            </a:r>
            <a:r>
              <a:rPr lang="it-IT">
                <a:solidFill>
                  <a:srgbClr val="00264C"/>
                </a:solidFill>
                <a:latin typeface="Titillium Web"/>
              </a:rPr>
              <a:t> emanata  da AgID con Determinazione n. 80/2018.</a:t>
            </a:r>
          </a:p>
          <a:p>
            <a:endParaRPr lang="it-IT">
              <a:solidFill>
                <a:srgbClr val="00264C"/>
              </a:solidFill>
              <a:latin typeface="Titillium Web"/>
            </a:endParaRPr>
          </a:p>
          <a:p>
            <a:r>
              <a:rPr lang="it-IT"/>
              <a:t>Gli interessati devono seguire la </a:t>
            </a:r>
            <a:r>
              <a:rPr lang="it-IT" u="sng">
                <a:hlinkClick r:id="rId8"/>
              </a:rPr>
              <a:t>procedura</a:t>
            </a:r>
            <a:r>
              <a:rPr lang="it-IT"/>
              <a:t> prevista per l'adesione dei Soggetti aggregatori,  inviando l'apposito </a:t>
            </a:r>
            <a:r>
              <a:rPr lang="it-IT" u="sng">
                <a:hlinkClick r:id="rId9"/>
              </a:rPr>
              <a:t>modulo di Adesione</a:t>
            </a:r>
            <a:r>
              <a:rPr lang="it-IT"/>
              <a:t> compilato e firmato digitalmente in formato PAdES.</a:t>
            </a:r>
            <a:endParaRPr lang="it-IT">
              <a:solidFill>
                <a:srgbClr val="00264C"/>
              </a:solidFill>
              <a:latin typeface="Titillium Web"/>
            </a:endParaRPr>
          </a:p>
          <a:p>
            <a:endParaRPr lang="it-IT" b="0" i="0">
              <a:solidFill>
                <a:srgbClr val="00264C"/>
              </a:solidFill>
              <a:effectLst/>
              <a:latin typeface="Titillium Web"/>
            </a:endParaRPr>
          </a:p>
          <a:p>
            <a:r>
              <a:rPr lang="it-IT" b="0" i="0">
                <a:solidFill>
                  <a:srgbClr val="00264C"/>
                </a:solidFill>
                <a:effectLst/>
                <a:latin typeface="Titillium Web"/>
                <a:hlinkClick r:id="rId10"/>
              </a:rPr>
              <a:t>https://www.agid.gov.it/it/piattaforme/spid/soggetti-aggregatori</a:t>
            </a:r>
            <a:endParaRPr lang="it-IT" b="0" i="0">
              <a:solidFill>
                <a:srgbClr val="00264C"/>
              </a:solidFill>
              <a:effectLst/>
              <a:latin typeface="Titillium Web"/>
            </a:endParaRPr>
          </a:p>
        </p:txBody>
      </p:sp>
      <p:sp>
        <p:nvSpPr>
          <p:cNvPr id="10" name="Rettangolo 9"/>
          <p:cNvSpPr/>
          <p:nvPr/>
        </p:nvSpPr>
        <p:spPr>
          <a:xfrm>
            <a:off x="735212" y="4863749"/>
            <a:ext cx="2450286" cy="369332"/>
          </a:xfrm>
          <a:prstGeom prst="rect">
            <a:avLst/>
          </a:prstGeom>
        </p:spPr>
        <p:txBody>
          <a:bodyPr wrap="none">
            <a:spAutoFit/>
          </a:bodyPr>
          <a:lstStyle/>
          <a:p>
            <a:r>
              <a:rPr lang="it-IT">
                <a:latin typeface="Titillium Web"/>
                <a:hlinkClick r:id="rId11"/>
              </a:rPr>
              <a:t>https://www.spid.gov.it</a:t>
            </a:r>
            <a:endParaRPr lang="it-IT">
              <a:latin typeface="Titillium Web"/>
            </a:endParaRPr>
          </a:p>
        </p:txBody>
      </p:sp>
    </p:spTree>
    <p:extLst>
      <p:ext uri="{BB962C8B-B14F-4D97-AF65-F5344CB8AC3E}">
        <p14:creationId xmlns:p14="http://schemas.microsoft.com/office/powerpoint/2010/main" val="1226307872"/>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8" name="Google Shape;74;p9"/>
          <p:cNvSpPr txBox="1"/>
          <p:nvPr/>
        </p:nvSpPr>
        <p:spPr>
          <a:xfrm>
            <a:off x="296915" y="34200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Identità digitale: Carta di identità elettronica CIEID</a:t>
            </a: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pic>
        <p:nvPicPr>
          <p:cNvPr id="9" name="Segnaposto contenuto 7"/>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23803" y="1601913"/>
            <a:ext cx="4294193" cy="34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5438975" y="2040905"/>
            <a:ext cx="6096000" cy="2585323"/>
          </a:xfrm>
          <a:prstGeom prst="rect">
            <a:avLst/>
          </a:prstGeom>
        </p:spPr>
        <p:txBody>
          <a:bodyPr>
            <a:spAutoFit/>
          </a:bodyPr>
          <a:lstStyle/>
          <a:p>
            <a:r>
              <a:rPr lang="it-IT" err="1">
                <a:latin typeface="Luiss Sans"/>
              </a:rPr>
              <a:t>App sviluppata da (IPZS) Poligrafico e Zecca dello Stato Italiano per l’accesso, mediante la Carta d’identità elettronica (CIE 3.0), ai servizi delle PP.AA. e ai servizi erogati dagli stati membri dell’Unione Europea ai sensi del regolamento UE 910/2014 eIDAS.</a:t>
            </a:r>
          </a:p>
          <a:p>
            <a:br>
              <a:rPr lang="it-IT">
                <a:latin typeface="Luiss Sans"/>
              </a:rPr>
            </a:br>
          </a:p>
          <a:p>
            <a:r>
              <a:rPr lang="it-IT">
                <a:latin typeface="Luiss Sans"/>
                <a:hlinkClick r:id="rId5"/>
              </a:rPr>
              <a:t>https://www.cartaidentita.interno.gov.it/identificazione-digitale/software-cie/</a:t>
            </a:r>
            <a:endParaRPr lang="it-IT">
              <a:latin typeface="Luiss Sans"/>
            </a:endParaRPr>
          </a:p>
        </p:txBody>
      </p:sp>
      <p:sp>
        <p:nvSpPr>
          <p:cNvPr id="10" name="Rettangolo 9"/>
          <p:cNvSpPr/>
          <p:nvPr/>
        </p:nvSpPr>
        <p:spPr>
          <a:xfrm>
            <a:off x="1507958" y="5426321"/>
            <a:ext cx="9724724" cy="646331"/>
          </a:xfrm>
          <a:prstGeom prst="rect">
            <a:avLst/>
          </a:prstGeom>
        </p:spPr>
        <p:txBody>
          <a:bodyPr wrap="square">
            <a:spAutoFit/>
          </a:bodyPr>
          <a:lstStyle/>
          <a:p>
            <a:r>
              <a:rPr lang="it-IT">
                <a:latin typeface="Luiss Sans"/>
                <a:hlinkClick r:id="rId6"/>
              </a:rPr>
              <a:t>https://www.agid.gov.it/it/agenzia/stampa-e-comunicazione/notizie/2020/06/25/eidas-servizi-pubblici-accessibili-spid-cie-23-paesi</a:t>
            </a:r>
            <a:endParaRPr lang="it-IT">
              <a:latin typeface="Luiss Sans"/>
            </a:endParaRPr>
          </a:p>
        </p:txBody>
      </p:sp>
    </p:spTree>
    <p:extLst>
      <p:ext uri="{BB962C8B-B14F-4D97-AF65-F5344CB8AC3E}">
        <p14:creationId xmlns:p14="http://schemas.microsoft.com/office/powerpoint/2010/main" val="2244640954"/>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pSp>
        <p:nvGrpSpPr>
          <p:cNvPr id="7172" name="Gruppo 1"/>
          <p:cNvGrpSpPr/>
          <p:nvPr/>
        </p:nvGrpSpPr>
        <p:grpSpPr>
          <a:xfrm>
            <a:off x="-12700" y="6375400"/>
            <a:ext cx="12217400" cy="482600"/>
            <a:chOff x="-9525" y="4781550"/>
            <a:chExt cx="9163050" cy="361950"/>
          </a:xfrm>
        </p:grpSpPr>
        <p:sp>
          <p:nvSpPr>
            <p:cNvPr id="7173" name="Shape 71"/>
            <p:cNvSpPr>
              <a:spLocks noChangeArrowheads="1"/>
            </p:cNvSpPr>
            <p:nvPr/>
          </p:nvSpPr>
          <p:spPr bwMode="auto">
            <a:xfrm>
              <a:off x="-9525" y="4781550"/>
              <a:ext cx="9163050" cy="361950"/>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spcBef>
                  <a:spcPct val="0"/>
                </a:spcBef>
                <a:spcAft>
                  <a:spcPct val="0"/>
                </a:spcAft>
                <a:buClr>
                  <a:srgbClr val="000000"/>
                </a:buClr>
              </a:pPr>
              <a:endParaRPr lang="it-IT" altLang="it-IT" sz="2533">
                <a:latin typeface="Titillium Web" panose="00000500000000000000" pitchFamily="2" charset="0"/>
                <a:sym typeface="Titillium Web" panose="00000500000000000000" pitchFamily="2" charset="0"/>
              </a:endParaRPr>
            </a:p>
          </p:txBody>
        </p:sp>
        <p:pic>
          <p:nvPicPr>
            <p:cNvPr id="7174" name="Immagine 1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821613" y="4836705"/>
              <a:ext cx="977900"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Segnaposto contenuto 2"/>
          <p:cNvSpPr txBox="1"/>
          <p:nvPr/>
        </p:nvSpPr>
        <p:spPr>
          <a:xfrm>
            <a:off x="411891" y="1350227"/>
            <a:ext cx="11123084" cy="4103221"/>
          </a:xfrm>
          <a:prstGeom prst="rect">
            <a:avLst/>
          </a:prstGeom>
        </p:spPr>
        <p:txBody>
          <a:bodyPr vert="horz" lIns="121920" tIns="60960" rIns="121920" bIns="60960" rtlCol="0">
            <a:normAutofit/>
          </a:bodyPr>
          <a:lstStyle>
            <a:lvl1pPr indent="0" algn="just">
              <a:spcBef>
                <a:spcPct val="20000"/>
              </a:spcBef>
              <a:buFont typeface="Arial"/>
              <a:buNone/>
              <a:defRPr sz="2200">
                <a:solidFill>
                  <a:srgbClr val="0066CC"/>
                </a:solidFill>
              </a:defRPr>
            </a:lvl1pPr>
            <a:lvl2pPr marL="742950" indent="-285750">
              <a:spcBef>
                <a:spcPct val="20000"/>
              </a:spcBef>
              <a:buFont typeface="Arial"/>
              <a:buChar char="–"/>
              <a:defRPr sz="2800">
                <a:solidFill>
                  <a:srgbClr val="0066CC"/>
                </a:solidFill>
              </a:defRPr>
            </a:lvl2pPr>
            <a:lvl3pPr marL="1143000" indent="-228600">
              <a:spcBef>
                <a:spcPct val="20000"/>
              </a:spcBef>
              <a:buFont typeface="Arial"/>
              <a:buChar char="•"/>
              <a:defRPr sz="2400">
                <a:solidFill>
                  <a:srgbClr val="0066CC"/>
                </a:solidFill>
              </a:defRPr>
            </a:lvl3pPr>
            <a:lvl4pPr marL="1600200" indent="-228600">
              <a:spcBef>
                <a:spcPct val="20000"/>
              </a:spcBef>
              <a:buFont typeface="Arial"/>
              <a:buChar char="–"/>
              <a:defRPr sz="2000">
                <a:solidFill>
                  <a:srgbClr val="0066CC"/>
                </a:solidFill>
              </a:defRPr>
            </a:lvl4pPr>
            <a:lvl5pPr marL="2057400" indent="-228600">
              <a:spcBef>
                <a:spcPct val="20000"/>
              </a:spcBef>
              <a:buFont typeface="Arial"/>
              <a:buChar char="»"/>
              <a:defRPr sz="2000">
                <a:solidFill>
                  <a:srgbClr val="0066CC"/>
                </a:solidFill>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algn="l" defTabSz="609585">
              <a:defRPr/>
            </a:pPr>
            <a:endParaRPr lang="it-IT" sz="2133" i="1">
              <a:latin typeface="Titillium Web"/>
              <a:cs typeface="Arial" panose="020b0604020202020204" pitchFamily="34" charset="0"/>
              <a:sym typeface="Arial" panose="020b0604020202020204" pitchFamily="34" charset="0"/>
            </a:endParaRPr>
          </a:p>
        </p:txBody>
      </p:sp>
      <p:sp>
        <p:nvSpPr>
          <p:cNvPr id="8" name="Google Shape;74;p9"/>
          <p:cNvSpPr txBox="1"/>
          <p:nvPr/>
        </p:nvSpPr>
        <p:spPr>
          <a:xfrm>
            <a:off x="296915" y="34200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Identità digitale: Carta nazionale dei servizi CNS</a:t>
            </a:r>
          </a:p>
          <a:p>
            <a:pPr>
              <a:lnSpc>
                <a:spcPct val="90000"/>
              </a:lnSpc>
            </a:pPr>
            <a:endParaRPr lang="it-IT" sz="2400" b="1">
              <a:solidFill>
                <a:srgbClr val="0365C0"/>
              </a:solidFill>
              <a:latin typeface="Titillium Web"/>
              <a:cs typeface="Arial" panose="020b0604020202020204" pitchFamily="34" charset="0"/>
              <a:sym typeface="Arial" panose="020b0604020202020204" pitchFamily="34" charset="0"/>
            </a:endParaRPr>
          </a:p>
          <a:p>
            <a:pPr>
              <a:lnSpc>
                <a:spcPct val="90000"/>
              </a:lnSpc>
            </a:pPr>
            <a:endParaRPr lang="it-IT" sz="3600">
              <a:solidFill>
                <a:prstClr val="black"/>
              </a:solidFill>
              <a:latin typeface="Calibri" panose="020f0502020204030204" pitchFamily="34" charset="0"/>
              <a:cs typeface="Calibri" panose="020f0502020204030204" pitchFamily="34" charset="0"/>
            </a:endParaRPr>
          </a:p>
        </p:txBody>
      </p:sp>
      <p:pic>
        <p:nvPicPr>
          <p:cNvPr id="10" name="Immagin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59" y="1834664"/>
            <a:ext cx="4275086" cy="2719840"/>
          </a:xfrm>
          <a:prstGeom prst="rect">
            <a:avLst/>
          </a:prstGeom>
        </p:spPr>
      </p:pic>
      <p:sp>
        <p:nvSpPr>
          <p:cNvPr id="2" name="Rettangolo 1"/>
          <p:cNvSpPr/>
          <p:nvPr/>
        </p:nvSpPr>
        <p:spPr>
          <a:xfrm>
            <a:off x="5179996" y="4408351"/>
            <a:ext cx="6096000" cy="1477328"/>
          </a:xfrm>
          <a:prstGeom prst="rect">
            <a:avLst/>
          </a:prstGeom>
        </p:spPr>
        <p:txBody>
          <a:bodyPr>
            <a:spAutoFit/>
          </a:bodyPr>
          <a:lstStyle/>
          <a:p>
            <a:r>
              <a:rPr lang="it-IT">
                <a:latin typeface="Titillium Web"/>
              </a:rPr>
              <a:t>La </a:t>
            </a:r>
            <a:r>
              <a:rPr lang="it-IT" b="1">
                <a:latin typeface="Titillium Web"/>
                <a:hlinkClick r:id="rId5"/>
              </a:rPr>
              <a:t>CNS</a:t>
            </a:r>
            <a:r>
              <a:rPr lang="it-IT">
                <a:latin typeface="Titillium Web"/>
              </a:rPr>
              <a:t> rilasciata dalle Camere di Commercio è un dispositivo integrato che consente, a chi ha una carica all’interno di un’impresa, di firmare digitalmente documenti informatici (bilanci, fatture, contratti, ecc.) e di accedere in rete ai servizi della Pubblica Amministrazione.</a:t>
            </a:r>
          </a:p>
        </p:txBody>
      </p:sp>
      <p:sp>
        <p:nvSpPr>
          <p:cNvPr id="4" name="Rettangolo 3"/>
          <p:cNvSpPr/>
          <p:nvPr/>
        </p:nvSpPr>
        <p:spPr>
          <a:xfrm>
            <a:off x="4977865" y="3725231"/>
            <a:ext cx="6298131" cy="369332"/>
          </a:xfrm>
          <a:prstGeom prst="rect">
            <a:avLst/>
          </a:prstGeom>
        </p:spPr>
        <p:txBody>
          <a:bodyPr wrap="square">
            <a:spAutoFit/>
          </a:bodyPr>
          <a:lstStyle/>
          <a:p>
            <a:r>
              <a:rPr lang="it-IT">
                <a:latin typeface="Titillium Web"/>
                <a:hlinkClick r:id="rId6"/>
              </a:rPr>
              <a:t>https://www.agid.gov.it/it/piattaforme/carta-nazionale-servizi</a:t>
            </a:r>
            <a:endParaRPr lang="it-IT">
              <a:latin typeface="Titillium Web"/>
            </a:endParaRPr>
          </a:p>
        </p:txBody>
      </p:sp>
      <p:sp>
        <p:nvSpPr>
          <p:cNvPr id="5" name="Rettangolo 4"/>
          <p:cNvSpPr/>
          <p:nvPr/>
        </p:nvSpPr>
        <p:spPr>
          <a:xfrm>
            <a:off x="4975122" y="1455074"/>
            <a:ext cx="6096000" cy="2031325"/>
          </a:xfrm>
          <a:prstGeom prst="rect">
            <a:avLst/>
          </a:prstGeom>
        </p:spPr>
        <p:txBody>
          <a:bodyPr>
            <a:spAutoFit/>
          </a:bodyPr>
          <a:lstStyle/>
          <a:p>
            <a:r>
              <a:rPr lang="it-IT">
                <a:latin typeface="Titillium Web"/>
              </a:rPr>
              <a:t>E’ uno </a:t>
            </a:r>
            <a:r>
              <a:rPr lang="it-IT" b="1">
                <a:latin typeface="Titillium Web"/>
              </a:rPr>
              <a:t>strumento di identificazione in rete</a:t>
            </a:r>
            <a:r>
              <a:rPr lang="it-IT">
                <a:latin typeface="Titillium Web"/>
              </a:rPr>
              <a:t> che consente la fruizione dei servizi delle amministrazioni pubbliche. La CNS non contiene la foto del titolare e non richiede particolari requisiti di sicurezza per il supporto plastico. </a:t>
            </a:r>
          </a:p>
          <a:p>
            <a:r>
              <a:rPr lang="it-IT">
                <a:latin typeface="Titillium Web"/>
              </a:rPr>
              <a:t>La completa corrispondenza informatica tra CNS e Carta d'Identità Elettronica (CIE) assicura l’interoperabilità tra le due carte.</a:t>
            </a:r>
            <a:endParaRPr lang="it-IT"/>
          </a:p>
        </p:txBody>
      </p:sp>
    </p:spTree>
    <p:extLst>
      <p:ext uri="{BB962C8B-B14F-4D97-AF65-F5344CB8AC3E}">
        <p14:creationId xmlns:p14="http://schemas.microsoft.com/office/powerpoint/2010/main" val="1208993321"/>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23</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142911" y="174410"/>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Domicilio digitale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293644" y="721653"/>
            <a:ext cx="11197389" cy="5355312"/>
          </a:xfrm>
          <a:prstGeom prst="rect">
            <a:avLst/>
          </a:prstGeom>
          <a:noFill/>
        </p:spPr>
        <p:txBody>
          <a:bodyPr wrap="square" rtlCol="0">
            <a:spAutoFit/>
          </a:bodyPr>
          <a:lstStyle/>
          <a:p>
            <a:r>
              <a:rPr lang="it-IT">
                <a:latin typeface="Titillium Web"/>
              </a:rPr>
              <a:t>E’ un indirizzo elettronico eletto presso un servizio di posta elettronica certificata o un servizio</a:t>
            </a:r>
          </a:p>
          <a:p>
            <a:r>
              <a:rPr lang="it-IT">
                <a:latin typeface="Titillium Web"/>
              </a:rPr>
              <a:t>elettronico di recapito certificato qualificato, come definito dal Regolamento eIDAS, valido ai fini delle comunicazioni elettroniche aventi valore legale.</a:t>
            </a:r>
          </a:p>
          <a:p>
            <a:endParaRPr lang="it-IT" b="1">
              <a:latin typeface="Titillium Web"/>
            </a:endParaRPr>
          </a:p>
          <a:p>
            <a:pPr marL="285750" indent="-285750">
              <a:buFont typeface="Arial" panose="020b0604020202020204" pitchFamily="34" charset="0"/>
              <a:buChar char="•"/>
            </a:pPr>
            <a:r>
              <a:rPr lang="it-IT" b="1">
                <a:latin typeface="Titillium Web"/>
              </a:rPr>
              <a:t>INI-PEC</a:t>
            </a:r>
            <a:r>
              <a:rPr lang="it-IT">
                <a:latin typeface="Titillium Web"/>
              </a:rPr>
              <a:t> imprese e dei professionisti (art. 6-bis, CAD)</a:t>
            </a:r>
          </a:p>
          <a:p>
            <a:pPr marL="285750" indent="-285750">
              <a:buFont typeface="Arial" panose="020b0604020202020204" pitchFamily="34" charset="0"/>
              <a:buChar char="•"/>
            </a:pPr>
            <a:endParaRPr lang="it-IT">
              <a:latin typeface="Titillium Web"/>
              <a:hlinkClick r:id="rId3"/>
            </a:endParaRPr>
          </a:p>
          <a:p>
            <a:r>
              <a:rPr lang="it-IT">
                <a:latin typeface="Titillium Web"/>
                <a:hlinkClick r:id="rId3"/>
              </a:rPr>
              <a:t>https://www.inipec.gov.it/</a:t>
            </a:r>
            <a:r>
              <a:rPr lang="it-IT">
                <a:latin typeface="Titillium Web"/>
              </a:rPr>
              <a:t> </a:t>
            </a:r>
          </a:p>
          <a:p>
            <a:pPr marL="285750" indent="-285750">
              <a:buFont typeface="Arial" panose="020b0604020202020204" pitchFamily="34" charset="0"/>
              <a:buChar char="•"/>
            </a:pPr>
            <a:endParaRPr lang="it-IT" b="1">
              <a:latin typeface="Titillium Web"/>
            </a:endParaRPr>
          </a:p>
          <a:p>
            <a:pPr marL="285750" indent="-285750">
              <a:buFont typeface="Arial" panose="020b0604020202020204" pitchFamily="34" charset="0"/>
              <a:buChar char="•"/>
            </a:pPr>
            <a:r>
              <a:rPr lang="it-IT" b="1" err="1">
                <a:latin typeface="Titillium Web"/>
              </a:rPr>
              <a:t>iPA</a:t>
            </a:r>
            <a:r>
              <a:rPr lang="it-IT">
                <a:latin typeface="Titillium Web"/>
              </a:rPr>
              <a:t> Pubbliche Amministrazioni e gestori di pubblici servizi (art. 6-ter, CAD)</a:t>
            </a:r>
          </a:p>
          <a:p>
            <a:pPr marL="285750" indent="-285750">
              <a:buFont typeface="Arial" panose="020b0604020202020204" pitchFamily="34" charset="0"/>
              <a:buChar char="•"/>
            </a:pPr>
            <a:endParaRPr lang="it-IT">
              <a:latin typeface="Titillium Web"/>
            </a:endParaRPr>
          </a:p>
          <a:p>
            <a:r>
              <a:rPr lang="it-IT">
                <a:latin typeface="Titillium Web"/>
                <a:hlinkClick r:id="rId4"/>
              </a:rPr>
              <a:t>Linee Guida AgID dell’Indice dei domicili digitali delle pubbliche amministrazioni e dei gestori di pubblici servizi</a:t>
            </a:r>
            <a:endParaRPr lang="it-IT">
              <a:latin typeface="Titillium Web"/>
            </a:endParaRPr>
          </a:p>
          <a:p>
            <a:pPr marL="285750" indent="-285750">
              <a:buFont typeface="Arial" panose="020b0604020202020204" pitchFamily="34" charset="0"/>
              <a:buChar char="•"/>
            </a:pPr>
            <a:endParaRPr lang="it-IT">
              <a:latin typeface="Titillium Web"/>
            </a:endParaRPr>
          </a:p>
          <a:p>
            <a:pPr marL="285750" indent="-285750">
              <a:buFont typeface="Arial" panose="020b0604020202020204" pitchFamily="34" charset="0"/>
              <a:buChar char="•"/>
            </a:pPr>
            <a:r>
              <a:rPr lang="it-IT" b="1">
                <a:latin typeface="Titillium Web"/>
              </a:rPr>
              <a:t>INAD</a:t>
            </a:r>
            <a:r>
              <a:rPr lang="it-IT">
                <a:latin typeface="Titillium Web"/>
              </a:rPr>
              <a:t> persone fisiche e degli altri enti di diritto privato (art. 6-quater CAD)</a:t>
            </a:r>
          </a:p>
          <a:p>
            <a:endParaRPr lang="it-IT" b="1"/>
          </a:p>
          <a:p>
            <a:r>
              <a:rPr lang="it-IT">
                <a:latin typeface="Titillium Web"/>
              </a:rPr>
              <a:t>Le Pubbliche Amministrazioni, i gestori di pubblici servizi e le società a controllo pubblico notificano</a:t>
            </a:r>
          </a:p>
          <a:p>
            <a:r>
              <a:rPr lang="it-IT">
                <a:latin typeface="Titillium Web"/>
              </a:rPr>
              <a:t>direttamente presso i domicili digitali i propri atti, compresi i verbali relativi alle sanzioni amministrative, gli atti impositivi di accertamento e di riscossione e le ingiunzioni di cui all'articolo 2 del regio decreto n. 639/1910, fatte salve le specifiche disposizioni in ambito tributario.</a:t>
            </a:r>
          </a:p>
        </p:txBody>
      </p:sp>
    </p:spTree>
    <p:extLst>
      <p:ext uri="{BB962C8B-B14F-4D97-AF65-F5344CB8AC3E}">
        <p14:creationId xmlns:p14="http://schemas.microsoft.com/office/powerpoint/2010/main" val="3555013081"/>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24</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96915" y="39427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IO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6237170" y="244265"/>
            <a:ext cx="5129753" cy="6217087"/>
          </a:xfrm>
          <a:prstGeom prst="rect">
            <a:avLst/>
          </a:prstGeom>
          <a:noFill/>
        </p:spPr>
        <p:txBody>
          <a:bodyPr wrap="square" rtlCol="0">
            <a:spAutoFit/>
          </a:bodyPr>
          <a:lstStyle/>
          <a:p>
            <a:endParaRPr lang="it-IT" sz="2000">
              <a:latin typeface="Titillium Web"/>
            </a:endParaRPr>
          </a:p>
          <a:p>
            <a:r>
              <a:rPr lang="it-IT" sz="2000">
                <a:latin typeface="Titillium Web"/>
              </a:rPr>
              <a:t>Si possono ricevere le comunicazioni dalle pubbliche amministrazioni e le persone fisiche possono eleggere il domicilio digitale;</a:t>
            </a:r>
          </a:p>
          <a:p>
            <a:endParaRPr lang="it-IT" sz="2000">
              <a:latin typeface="Titillium Web"/>
            </a:endParaRPr>
          </a:p>
          <a:p>
            <a:r>
              <a:rPr lang="it-IT" sz="2000">
                <a:latin typeface="Titillium Web"/>
              </a:rPr>
              <a:t>associando la propria carta di credito si possono gestire i pagamenti di servizi o tributi tramite la piattaforma </a:t>
            </a:r>
            <a:r>
              <a:rPr lang="it-IT" sz="2000" u="sng" err="1">
                <a:latin typeface="Titillium Web"/>
                <a:hlinkClick r:id="rId3"/>
              </a:rPr>
              <a:t>pagoPA</a:t>
            </a:r>
            <a:r>
              <a:rPr lang="it-IT" sz="2000">
                <a:latin typeface="Titillium Web"/>
              </a:rPr>
              <a:t>;</a:t>
            </a:r>
          </a:p>
          <a:p>
            <a:endParaRPr lang="it-IT" sz="2000">
              <a:latin typeface="Titillium Web"/>
            </a:endParaRPr>
          </a:p>
          <a:p>
            <a:r>
              <a:rPr lang="it-IT" sz="2000">
                <a:latin typeface="Titillium Web"/>
              </a:rPr>
              <a:t>impostando le preferenze si può decidere quali servizi tenere attivi e quali disattivare e se ricevere i messaggi via mail, dentro l’app o tramite le notifiche </a:t>
            </a:r>
            <a:r>
              <a:rPr lang="it-IT" sz="2000" i="1" err="1">
                <a:latin typeface="Titillium Web"/>
              </a:rPr>
              <a:t>push</a:t>
            </a:r>
            <a:r>
              <a:rPr lang="it-IT" sz="2000">
                <a:latin typeface="Titillium Web"/>
              </a:rPr>
              <a:t> del telefono.</a:t>
            </a:r>
          </a:p>
          <a:p>
            <a:endParaRPr lang="it-IT" sz="2000">
              <a:latin typeface="Titillium Web"/>
            </a:endParaRPr>
          </a:p>
          <a:p>
            <a:r>
              <a:rPr lang="it-IT" sz="2000">
                <a:latin typeface="Titillium Web"/>
              </a:rPr>
              <a:t>Si può scaricare sullo smartphone sia da APP store che da Play store e si accede tramite </a:t>
            </a:r>
            <a:r>
              <a:rPr lang="it-IT" sz="2000" u="sng">
                <a:latin typeface="Titillium Web"/>
                <a:hlinkClick r:id="rId4"/>
              </a:rPr>
              <a:t>SPID</a:t>
            </a:r>
            <a:r>
              <a:rPr lang="it-IT" sz="2000">
                <a:latin typeface="Titillium Web"/>
              </a:rPr>
              <a:t> o </a:t>
            </a:r>
            <a:r>
              <a:rPr lang="it-IT" sz="2000" u="sng">
                <a:latin typeface="Titillium Web"/>
                <a:hlinkClick r:id="rId5"/>
              </a:rPr>
              <a:t>CIE</a:t>
            </a:r>
            <a:r>
              <a:rPr lang="it-IT" sz="2000">
                <a:latin typeface="Titillium Web"/>
              </a:rPr>
              <a:t>. </a:t>
            </a:r>
          </a:p>
          <a:p>
            <a:endParaRPr lang="it-IT">
              <a:latin typeface="Titillium Web"/>
            </a:endParaRPr>
          </a:p>
        </p:txBody>
      </p:sp>
      <p:pic>
        <p:nvPicPr>
          <p:cNvPr id="7" name="Immagin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758" y="1278223"/>
            <a:ext cx="5758389" cy="3832791"/>
          </a:xfrm>
          <a:prstGeom prst="rect">
            <a:avLst/>
          </a:prstGeom>
        </p:spPr>
      </p:pic>
      <p:sp>
        <p:nvSpPr>
          <p:cNvPr id="8" name="Connettore 7"/>
          <p:cNvSpPr/>
          <p:nvPr/>
        </p:nvSpPr>
        <p:spPr>
          <a:xfrm>
            <a:off x="4343063" y="292270"/>
            <a:ext cx="847023" cy="69302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0103923"/>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25</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191037" y="174410"/>
            <a:ext cx="6787279"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Pagamenti con modalità informatiche </a:t>
            </a:r>
            <a:r>
              <a:rPr lang="it-IT" sz="1600" b="1">
                <a:solidFill>
                  <a:srgbClr val="0365C0"/>
                </a:solidFill>
                <a:latin typeface="Titillium Web"/>
                <a:cs typeface="Arial" panose="020b0604020202020204" pitchFamily="34" charset="0"/>
                <a:sym typeface="Arial" panose="020b0604020202020204" pitchFamily="34" charset="0"/>
              </a:rPr>
              <a:t>1/1</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465221" y="4172731"/>
            <a:ext cx="11197389" cy="1908215"/>
          </a:xfrm>
          <a:prstGeom prst="rect">
            <a:avLst/>
          </a:prstGeom>
          <a:noFill/>
        </p:spPr>
        <p:txBody>
          <a:bodyPr wrap="square" rtlCol="0">
            <a:spAutoFit/>
          </a:bodyPr>
          <a:lstStyle/>
          <a:p>
            <a:r>
              <a:rPr lang="it-IT" sz="2000">
                <a:latin typeface="Titillium Web"/>
              </a:rPr>
              <a:t>Le Pubbliche Amministrazioni, i gestori di pubblici servizi e le società a controllo pubblico (articolo 2, co, 2, CAD), sono obbligati ad accettare pagamenti con modalità informatiche attraverso la piattaforma pagoPA.</a:t>
            </a:r>
          </a:p>
          <a:p>
            <a:endParaRPr lang="it-IT" sz="2000"/>
          </a:p>
          <a:p>
            <a:r>
              <a:rPr lang="it-IT" sz="2000">
                <a:latin typeface="Titillium Web"/>
              </a:rPr>
              <a:t>Resta ferma la possibilità di accettare anche altre forme di pagamento elettronico: </a:t>
            </a:r>
            <a:endParaRPr lang="it-IT">
              <a:latin typeface="Titillium Web"/>
            </a:endParaRPr>
          </a:p>
          <a:p>
            <a:endParaRPr lang="it-IT"/>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4791" y="1058658"/>
            <a:ext cx="4716917" cy="2777068"/>
          </a:xfrm>
          <a:prstGeom prst="rect">
            <a:avLst/>
          </a:prstGeom>
        </p:spPr>
      </p:pic>
    </p:spTree>
    <p:extLst>
      <p:ext uri="{BB962C8B-B14F-4D97-AF65-F5344CB8AC3E}">
        <p14:creationId xmlns:p14="http://schemas.microsoft.com/office/powerpoint/2010/main" val="3870909521"/>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26</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191037" y="174410"/>
            <a:ext cx="672952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Pagamenti con modalità informatiche </a:t>
            </a:r>
            <a:r>
              <a:rPr lang="it-IT" sz="1600" b="1">
                <a:solidFill>
                  <a:srgbClr val="0365C0"/>
                </a:solidFill>
                <a:latin typeface="Titillium Web"/>
                <a:cs typeface="Arial" panose="020b0604020202020204" pitchFamily="34" charset="0"/>
                <a:sym typeface="Arial" panose="020b0604020202020204" pitchFamily="34" charset="0"/>
              </a:rPr>
              <a:t>2/2</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418772" y="1785666"/>
            <a:ext cx="11197389" cy="3724096"/>
          </a:xfrm>
          <a:prstGeom prst="rect">
            <a:avLst/>
          </a:prstGeom>
          <a:noFill/>
        </p:spPr>
        <p:txBody>
          <a:bodyPr wrap="square" rtlCol="0">
            <a:spAutoFit/>
          </a:bodyPr>
          <a:lstStyle/>
          <a:p>
            <a:endParaRPr lang="it-IT">
              <a:latin typeface="Titillium Web"/>
            </a:endParaRPr>
          </a:p>
          <a:p>
            <a:r>
              <a:rPr lang="it-IT" sz="2000">
                <a:latin typeface="Titillium Web"/>
              </a:rPr>
              <a:t>a) «Delega unica F24» (c.d. modello F24) fino alla sua integrazione con il Sistema pagoPA;</a:t>
            </a:r>
          </a:p>
          <a:p>
            <a:r>
              <a:rPr lang="it-IT" sz="2000">
                <a:latin typeface="Titillium Web"/>
              </a:rPr>
              <a:t>b) Sepa Direct Debit (SDD) fino alla sua integrazione con il Sistema pagoPA;</a:t>
            </a:r>
          </a:p>
          <a:p>
            <a:r>
              <a:rPr lang="it-IT" sz="2000">
                <a:latin typeface="Titillium Web"/>
              </a:rPr>
              <a:t>c) eventuali altri servizi di pagamento non ancora integrati con il Sistema pagoPA e che non risultino sostituibili con quelli erogati tramite pagoPA poiché una specifica previsione di legge ne impone la messa a disposizione dell’utenza per l’esecuzione del pagamento;</a:t>
            </a:r>
          </a:p>
          <a:p>
            <a:r>
              <a:rPr lang="it-IT" sz="2000">
                <a:latin typeface="Titillium Web"/>
              </a:rPr>
              <a:t>d) per cassa, presso il soggetto che per tale ente svolge il servizio di tesoreria o di cassa.”</a:t>
            </a:r>
          </a:p>
          <a:p>
            <a:endParaRPr lang="it-IT" altLang="it-IT" sz="2000">
              <a:solidFill>
                <a:srgbClr val="444444"/>
              </a:solidFill>
              <a:latin typeface="Arial Unicode MS"/>
            </a:endParaRPr>
          </a:p>
          <a:p>
            <a:endParaRPr lang="it-IT" altLang="it-IT" sz="2000">
              <a:solidFill>
                <a:srgbClr val="444444"/>
              </a:solidFill>
              <a:latin typeface="Arial Unicode MS"/>
            </a:endParaRPr>
          </a:p>
          <a:p>
            <a:r>
              <a:rPr lang="it-IT" altLang="it-IT" sz="2000">
                <a:latin typeface="Titillium Web"/>
                <a:hlinkClick r:id="rId3"/>
              </a:rPr>
              <a:t>Linee guida AgID per l'effettuazione dei pagamenti elettronici a favore delle pubbliche amministrazioni e dei gestori di pubblici servizi </a:t>
            </a:r>
            <a:endParaRPr lang="it-IT" altLang="it-IT" sz="2000">
              <a:latin typeface="Titillium Web"/>
            </a:endParaRPr>
          </a:p>
          <a:p>
            <a:endParaRPr lang="it-IT"/>
          </a:p>
        </p:txBody>
      </p:sp>
    </p:spTree>
    <p:extLst>
      <p:ext uri="{BB962C8B-B14F-4D97-AF65-F5344CB8AC3E}">
        <p14:creationId xmlns:p14="http://schemas.microsoft.com/office/powerpoint/2010/main" val="1706822134"/>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27</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104409" y="120656"/>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Anagrafe Nazionale della Popolazione Residente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219913" y="755965"/>
            <a:ext cx="11197389" cy="5078313"/>
          </a:xfrm>
          <a:prstGeom prst="rect">
            <a:avLst/>
          </a:prstGeom>
          <a:noFill/>
        </p:spPr>
        <p:txBody>
          <a:bodyPr wrap="square" rtlCol="0">
            <a:spAutoFit/>
          </a:bodyPr>
          <a:lstStyle/>
          <a:p>
            <a:r>
              <a:rPr lang="it-IT">
                <a:latin typeface="Titillium Web"/>
              </a:rPr>
              <a:t>E’ la banca dati nazionale nella quale confluiranno progressivamente le anagrafi comunali ed è istituita presso il Ministero dell’Interno.</a:t>
            </a:r>
            <a:r>
              <a:rPr lang="it-IT">
                <a:latin typeface="Titillium Web"/>
                <a:hlinkClick r:id="rId3"/>
              </a:rPr>
              <a:t> https://www.anpr.interno.it/portale/guida-anpr</a:t>
            </a:r>
            <a:r>
              <a:rPr lang="it-IT">
                <a:latin typeface="Titillium Web"/>
              </a:rPr>
              <a:t> </a:t>
            </a:r>
          </a:p>
          <a:p>
            <a:endParaRPr lang="it-IT">
              <a:latin typeface="Titillium Web"/>
            </a:endParaRPr>
          </a:p>
          <a:p>
            <a:endParaRPr lang="it-IT">
              <a:latin typeface="Titillium Web"/>
            </a:endParaRPr>
          </a:p>
          <a:p>
            <a:endParaRPr lang="it-IT">
              <a:latin typeface="Titillium Web"/>
            </a:endParaRPr>
          </a:p>
          <a:p>
            <a:endParaRPr lang="it-IT"/>
          </a:p>
          <a:p>
            <a:endParaRPr lang="it-IT">
              <a:latin typeface="Titillium Web"/>
            </a:endParaRPr>
          </a:p>
          <a:p>
            <a:endParaRPr lang="it-IT">
              <a:latin typeface="Titillium Web"/>
            </a:endParaRPr>
          </a:p>
          <a:p>
            <a:endParaRPr lang="it-IT">
              <a:latin typeface="Titillium Web"/>
            </a:endParaRPr>
          </a:p>
          <a:p>
            <a:r>
              <a:rPr lang="it-IT">
                <a:latin typeface="Titillium Web"/>
              </a:rPr>
              <a:t>Per l’intervento “</a:t>
            </a:r>
            <a:r>
              <a:rPr lang="it-IT" i="1">
                <a:latin typeface="Titillium Web"/>
              </a:rPr>
              <a:t>ANPR – Supporto ai Comuni per il subentro</a:t>
            </a:r>
            <a:r>
              <a:rPr lang="it-IT">
                <a:latin typeface="Titillium Web"/>
              </a:rPr>
              <a:t>” - Asse 1 (FSE), Obiettivo specifico 1.3, Azione 1.3.1 del PON “</a:t>
            </a:r>
            <a:r>
              <a:rPr lang="it-IT" i="1" err="1">
                <a:latin typeface="Titillium Web"/>
              </a:rPr>
              <a:t>Governance</a:t>
            </a:r>
            <a:r>
              <a:rPr lang="it-IT">
                <a:latin typeface="Titillium Web"/>
              </a:rPr>
              <a:t> e capacità istituzionale” 2014-2020, possono essere inviate richieste di contributo fino al </a:t>
            </a:r>
            <a:r>
              <a:rPr lang="it-IT" b="1" u="sng">
                <a:latin typeface="Titillium Web"/>
              </a:rPr>
              <a:t>31 dicembre 2020</a:t>
            </a:r>
            <a:r>
              <a:rPr lang="it-IT">
                <a:latin typeface="Titillium Web"/>
              </a:rPr>
              <a:t> da finanziare nell’ambito dell’Avviso pubblico del 5 dicembre 2017.</a:t>
            </a:r>
          </a:p>
          <a:p>
            <a:endParaRPr lang="it-IT">
              <a:latin typeface="Titillium Web"/>
              <a:hlinkClick r:id="rId4"/>
            </a:endParaRPr>
          </a:p>
          <a:p>
            <a:r>
              <a:rPr lang="it-IT">
                <a:latin typeface="Titillium Web"/>
                <a:hlinkClick r:id="rId4"/>
              </a:rPr>
              <a:t>http://www.funzionepubblica.gov.it/articolo/dipartimento/06-12-2019/anpr-decreto-di-proroga-al-31122020</a:t>
            </a:r>
            <a:endParaRPr lang="it-IT">
              <a:latin typeface="Titillium Web"/>
            </a:endParaRPr>
          </a:p>
          <a:p>
            <a:endParaRPr lang="it-IT">
              <a:latin typeface="Titillium Web"/>
            </a:endParaRPr>
          </a:p>
          <a:p>
            <a:endParaRPr lang="it-IT">
              <a:latin typeface="Titillium Web"/>
            </a:endParaRPr>
          </a:p>
          <a:p>
            <a:r>
              <a:rPr lang="it-IT">
                <a:latin typeface="Titillium Web"/>
              </a:rPr>
              <a:t>Al completamento dell'ANPR AgID provvederà al trasferimento dei domicili digitali </a:t>
            </a:r>
            <a:r>
              <a:rPr lang="it-IT" b="1">
                <a:latin typeface="Titillium Web"/>
              </a:rPr>
              <a:t>delle persone fisiche </a:t>
            </a:r>
            <a:r>
              <a:rPr lang="it-IT">
                <a:latin typeface="Titillium Web"/>
              </a:rPr>
              <a:t>contenuti nell'elenco di cui al presente articolo nell'ANPR. (art. 6-quater, co. 3, CAD)</a:t>
            </a:r>
          </a:p>
        </p:txBody>
      </p:sp>
      <p:pic>
        <p:nvPicPr>
          <p:cNvPr id="2" name="Immagin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9648" y="1786503"/>
            <a:ext cx="2653968" cy="1028571"/>
          </a:xfrm>
          <a:prstGeom prst="rect">
            <a:avLst/>
          </a:prstGeom>
        </p:spPr>
      </p:pic>
    </p:spTree>
    <p:extLst>
      <p:ext uri="{BB962C8B-B14F-4D97-AF65-F5344CB8AC3E}">
        <p14:creationId xmlns:p14="http://schemas.microsoft.com/office/powerpoint/2010/main" val="2767824048"/>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28</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181413" y="155159"/>
            <a:ext cx="5872878" cy="884369"/>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r>
              <a:rPr lang="it-IT" sz="2400" b="1">
                <a:solidFill>
                  <a:srgbClr val="0365C0"/>
                </a:solidFill>
                <a:latin typeface="Titillium Web"/>
                <a:cs typeface="Arial" panose="020b0604020202020204" pitchFamily="34" charset="0"/>
                <a:sym typeface="Arial" panose="020b0604020202020204" pitchFamily="34" charset="0"/>
              </a:rPr>
              <a:t>Misure urgenti per la semplificazione e l’ innovazione digitale</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774970" y="5712602"/>
            <a:ext cx="11792415" cy="369332"/>
          </a:xfrm>
          <a:prstGeom prst="rect">
            <a:avLst/>
          </a:prstGeom>
          <a:noFill/>
        </p:spPr>
        <p:txBody>
          <a:bodyPr wrap="square" rtlCol="0">
            <a:spAutoFit/>
          </a:bodyPr>
          <a:lstStyle/>
          <a:p>
            <a:r>
              <a:rPr lang="it-IT">
                <a:latin typeface="Titillium Web"/>
                <a:hlinkClick r:id="rId3"/>
              </a:rPr>
              <a:t>https://innovazione.gov.it/Ministra-Pisano-Regioni-fondo-50-milioni-per-digitalizzare-servizi/</a:t>
            </a:r>
            <a:r>
              <a:rPr lang="it-IT">
                <a:latin typeface="Titillium Web"/>
              </a:rPr>
              <a:t> </a:t>
            </a:r>
          </a:p>
        </p:txBody>
      </p:sp>
      <p:sp>
        <p:nvSpPr>
          <p:cNvPr id="2" name="CasellaDiTesto 1"/>
          <p:cNvSpPr txBox="1"/>
          <p:nvPr/>
        </p:nvSpPr>
        <p:spPr>
          <a:xfrm>
            <a:off x="316103" y="2113105"/>
            <a:ext cx="11174930" cy="3416320"/>
          </a:xfrm>
          <a:prstGeom prst="rect">
            <a:avLst/>
          </a:prstGeom>
          <a:noFill/>
        </p:spPr>
        <p:txBody>
          <a:bodyPr wrap="square" rtlCol="0">
            <a:spAutoFit/>
          </a:bodyPr>
          <a:lstStyle/>
          <a:p>
            <a:r>
              <a:rPr lang="it-IT" b="1">
                <a:latin typeface="Titillium Web"/>
              </a:rPr>
              <a:t>28 febbraio 2021</a:t>
            </a:r>
          </a:p>
          <a:p>
            <a:endParaRPr lang="it-IT">
              <a:latin typeface="Titillium Web"/>
            </a:endParaRPr>
          </a:p>
          <a:p>
            <a:r>
              <a:rPr lang="it-IT">
                <a:latin typeface="Titillium Web"/>
              </a:rPr>
              <a:t>le Pubbliche Amministrazioni (articolo 2, co, 2, lettera a, CAD), utilizzano esclusivamente CIE, CNS e SPID ai fini dell'identificazione dei cittadini che accedono ai propri servizi in rete;</a:t>
            </a:r>
          </a:p>
          <a:p>
            <a:endParaRPr lang="it-IT">
              <a:latin typeface="Titillium Web"/>
            </a:endParaRPr>
          </a:p>
          <a:p>
            <a:r>
              <a:rPr lang="it-IT">
                <a:latin typeface="Titillium Web"/>
              </a:rPr>
              <a:t>le Pubbliche Amministrazioni, i gestori di pubblici servizi e le società a controllo pubblico (articolo 2, co, 2, CAD), devono permettere ai cittadini di effettuare pagamenti con modalità informatiche attraverso la piattaforma pagoPA;</a:t>
            </a:r>
          </a:p>
          <a:p>
            <a:endParaRPr lang="it-IT">
              <a:latin typeface="Titillium Web"/>
            </a:endParaRPr>
          </a:p>
          <a:p>
            <a:r>
              <a:rPr lang="it-IT">
                <a:latin typeface="Titillium Web"/>
              </a:rPr>
              <a:t>le Pubbliche Amministrazioni (articolo 2, co, 2, lettera a, CAD) avviano i relativi progetti di trasformazione digitale per rendere fruibili tutti i loro servizi anche in modalità digitale, tramite il punto di accesso telematico attivato presso la Presidenza del Consiglio dei Ministri, app dei servizi pubblici </a:t>
            </a:r>
            <a:r>
              <a:rPr lang="it-IT">
                <a:latin typeface="Titillium Web"/>
                <a:hlinkClick r:id="rId4"/>
              </a:rPr>
              <a:t>IO</a:t>
            </a:r>
            <a:r>
              <a:rPr lang="it-IT">
                <a:latin typeface="Titillium Web"/>
              </a:rPr>
              <a:t>. </a:t>
            </a:r>
          </a:p>
        </p:txBody>
      </p:sp>
      <p:sp>
        <p:nvSpPr>
          <p:cNvPr id="7" name="Connettore 6"/>
          <p:cNvSpPr/>
          <p:nvPr/>
        </p:nvSpPr>
        <p:spPr>
          <a:xfrm>
            <a:off x="9021663" y="597343"/>
            <a:ext cx="847023" cy="69302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p:cNvPicPr>
            <a:picLocks noChangeAspect="1"/>
          </p:cNvPicPr>
          <p:nvPr/>
        </p:nvPicPr>
        <p:blipFill>
          <a:blip r:embed="rId5"/>
          <a:stretch>
            <a:fillRect/>
          </a:stretch>
        </p:blipFill>
        <p:spPr>
          <a:xfrm>
            <a:off x="4767923" y="781158"/>
            <a:ext cx="2572735" cy="1841152"/>
          </a:xfrm>
          <a:prstGeom prst="rect">
            <a:avLst/>
          </a:prstGeom>
        </p:spPr>
      </p:pic>
    </p:spTree>
    <p:extLst>
      <p:ext uri="{BB962C8B-B14F-4D97-AF65-F5344CB8AC3E}">
        <p14:creationId xmlns:p14="http://schemas.microsoft.com/office/powerpoint/2010/main" val="1674300642"/>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pic>
        <p:nvPicPr>
          <p:cNvPr id="3" name="Immagine 2"/>
          <p:cNvPicPr>
            <a:picLocks noChangeAspect="1"/>
          </p:cNvPicPr>
          <p:nvPr/>
        </p:nvPicPr>
        <p:blipFill>
          <a:blip r:embed="rId3"/>
          <a:stretch>
            <a:fillRect/>
          </a:stretch>
        </p:blipFill>
        <p:spPr>
          <a:xfrm>
            <a:off x="200663" y="3181700"/>
            <a:ext cx="5533368" cy="2872591"/>
          </a:xfrm>
          <a:prstGeom prst="rect">
            <a:avLst/>
          </a:prstGeom>
        </p:spPr>
      </p:pic>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29</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59760"/>
            <a:ext cx="704716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Alfabetizzazione informatica dei cittadini </a:t>
            </a:r>
            <a:r>
              <a:rPr lang="it-IT" b="1">
                <a:solidFill>
                  <a:srgbClr val="0365C0"/>
                </a:solidFill>
                <a:latin typeface="Titillium Web"/>
                <a:cs typeface="Arial" panose="020b0604020202020204" pitchFamily="34" charset="0"/>
                <a:sym typeface="Arial" panose="020b0604020202020204" pitchFamily="34" charset="0"/>
              </a:rPr>
              <a:t>1/3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sp>
        <p:nvSpPr>
          <p:cNvPr id="7" name="CasellaDiTesto 6"/>
          <p:cNvSpPr txBox="1"/>
          <p:nvPr/>
        </p:nvSpPr>
        <p:spPr>
          <a:xfrm>
            <a:off x="200663" y="719421"/>
            <a:ext cx="11232682" cy="2585323"/>
          </a:xfrm>
          <a:prstGeom prst="rect">
            <a:avLst/>
          </a:prstGeom>
          <a:noFill/>
        </p:spPr>
        <p:txBody>
          <a:bodyPr wrap="square" rtlCol="0">
            <a:spAutoFit/>
          </a:bodyPr>
          <a:lstStyle/>
          <a:p>
            <a:endParaRPr lang="it-IT"/>
          </a:p>
          <a:p>
            <a:r>
              <a:rPr lang="it-IT">
                <a:latin typeface="Titillium Web"/>
              </a:rPr>
              <a:t>L’alfabetizzazione di base deve garantire al cittadino la possibilità di comprendere ed interagire con i servizi digitali della PA e del settore privato. Di seguito vengono riportati alcuni suggerimenti generali ed esempi di iniziative svolte da pubbliche amministrazioni, per migliorare il grado di alfabetizzazione secondo i requisiti del modello europeo DigComp.</a:t>
            </a:r>
            <a:r>
              <a:rPr lang="it-IT">
                <a:latin typeface="Titillium Web"/>
                <a:hlinkClick r:id="rId4"/>
              </a:rPr>
              <a:t> Competenze digitali per i cittadini AgID</a:t>
            </a:r>
          </a:p>
          <a:p>
            <a:endParaRPr lang="it-IT">
              <a:latin typeface="Titillium Web"/>
            </a:endParaRPr>
          </a:p>
          <a:p>
            <a:r>
              <a:rPr lang="it-IT">
                <a:latin typeface="Titillium Web"/>
              </a:rPr>
              <a:t>Risultano essenziali, per un adeguato utilizzo dei servizi on line, attività volte alla: location, materiale, terminologia e divulgazione</a:t>
            </a:r>
          </a:p>
          <a:p>
            <a:endParaRPr lang="it-IT"/>
          </a:p>
        </p:txBody>
      </p:sp>
      <p:sp>
        <p:nvSpPr>
          <p:cNvPr id="4" name="CasellaDiTesto 3"/>
          <p:cNvSpPr txBox="1"/>
          <p:nvPr/>
        </p:nvSpPr>
        <p:spPr>
          <a:xfrm>
            <a:off x="6020723" y="3616404"/>
            <a:ext cx="6058010" cy="1754326"/>
          </a:xfrm>
          <a:prstGeom prst="rect">
            <a:avLst/>
          </a:prstGeom>
          <a:noFill/>
        </p:spPr>
        <p:txBody>
          <a:bodyPr wrap="square" rtlCol="0">
            <a:spAutoFit/>
          </a:bodyPr>
          <a:lstStyle/>
          <a:p>
            <a:r>
              <a:rPr lang="it-IT">
                <a:latin typeface="Titillium Web"/>
              </a:rPr>
              <a:t>Esempi di iniziative:</a:t>
            </a:r>
          </a:p>
          <a:p>
            <a:pPr marL="285750" indent="-285750">
              <a:buFont typeface="Wingdings" panose="05000000000000000000" pitchFamily="2" charset="2"/>
              <a:buChar char="§"/>
            </a:pPr>
            <a:r>
              <a:rPr lang="it-IT">
                <a:latin typeface="Titillium Web"/>
              </a:rPr>
              <a:t>La scuola diffusa per la partecipazione e la cittadinanza digitale</a:t>
            </a:r>
          </a:p>
          <a:p>
            <a:pPr marL="285750" indent="-285750">
              <a:buFont typeface="Wingdings" panose="05000000000000000000" pitchFamily="2" charset="2"/>
              <a:buChar char="§"/>
            </a:pPr>
            <a:r>
              <a:rPr lang="it-IT">
                <a:latin typeface="Titillium Web"/>
              </a:rPr>
              <a:t>Regione Emilia-Romagna Pane e Internet</a:t>
            </a:r>
          </a:p>
          <a:p>
            <a:pPr marL="285750" indent="-285750">
              <a:buFont typeface="Wingdings" panose="05000000000000000000" pitchFamily="2" charset="2"/>
              <a:buChar char="§"/>
            </a:pPr>
            <a:r>
              <a:rPr lang="it-IT">
                <a:latin typeface="Titillium Web"/>
              </a:rPr>
              <a:t>Roma Capitale</a:t>
            </a:r>
          </a:p>
          <a:p>
            <a:pPr marL="285750" indent="-285750">
              <a:buFont typeface="Wingdings" panose="05000000000000000000" pitchFamily="2" charset="2"/>
              <a:buChar char="§"/>
            </a:pPr>
            <a:r>
              <a:rPr lang="it-IT">
                <a:latin typeface="Titillium Web"/>
              </a:rPr>
              <a:t>i punti roma facile (prof)</a:t>
            </a:r>
          </a:p>
        </p:txBody>
      </p:sp>
    </p:spTree>
    <p:extLst>
      <p:ext uri="{BB962C8B-B14F-4D97-AF65-F5344CB8AC3E}">
        <p14:creationId xmlns:p14="http://schemas.microsoft.com/office/powerpoint/2010/main" val="2607077911"/>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1117040" y="1859328"/>
            <a:ext cx="9957916" cy="1154296"/>
          </a:xfrm>
          <a:solidFill>
            <a:srgbClr val="0070C0"/>
          </a:solidFill>
        </p:spPr>
        <p:txBody>
          <a:bodyPr lIns="91440" tIns="45720" rIns="91440" bIns="45720" anchor="b">
            <a:noAutofit/>
          </a:bodyPr>
          <a:lstStyle/>
          <a:p>
            <a:r>
              <a:rPr lang="it-IT" sz="4400" b="1">
                <a:latin typeface="Titillium Web"/>
                <a:ea typeface="+mn-ea"/>
                <a:cs typeface="+mn-cs"/>
              </a:rPr>
              <a:t>I diritti digitali all’interno del Codice dell’Amministrazione Digitale</a:t>
            </a:r>
          </a:p>
        </p:txBody>
      </p:sp>
      <p:sp>
        <p:nvSpPr>
          <p:cNvPr id="3" name="Sottotitolo 2"/>
          <p:cNvSpPr>
            <a:spLocks noGrp="1"/>
          </p:cNvSpPr>
          <p:nvPr>
            <p:ph type="subTitle" idx="1"/>
          </p:nvPr>
        </p:nvSpPr>
        <p:spPr>
          <a:xfrm>
            <a:off x="1524000" y="3886568"/>
            <a:ext cx="9144000" cy="1334277"/>
          </a:xfrm>
        </p:spPr>
        <p:txBody>
          <a:bodyPr anchor="ctr">
            <a:normAutofit/>
          </a:bodyPr>
          <a:lstStyle/>
          <a:p>
            <a:endParaRPr lang="it-IT" sz="3200" b="1">
              <a:cs typeface="Calibri"/>
            </a:endParaRPr>
          </a:p>
          <a:p>
            <a:endParaRPr lang="it-IT" sz="3200" b="1">
              <a:cs typeface="Calibri"/>
            </a:endParaRPr>
          </a:p>
        </p:txBody>
      </p:sp>
      <p:sp>
        <p:nvSpPr>
          <p:cNvPr id="4" name="Titolo 1">
            <a:extLst>
              <a:ext uri="{FF2B5EF4-FFF2-40B4-BE49-F238E27FC236}">
                <a16:creationId xmlns:a16="http://schemas.microsoft.com/office/drawing/2014/main" id="{BCC83061-FDE6-4C91-93EF-2A4B19FF3380}"/>
              </a:ext>
            </a:extLst>
          </p:cNvPr>
          <p:cNvSpPr txBox="1"/>
          <p:nvPr/>
        </p:nvSpPr>
        <p:spPr>
          <a:xfrm>
            <a:off x="-2" y="3399410"/>
            <a:ext cx="12192001" cy="1154296"/>
          </a:xfrm>
          <a:prstGeom prst="rect">
            <a:avLst/>
          </a:prstGeom>
          <a:solidFill>
            <a:srgbClr val="0070C0"/>
          </a:solidFill>
        </p:spPr>
        <p:txBody>
          <a:bodyPr lIns="91440" tIns="45720" rIns="91440" bIns="45720" anchor="b">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it-IT" sz="3200" b="1" i="0" u="none" strike="noStrike" kern="1200" cap="none" spc="0" normalizeH="0" baseline="0" noProof="0">
                <a:ln>
                  <a:noFill/>
                </a:ln>
                <a:solidFill>
                  <a:prstClr val="white"/>
                </a:solidFill>
                <a:effectLst/>
                <a:uLnTx/>
                <a:uFillTx/>
                <a:latin typeface="Titillium Web"/>
                <a:ea typeface="+mj-ea"/>
                <a:cs typeface="+mj-cs"/>
              </a:rPr>
              <a:t>Stelio Pagnotta </a:t>
            </a:r>
          </a:p>
        </p:txBody>
      </p:sp>
      <p:pic>
        <p:nvPicPr>
          <p:cNvPr id="6" name="Immagine 5">
            <a:extLst>
              <a:ext uri="{FF2B5EF4-FFF2-40B4-BE49-F238E27FC236}">
                <a16:creationId xmlns:a16="http://schemas.microsoft.com/office/drawing/2014/main" id="{439A2770-612E-0C45-A9AE-7374DB89B711}"/>
              </a:ext>
            </a:extLst>
          </p:cNvPr>
          <p:cNvPicPr>
            <a:picLocks noChangeAspect="1"/>
          </p:cNvPicPr>
          <p:nvPr/>
        </p:nvPicPr>
        <p:blipFill>
          <a:blip r:embed="rId2"/>
          <a:srcRect t="9075" b="76025"/>
          <a:stretch>
            <a:fillRect/>
          </a:stretch>
        </p:blipFill>
        <p:spPr>
          <a:xfrm>
            <a:off x="0" y="5812437"/>
            <a:ext cx="12192000" cy="1045563"/>
          </a:xfrm>
          <a:prstGeom prst="rect">
            <a:avLst/>
          </a:prstGeom>
        </p:spPr>
      </p:pic>
    </p:spTree>
    <p:extLst>
      <p:ext uri="{BB962C8B-B14F-4D97-AF65-F5344CB8AC3E}">
        <p14:creationId xmlns:p14="http://schemas.microsoft.com/office/powerpoint/2010/main" val="3205798085"/>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30</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59760"/>
            <a:ext cx="686428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Alfabetizzazione informatica dei cittadini </a:t>
            </a:r>
            <a:r>
              <a:rPr lang="it-IT" b="1">
                <a:solidFill>
                  <a:srgbClr val="0365C0"/>
                </a:solidFill>
                <a:latin typeface="Titillium Web"/>
                <a:cs typeface="Arial" panose="020b0604020202020204" pitchFamily="34" charset="0"/>
                <a:sym typeface="Arial" panose="020b0604020202020204" pitchFamily="34" charset="0"/>
              </a:rPr>
              <a:t>2/3</a:t>
            </a:r>
            <a:r>
              <a:rPr lang="it-IT" sz="2400" b="1">
                <a:solidFill>
                  <a:srgbClr val="0365C0"/>
                </a:solidFill>
                <a:latin typeface="Titillium Web"/>
                <a:cs typeface="Arial" panose="020b0604020202020204" pitchFamily="34" charset="0"/>
                <a:sym typeface="Arial" panose="020b0604020202020204" pitchFamily="34" charset="0"/>
              </a:rPr>
              <a:t>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663" y="1133468"/>
            <a:ext cx="7350875" cy="4274318"/>
          </a:xfrm>
          <a:prstGeom prst="rect">
            <a:avLst/>
          </a:prstGeom>
        </p:spPr>
      </p:pic>
      <p:sp>
        <p:nvSpPr>
          <p:cNvPr id="2" name="Rettangolo 1"/>
          <p:cNvSpPr/>
          <p:nvPr/>
        </p:nvSpPr>
        <p:spPr>
          <a:xfrm>
            <a:off x="7551538" y="902609"/>
            <a:ext cx="4157308" cy="4524315"/>
          </a:xfrm>
          <a:prstGeom prst="rect">
            <a:avLst/>
          </a:prstGeom>
        </p:spPr>
        <p:txBody>
          <a:bodyPr wrap="square">
            <a:spAutoFit/>
          </a:bodyPr>
          <a:lstStyle/>
          <a:p>
            <a:pPr>
              <a:lnSpc>
                <a:spcPct val="150000"/>
              </a:lnSpc>
            </a:pPr>
            <a:r>
              <a:rPr lang="it-IT" sz="2000">
                <a:latin typeface="Titillium Web"/>
              </a:rPr>
              <a:t>Obiettivo: </a:t>
            </a:r>
          </a:p>
          <a:p>
            <a:pPr>
              <a:lnSpc>
                <a:spcPct val="150000"/>
              </a:lnSpc>
            </a:pPr>
            <a:r>
              <a:rPr lang="it-IT" sz="2000">
                <a:latin typeface="Titillium Web"/>
              </a:rPr>
              <a:t>combattere il divario digitale di carattere culturale presente nella popolazione italiana, per sostenere la massima inclusione digitale e favorire l’educazione sulle tecnologie del futuro, accompagnando il processo di trasformazione digitale del Paese.</a:t>
            </a:r>
          </a:p>
          <a:p>
            <a:endParaRPr lang="it-IT">
              <a:latin typeface="Titillium Web"/>
            </a:endParaRPr>
          </a:p>
        </p:txBody>
      </p:sp>
      <p:sp>
        <p:nvSpPr>
          <p:cNvPr id="3" name="CasellaDiTesto 2"/>
          <p:cNvSpPr txBox="1"/>
          <p:nvPr/>
        </p:nvSpPr>
        <p:spPr>
          <a:xfrm>
            <a:off x="3253338" y="5625710"/>
            <a:ext cx="5592278" cy="400110"/>
          </a:xfrm>
          <a:prstGeom prst="rect">
            <a:avLst/>
          </a:prstGeom>
          <a:noFill/>
        </p:spPr>
        <p:txBody>
          <a:bodyPr wrap="square" rtlCol="0">
            <a:spAutoFit/>
          </a:bodyPr>
          <a:lstStyle/>
          <a:p>
            <a:r>
              <a:rPr lang="it-IT" sz="2000">
                <a:latin typeface="Titillium Web"/>
                <a:hlinkClick r:id="rId4"/>
              </a:rPr>
              <a:t>https://innovazione.gov.it/it/repubblica-digitale/</a:t>
            </a:r>
            <a:r>
              <a:rPr lang="it-IT" sz="2000">
                <a:latin typeface="Titillium Web"/>
              </a:rPr>
              <a:t> </a:t>
            </a:r>
          </a:p>
        </p:txBody>
      </p:sp>
    </p:spTree>
    <p:extLst>
      <p:ext uri="{BB962C8B-B14F-4D97-AF65-F5344CB8AC3E}">
        <p14:creationId xmlns:p14="http://schemas.microsoft.com/office/powerpoint/2010/main" val="3971276368"/>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31</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59760"/>
            <a:ext cx="686428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Alfabetizzazione informatica dei cittadini </a:t>
            </a:r>
            <a:r>
              <a:rPr lang="it-IT" b="1">
                <a:solidFill>
                  <a:srgbClr val="0365C0"/>
                </a:solidFill>
                <a:latin typeface="Titillium Web"/>
                <a:cs typeface="Arial" panose="020b0604020202020204" pitchFamily="34" charset="0"/>
                <a:sym typeface="Arial" panose="020b0604020202020204" pitchFamily="34" charset="0"/>
              </a:rPr>
              <a:t>3/3</a:t>
            </a:r>
            <a:r>
              <a:rPr lang="it-IT" sz="2400" b="1">
                <a:solidFill>
                  <a:srgbClr val="0365C0"/>
                </a:solidFill>
                <a:latin typeface="Titillium Web"/>
                <a:cs typeface="Arial" panose="020b0604020202020204" pitchFamily="34" charset="0"/>
                <a:sym typeface="Arial" panose="020b0604020202020204" pitchFamily="34" charset="0"/>
              </a:rPr>
              <a:t>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sp>
        <p:nvSpPr>
          <p:cNvPr id="7" name="CasellaDiTesto 6"/>
          <p:cNvSpPr txBox="1"/>
          <p:nvPr/>
        </p:nvSpPr>
        <p:spPr>
          <a:xfrm>
            <a:off x="258351" y="975733"/>
            <a:ext cx="11232682" cy="3970318"/>
          </a:xfrm>
          <a:prstGeom prst="rect">
            <a:avLst/>
          </a:prstGeom>
          <a:noFill/>
        </p:spPr>
        <p:txBody>
          <a:bodyPr wrap="square" rtlCol="0">
            <a:spAutoFit/>
          </a:bodyPr>
          <a:lstStyle/>
          <a:p>
            <a:endParaRPr lang="it-IT">
              <a:latin typeface="Titillium Web"/>
            </a:endParaRPr>
          </a:p>
          <a:p>
            <a:r>
              <a:rPr lang="it-IT">
                <a:latin typeface="Titillium Web"/>
              </a:rPr>
              <a:t>Tra le iniziative specifiche curate dal MID:</a:t>
            </a:r>
          </a:p>
          <a:p>
            <a:endParaRPr lang="it-IT">
              <a:latin typeface="Titillium Web"/>
            </a:endParaRPr>
          </a:p>
          <a:p>
            <a:pPr marL="285750" indent="-285750">
              <a:buFont typeface="Wingdings" panose="05000000000000000000" pitchFamily="2" charset="2"/>
              <a:buChar char="§"/>
            </a:pPr>
            <a:r>
              <a:rPr lang="it-IT">
                <a:latin typeface="Titillium Web"/>
              </a:rPr>
              <a:t>progetto Servizio Civile Digitale, promosso con il Ministro per le politiche giovanili e lo Sport, attraverso un primo bando rivolto a 1000 volontari del Servizio Civile Universale, con lo scopo di rafforzare il ruolo dei giovani come facilitatori digitali e favorire l’inclusione digitale della popolazione;</a:t>
            </a:r>
          </a:p>
          <a:p>
            <a:pPr marL="285750" indent="-285750">
              <a:buFont typeface="Wingdings" panose="05000000000000000000" pitchFamily="2" charset="2"/>
              <a:buChar char="§"/>
            </a:pPr>
            <a:endParaRPr lang="it-IT">
              <a:latin typeface="Titillium Web"/>
            </a:endParaRPr>
          </a:p>
          <a:p>
            <a:pPr marL="285750" indent="-285750">
              <a:buFont typeface="Wingdings" panose="05000000000000000000" pitchFamily="2" charset="2"/>
              <a:buChar char="§"/>
            </a:pPr>
            <a:r>
              <a:rPr lang="it-IT">
                <a:latin typeface="Titillium Web"/>
              </a:rPr>
              <a:t>una collaborazione organica con la Rai per lo sviluppo di contenuti per tutti i cittadini, anche attraverso i canali TV;</a:t>
            </a:r>
          </a:p>
          <a:p>
            <a:pPr marL="285750" indent="-285750">
              <a:buFont typeface="Wingdings" panose="05000000000000000000" pitchFamily="2" charset="2"/>
              <a:buChar char="§"/>
            </a:pPr>
            <a:endParaRPr lang="it-IT">
              <a:latin typeface="Titillium Web"/>
            </a:endParaRPr>
          </a:p>
          <a:p>
            <a:pPr marL="285750" indent="-285750">
              <a:buFont typeface="Wingdings" panose="05000000000000000000" pitchFamily="2" charset="2"/>
              <a:buChar char="§"/>
            </a:pPr>
            <a:r>
              <a:rPr lang="it-IT">
                <a:latin typeface="Titillium Web"/>
              </a:rPr>
              <a:t>la realizzazione di una palestra digitale, un sito web dove i cittadini possono trovare una guida e strumenti per valutare le proprie competenze e rafforzarle.</a:t>
            </a:r>
          </a:p>
          <a:p>
            <a:pPr marL="285750" indent="-285750">
              <a:buFont typeface="Wingdings" panose="05000000000000000000" pitchFamily="2" charset="2"/>
              <a:buChar char="§"/>
            </a:pPr>
            <a:endParaRPr lang="it-IT">
              <a:latin typeface="Titillium Web"/>
            </a:endParaRPr>
          </a:p>
          <a:p>
            <a:r>
              <a:rPr lang="it-IT">
                <a:latin typeface="Titillium Web"/>
                <a:hlinkClick r:id="rId3"/>
              </a:rPr>
              <a:t>Strategia Nazionale per le Competenze Digitali</a:t>
            </a:r>
            <a:r>
              <a:rPr lang="it-IT">
                <a:latin typeface="Titillium Web"/>
              </a:rPr>
              <a:t> Ministro per l’innovazione tecnologica e la digitalizzazione</a:t>
            </a:r>
          </a:p>
        </p:txBody>
      </p:sp>
    </p:spTree>
    <p:extLst>
      <p:ext uri="{BB962C8B-B14F-4D97-AF65-F5344CB8AC3E}">
        <p14:creationId xmlns:p14="http://schemas.microsoft.com/office/powerpoint/2010/main" val="871511720"/>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32</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76556"/>
            <a:ext cx="686428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Competenze digitali per la PA  </a:t>
            </a:r>
            <a:r>
              <a:rPr lang="it-IT" b="1">
                <a:solidFill>
                  <a:srgbClr val="0365C0"/>
                </a:solidFill>
                <a:latin typeface="Titillium Web"/>
                <a:cs typeface="Arial" panose="020b0604020202020204" pitchFamily="34" charset="0"/>
                <a:sym typeface="Arial" panose="020b0604020202020204" pitchFamily="34" charset="0"/>
              </a:rPr>
              <a:t> 1/2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pic>
        <p:nvPicPr>
          <p:cNvPr id="2" name="Immagine 1"/>
          <p:cNvPicPr>
            <a:picLocks noChangeAspect="1"/>
          </p:cNvPicPr>
          <p:nvPr/>
        </p:nvPicPr>
        <p:blipFill>
          <a:blip r:embed="rId3"/>
          <a:stretch>
            <a:fillRect/>
          </a:stretch>
        </p:blipFill>
        <p:spPr>
          <a:xfrm>
            <a:off x="441739" y="1099735"/>
            <a:ext cx="5090601" cy="4163929"/>
          </a:xfrm>
          <a:prstGeom prst="rect">
            <a:avLst/>
          </a:prstGeom>
        </p:spPr>
      </p:pic>
      <p:sp>
        <p:nvSpPr>
          <p:cNvPr id="3" name="Rettangolo 2"/>
          <p:cNvSpPr/>
          <p:nvPr/>
        </p:nvSpPr>
        <p:spPr>
          <a:xfrm>
            <a:off x="5829701" y="950030"/>
            <a:ext cx="6096000" cy="4708981"/>
          </a:xfrm>
          <a:prstGeom prst="rect">
            <a:avLst/>
          </a:prstGeom>
        </p:spPr>
        <p:txBody>
          <a:bodyPr>
            <a:spAutoFit/>
          </a:bodyPr>
          <a:lstStyle/>
          <a:p>
            <a:r>
              <a:rPr lang="it-IT" sz="2000">
                <a:latin typeface="Titillium Web"/>
              </a:rPr>
              <a:t>E’ lo strumento per l’autoverifica delle competenze digitali sia per la definizione di corsi volti a indirizzare i fabbisogni formativi rilevati.</a:t>
            </a:r>
          </a:p>
          <a:p>
            <a:endParaRPr lang="it-IT" sz="2000">
              <a:latin typeface="Titillium Web"/>
            </a:endParaRPr>
          </a:p>
          <a:p>
            <a:r>
              <a:rPr lang="it-IT" sz="2000">
                <a:latin typeface="Titillium Web"/>
              </a:rPr>
              <a:t>Si basa su quattro dimensioni:</a:t>
            </a:r>
          </a:p>
          <a:p>
            <a:r>
              <a:rPr lang="it-IT" sz="2000" b="1" i="1">
                <a:latin typeface="Titillium Web"/>
              </a:rPr>
              <a:t>Area di competenza: </a:t>
            </a:r>
            <a:r>
              <a:rPr lang="it-IT" sz="2000">
                <a:latin typeface="Titillium Web"/>
              </a:rPr>
              <a:t>ambito tematico che concorre alla definizione della competenza digitale nel suo complesso;</a:t>
            </a:r>
          </a:p>
          <a:p>
            <a:r>
              <a:rPr lang="it-IT" sz="2000" b="1" i="1">
                <a:latin typeface="Titillium Web"/>
              </a:rPr>
              <a:t>Descrittore delle competenze</a:t>
            </a:r>
            <a:r>
              <a:rPr lang="it-IT" sz="2000">
                <a:latin typeface="Titillium Web"/>
              </a:rPr>
              <a:t> presenti in ciascuna area;</a:t>
            </a:r>
          </a:p>
          <a:p>
            <a:r>
              <a:rPr lang="it-IT" sz="2000" b="1" i="1">
                <a:latin typeface="Titillium Web"/>
              </a:rPr>
              <a:t>Livello di padronanza</a:t>
            </a:r>
            <a:r>
              <a:rPr lang="it-IT" sz="2000">
                <a:latin typeface="Titillium Web"/>
              </a:rPr>
              <a:t> per ciascuna competenza (</a:t>
            </a:r>
            <a:r>
              <a:rPr lang="it-IT" sz="2000" i="1">
                <a:latin typeface="Titillium Web"/>
              </a:rPr>
              <a:t>Base, Intermedio, Avanzato</a:t>
            </a:r>
            <a:r>
              <a:rPr lang="it-IT" sz="2000">
                <a:latin typeface="Titillium Web"/>
              </a:rPr>
              <a:t>);</a:t>
            </a:r>
          </a:p>
          <a:p>
            <a:r>
              <a:rPr lang="it-IT" sz="2000" b="1" i="1">
                <a:latin typeface="Titillium Web"/>
              </a:rPr>
              <a:t>Descrittore delle conoscenze e/o delle abilità</a:t>
            </a:r>
            <a:r>
              <a:rPr lang="it-IT" sz="2000">
                <a:latin typeface="Titillium Web"/>
              </a:rPr>
              <a:t> che caratterizzano una competenza per ciascun livello di padronanza.</a:t>
            </a:r>
          </a:p>
        </p:txBody>
      </p:sp>
      <p:sp>
        <p:nvSpPr>
          <p:cNvPr id="9" name="CasellaDiTesto 8"/>
          <p:cNvSpPr txBox="1"/>
          <p:nvPr/>
        </p:nvSpPr>
        <p:spPr>
          <a:xfrm>
            <a:off x="1074018" y="5602755"/>
            <a:ext cx="3826041" cy="400110"/>
          </a:xfrm>
          <a:prstGeom prst="rect">
            <a:avLst/>
          </a:prstGeom>
          <a:noFill/>
        </p:spPr>
        <p:txBody>
          <a:bodyPr wrap="square" rtlCol="0">
            <a:spAutoFit/>
          </a:bodyPr>
          <a:lstStyle/>
          <a:p>
            <a:r>
              <a:rPr lang="it-IT" sz="2000">
                <a:latin typeface="Titillium Web"/>
                <a:hlinkClick r:id="rId4"/>
              </a:rPr>
              <a:t>https://competenzedigitali.gov.it</a:t>
            </a:r>
            <a:endParaRPr lang="it-IT" sz="2000">
              <a:latin typeface="Titillium Web"/>
            </a:endParaRPr>
          </a:p>
        </p:txBody>
      </p:sp>
    </p:spTree>
    <p:extLst>
      <p:ext uri="{BB962C8B-B14F-4D97-AF65-F5344CB8AC3E}">
        <p14:creationId xmlns:p14="http://schemas.microsoft.com/office/powerpoint/2010/main" val="848299740"/>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33</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76556"/>
            <a:ext cx="686428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Competenze digitali per la PA  </a:t>
            </a:r>
            <a:r>
              <a:rPr lang="it-IT" b="1">
                <a:solidFill>
                  <a:srgbClr val="0365C0"/>
                </a:solidFill>
                <a:latin typeface="Titillium Web"/>
                <a:cs typeface="Arial" panose="020b0604020202020204" pitchFamily="34" charset="0"/>
                <a:sym typeface="Arial" panose="020b0604020202020204" pitchFamily="34" charset="0"/>
              </a:rPr>
              <a:t> 2/2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9616"/>
            <a:ext cx="8256896" cy="4642237"/>
          </a:xfrm>
          <a:prstGeom prst="rect">
            <a:avLst/>
          </a:prstGeom>
        </p:spPr>
      </p:pic>
      <p:sp>
        <p:nvSpPr>
          <p:cNvPr id="4" name="Rettangolo 3"/>
          <p:cNvSpPr/>
          <p:nvPr/>
        </p:nvSpPr>
        <p:spPr>
          <a:xfrm>
            <a:off x="8135510" y="1492652"/>
            <a:ext cx="3718560" cy="2246769"/>
          </a:xfrm>
          <a:prstGeom prst="rect">
            <a:avLst/>
          </a:prstGeom>
        </p:spPr>
        <p:txBody>
          <a:bodyPr wrap="square">
            <a:spAutoFit/>
          </a:bodyPr>
          <a:lstStyle/>
          <a:p>
            <a:pPr algn="ctr"/>
            <a:r>
              <a:rPr lang="it-IT" sz="2000">
                <a:latin typeface="Titillium Web"/>
              </a:rPr>
              <a:t>Test dimostrativo</a:t>
            </a:r>
          </a:p>
          <a:p>
            <a:r>
              <a:rPr lang="it-IT" sz="2000">
                <a:latin typeface="Titillium Web"/>
              </a:rPr>
              <a:t>Il test consente di provare a soli fini dimostrativi e a titolo esemplificativo il percorso che va dalla verifica delle competenze digitali per la PA alla proposta formativa.</a:t>
            </a:r>
          </a:p>
        </p:txBody>
      </p:sp>
      <p:sp>
        <p:nvSpPr>
          <p:cNvPr id="5" name="Rettangolo 4"/>
          <p:cNvSpPr/>
          <p:nvPr/>
        </p:nvSpPr>
        <p:spPr>
          <a:xfrm>
            <a:off x="2381719" y="5551743"/>
            <a:ext cx="7613071" cy="400110"/>
          </a:xfrm>
          <a:prstGeom prst="rect">
            <a:avLst/>
          </a:prstGeom>
        </p:spPr>
        <p:txBody>
          <a:bodyPr wrap="square">
            <a:spAutoFit/>
          </a:bodyPr>
          <a:lstStyle/>
          <a:p>
            <a:r>
              <a:rPr lang="it-IT" sz="2000">
                <a:latin typeface="Titillium Web"/>
                <a:hlinkClick r:id="rId4"/>
              </a:rPr>
              <a:t>https://competenzedigitali.gov.it/candidates/public/simulated</a:t>
            </a:r>
            <a:r>
              <a:rPr lang="it-IT" sz="2000">
                <a:latin typeface="Titillium Web"/>
              </a:rPr>
              <a:t> </a:t>
            </a:r>
          </a:p>
        </p:txBody>
      </p:sp>
    </p:spTree>
    <p:extLst>
      <p:ext uri="{BB962C8B-B14F-4D97-AF65-F5344CB8AC3E}">
        <p14:creationId xmlns:p14="http://schemas.microsoft.com/office/powerpoint/2010/main" val="3340278091"/>
      </p:ext>
    </p:extLst>
  </p:cSld>
  <p:clrMapOvr>
    <a:masterClrMapping/>
  </p:clrMapOvr>
  <p:transition/>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34</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59760"/>
            <a:ext cx="1320130"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Doveri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707886"/>
          </a:xfrm>
          <a:prstGeom prst="rect">
            <a:avLst/>
          </a:prstGeom>
          <a:noFill/>
        </p:spPr>
        <p:txBody>
          <a:bodyPr wrap="square" rtlCol="0">
            <a:spAutoFit/>
          </a:bodyPr>
          <a:lstStyle/>
          <a:p>
            <a:pPr defTabSz="1219170" eaLnBrk="0" fontAlgn="base" hangingPunct="0">
              <a:spcBef>
                <a:spcPct val="0"/>
              </a:spcBef>
              <a:spcAft>
                <a:spcPct val="0"/>
              </a:spcAft>
            </a:pPr>
            <a:endParaRPr lang="it-IT" sz="1867">
              <a:solidFill>
                <a:srgbClr val="000000"/>
              </a:solidFill>
              <a:latin typeface="Arial" panose="020b0604020202020204" pitchFamily="34" charset="0"/>
              <a:cs typeface="Arial" panose="020b0604020202020204" pitchFamily="34" charset="0"/>
              <a:sym typeface="Arial" panose="020b0604020202020204" pitchFamily="34" charset="0"/>
            </a:endParaRPr>
          </a:p>
          <a:p>
            <a:pPr defTabSz="1219170" eaLnBrk="0" fontAlgn="base" hangingPunct="0">
              <a:spcBef>
                <a:spcPct val="0"/>
              </a:spcBef>
              <a:spcAft>
                <a:spcPct val="0"/>
              </a:spcAft>
            </a:pPr>
            <a:endParaRPr lang="it-IT" sz="2133">
              <a:solidFill>
                <a:srgbClr val="000000"/>
              </a:solidFill>
              <a:latin typeface="Titillium Web"/>
              <a:cs typeface="Arial" panose="020b0604020202020204" pitchFamily="34" charset="0"/>
              <a:sym typeface="Arial" panose="020b0604020202020204" pitchFamily="34" charset="0"/>
            </a:endParaRPr>
          </a:p>
        </p:txBody>
      </p:sp>
      <p:sp>
        <p:nvSpPr>
          <p:cNvPr id="7" name="CasellaDiTesto 6"/>
          <p:cNvSpPr txBox="1"/>
          <p:nvPr/>
        </p:nvSpPr>
        <p:spPr>
          <a:xfrm>
            <a:off x="281681" y="2761108"/>
            <a:ext cx="11232682" cy="3197414"/>
          </a:xfrm>
          <a:prstGeom prst="rect">
            <a:avLst/>
          </a:prstGeom>
          <a:noFill/>
        </p:spPr>
        <p:txBody>
          <a:bodyPr wrap="square" rtlCol="0">
            <a:spAutoFit/>
          </a:bodyPr>
          <a:lstStyle/>
          <a:p>
            <a:r>
              <a:rPr lang="it-IT">
                <a:latin typeface="Titillium Web"/>
              </a:rPr>
              <a:t>Art. 2, co.3., CAD: I privati devono rispettare il CAD e le relative </a:t>
            </a:r>
            <a:r>
              <a:rPr lang="it-IT">
                <a:latin typeface="Titillium Web"/>
                <a:hlinkClick r:id="rId3"/>
              </a:rPr>
              <a:t>Linee guida </a:t>
            </a:r>
            <a:r>
              <a:rPr lang="it-IT">
                <a:latin typeface="Titillium Web"/>
              </a:rPr>
              <a:t>concernenti il documento informatico, le firme elettroniche e i servizi fiduciari di cui al Capo II, la riproduzione e conservazione dei documenti (artt. 43 e 44), il domicilio digitale e le comunicazioni elettroniche (art. 3-bis e Capo IV), l'identità digitale (artt. 3-bis e 64). </a:t>
            </a:r>
          </a:p>
          <a:p>
            <a:endParaRPr lang="it-IT">
              <a:latin typeface="Titillium Web"/>
            </a:endParaRPr>
          </a:p>
          <a:p>
            <a:r>
              <a:rPr lang="it-IT">
                <a:latin typeface="Titillium Web"/>
              </a:rPr>
              <a:t>Art. 2, co. 6, CAD le disposizioni del CAD si applicano al processo civile, penale, amministrativo, contabile e tributario.</a:t>
            </a:r>
          </a:p>
          <a:p>
            <a:endParaRPr lang="it-IT">
              <a:latin typeface="Titillium Web"/>
            </a:endParaRPr>
          </a:p>
          <a:p>
            <a:pPr>
              <a:lnSpc>
                <a:spcPct val="107000"/>
              </a:lnSpc>
              <a:spcAft>
                <a:spcPct val="0"/>
              </a:spcAft>
            </a:pPr>
            <a:r>
              <a:rPr lang="it-IT">
                <a:latin typeface="Titillium Web"/>
              </a:rPr>
              <a:t>NON</a:t>
            </a:r>
            <a:r>
              <a:rPr lang="it-IT">
                <a:latin typeface="Titillium Web"/>
                <a:cs typeface="Calibri" panose="020f0502020204030204" pitchFamily="34" charset="0"/>
              </a:rPr>
              <a:t> </a:t>
            </a:r>
            <a:r>
              <a:rPr lang="it-IT">
                <a:latin typeface="Titillium Web"/>
                <a:ea typeface="Calibri" panose="020f0502020204030204" pitchFamily="34" charset="0"/>
                <a:cs typeface="Calibri" panose="020f0502020204030204" pitchFamily="34" charset="0"/>
              </a:rPr>
              <a:t>si applicano limitatamente all'esercizio delle attività e funzioni di ordine e sicurezza pubblica, difesa e sicurezza nazionale, polizia</a:t>
            </a:r>
            <a:r>
              <a:rPr lang="it-IT">
                <a:latin typeface="Titillium Web"/>
                <a:ea typeface="Calibri" panose="020f0502020204030204" pitchFamily="34" charset="0"/>
                <a:cs typeface="Times New Roman" panose="02020603050405020304" pitchFamily="18" charset="0"/>
              </a:rPr>
              <a:t> </a:t>
            </a:r>
            <a:r>
              <a:rPr lang="it-IT">
                <a:latin typeface="Titillium Web"/>
                <a:ea typeface="Calibri" panose="020f0502020204030204" pitchFamily="34" charset="0"/>
                <a:cs typeface="Calibri" panose="020f0502020204030204" pitchFamily="34" charset="0"/>
              </a:rPr>
              <a:t>giudiziaria e polizia economico-finanziaria e consultazioni</a:t>
            </a:r>
            <a:r>
              <a:rPr lang="it-IT">
                <a:latin typeface="Titillium Web"/>
                <a:ea typeface="Calibri" panose="020f0502020204030204" pitchFamily="34" charset="0"/>
                <a:cs typeface="Times New Roman" panose="02020603050405020304" pitchFamily="18" charset="0"/>
              </a:rPr>
              <a:t> </a:t>
            </a:r>
            <a:r>
              <a:rPr lang="it-IT">
                <a:latin typeface="Titillium Web"/>
                <a:ea typeface="Calibri" panose="020f0502020204030204" pitchFamily="34" charset="0"/>
                <a:cs typeface="Calibri" panose="020f0502020204030204" pitchFamily="34" charset="0"/>
              </a:rPr>
              <a:t>elettorali nonché alle comunicazioni di emergenza e di allerta</a:t>
            </a:r>
            <a:r>
              <a:rPr lang="it-IT">
                <a:latin typeface="Titillium Web"/>
                <a:ea typeface="Calibri" panose="020f0502020204030204" pitchFamily="34" charset="0"/>
                <a:cs typeface="Times New Roman" panose="02020603050405020304" pitchFamily="18" charset="0"/>
              </a:rPr>
              <a:t> </a:t>
            </a:r>
            <a:r>
              <a:rPr lang="it-IT">
                <a:latin typeface="Titillium Web"/>
                <a:ea typeface="Calibri" panose="020f0502020204030204" pitchFamily="34" charset="0"/>
                <a:cs typeface="Calibri" panose="020f0502020204030204" pitchFamily="34" charset="0"/>
              </a:rPr>
              <a:t>in ambito di protezione civile. </a:t>
            </a:r>
            <a:endParaRPr lang="it-IT">
              <a:latin typeface="Titillium Web"/>
              <a:ea typeface="Calibri" panose="020f0502020204030204" pitchFamily="34" charset="0"/>
              <a:cs typeface="Times New Roman" panose="02020603050405020304" pitchFamily="18" charset="0"/>
            </a:endParaRPr>
          </a:p>
        </p:txBody>
      </p:sp>
      <p:pic>
        <p:nvPicPr>
          <p:cNvPr id="2" name="Immagine 1"/>
          <p:cNvPicPr>
            <a:picLocks noChangeAspect="1"/>
          </p:cNvPicPr>
          <p:nvPr/>
        </p:nvPicPr>
        <p:blipFill>
          <a:blip r:embed="rId4"/>
          <a:stretch>
            <a:fillRect/>
          </a:stretch>
        </p:blipFill>
        <p:spPr>
          <a:xfrm>
            <a:off x="8015128" y="318795"/>
            <a:ext cx="3950550" cy="2341067"/>
          </a:xfrm>
          <a:prstGeom prst="rect">
            <a:avLst/>
          </a:prstGeom>
        </p:spPr>
      </p:pic>
    </p:spTree>
    <p:extLst>
      <p:ext uri="{BB962C8B-B14F-4D97-AF65-F5344CB8AC3E}">
        <p14:creationId xmlns:p14="http://schemas.microsoft.com/office/powerpoint/2010/main" val="1314120844"/>
      </p:ext>
    </p:extLst>
  </p:cSld>
  <p:clrMapOvr>
    <a:masterClrMapping/>
  </p:clrMapOvr>
  <p:transition/>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35</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96915" y="394278"/>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Tutela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535295" y="1104365"/>
            <a:ext cx="11197389" cy="4708790"/>
          </a:xfrm>
          <a:prstGeom prst="rect">
            <a:avLst/>
          </a:prstGeom>
          <a:noFill/>
        </p:spPr>
        <p:txBody>
          <a:bodyPr wrap="square" rtlCol="0">
            <a:spAutoFit/>
          </a:bodyPr>
          <a:lstStyle/>
          <a:p>
            <a:pPr lvl="0"/>
            <a:r>
              <a:rPr lang="it-IT" sz="2000">
                <a:solidFill>
                  <a:prstClr val="black"/>
                </a:solidFill>
                <a:latin typeface="Titillium Web"/>
              </a:rPr>
              <a:t> </a:t>
            </a:r>
            <a:r>
              <a:rPr lang="it-IT">
                <a:solidFill>
                  <a:prstClr val="black"/>
                </a:solidFill>
                <a:latin typeface="Titillium Web"/>
              </a:rPr>
              <a:t>Art. 7. co. 4, CAD</a:t>
            </a:r>
          </a:p>
          <a:p>
            <a:pPr lvl="0"/>
            <a:endParaRPr lang="it-IT">
              <a:solidFill>
                <a:prstClr val="black"/>
              </a:solidFill>
              <a:latin typeface="Titillium Web"/>
            </a:endParaRPr>
          </a:p>
          <a:p>
            <a:pPr marL="285750" lvl="0" indent="-285750">
              <a:buFont typeface="Wingdings" panose="05000000000000000000" pitchFamily="2" charset="2"/>
              <a:buChar char="q"/>
            </a:pPr>
            <a:r>
              <a:rPr lang="it-IT">
                <a:solidFill>
                  <a:prstClr val="black"/>
                </a:solidFill>
                <a:latin typeface="Titillium Web"/>
              </a:rPr>
              <a:t> In caso di violazione del diritto a servizi on-line semplici e integrati, gli utenti, hanno il diritto di rivolgersi al difensore civico digitale di cui all'articolo 17 comma 1 quater del CAD. </a:t>
            </a:r>
          </a:p>
          <a:p>
            <a:pPr lvl="0"/>
            <a:endParaRPr lang="it-IT">
              <a:solidFill>
                <a:prstClr val="black"/>
              </a:solidFill>
              <a:latin typeface="Titillium Web"/>
              <a:hlinkClick r:id="rId3"/>
            </a:endParaRPr>
          </a:p>
          <a:p>
            <a:pPr lvl="0"/>
            <a:r>
              <a:rPr lang="it-IT">
                <a:solidFill>
                  <a:prstClr val="black"/>
                </a:solidFill>
                <a:latin typeface="Titillium Web"/>
                <a:hlinkClick r:id="rId3"/>
              </a:rPr>
              <a:t>https://www.agid.gov.it/it/agenzia/difensore-civico-il-digitale/segnalazioni-cad</a:t>
            </a:r>
            <a:r>
              <a:rPr lang="it-IT">
                <a:solidFill>
                  <a:prstClr val="black"/>
                </a:solidFill>
                <a:latin typeface="Titillium Web"/>
              </a:rPr>
              <a:t> </a:t>
            </a:r>
          </a:p>
          <a:p>
            <a:pPr lvl="0"/>
            <a:r>
              <a:rPr lang="it-IT">
                <a:solidFill>
                  <a:prstClr val="black"/>
                </a:solidFill>
                <a:latin typeface="Titillium Web"/>
              </a:rPr>
              <a:t>________________________________________________________________________</a:t>
            </a:r>
          </a:p>
          <a:p>
            <a:pPr lvl="0"/>
            <a:endParaRPr lang="it-IT">
              <a:solidFill>
                <a:prstClr val="black"/>
              </a:solidFill>
              <a:latin typeface="Titillium Web"/>
            </a:endParaRPr>
          </a:p>
          <a:p>
            <a:pPr lvl="0"/>
            <a:endParaRPr lang="it-IT">
              <a:solidFill>
                <a:prstClr val="black"/>
              </a:solidFill>
              <a:latin typeface="Titillium Web"/>
            </a:endParaRPr>
          </a:p>
          <a:p>
            <a:pPr marL="285750" lvl="0" indent="-285750">
              <a:buFont typeface="Wingdings" panose="05000000000000000000" pitchFamily="2" charset="2"/>
              <a:buChar char="q"/>
            </a:pPr>
            <a:r>
              <a:rPr lang="it-IT">
                <a:solidFill>
                  <a:prstClr val="black"/>
                </a:solidFill>
                <a:latin typeface="Titillium Web"/>
              </a:rPr>
              <a:t>Il ricorrente può agire in giudizio anche nei termini e con le modalità stabilite nel decreto Legislativo n. 198/2009, notificando una diffida all'organo di vertice dell'amministrazione o del concessionario affinché effettui, entro il termine di novanta giorni, gli interventi utili alla soddisfazione degli interessati. (art. 3)</a:t>
            </a:r>
          </a:p>
          <a:p>
            <a:pPr lvl="0"/>
            <a:r>
              <a:rPr lang="it-IT">
                <a:solidFill>
                  <a:srgbClr val="000000"/>
                </a:solidFill>
                <a:latin typeface="Titillium Web"/>
                <a:cs typeface="Arial" panose="020b0604020202020204" pitchFamily="34" charset="0"/>
                <a:sym typeface="Arial" panose="020b0604020202020204" pitchFamily="34" charset="0"/>
              </a:rPr>
              <a:t>Sono escluse dall'applicazione del presente decreto le autorità amministrative indipendenti, gli organi giurisdizionali, le assemblee legislative e gli altri organi costituzionali nonché' la Presidenza del Consiglio dei Ministri.(art. 1, co. 1 ter)</a:t>
            </a:r>
          </a:p>
          <a:p>
            <a:pPr lvl="0"/>
            <a:endParaRPr lang="it-IT">
              <a:solidFill>
                <a:prstClr val="black"/>
              </a:solidFill>
              <a:latin typeface="Titillium Web"/>
            </a:endParaRPr>
          </a:p>
        </p:txBody>
      </p:sp>
    </p:spTree>
    <p:extLst>
      <p:ext uri="{BB962C8B-B14F-4D97-AF65-F5344CB8AC3E}">
        <p14:creationId xmlns:p14="http://schemas.microsoft.com/office/powerpoint/2010/main" val="2866987628"/>
      </p:ext>
    </p:extLst>
  </p:cSld>
  <p:clrMapOvr>
    <a:masterClrMapping/>
  </p:clrMapOvr>
  <p:transition/>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1" y="1602635"/>
            <a:ext cx="12192001" cy="1154296"/>
          </a:xfrm>
          <a:solidFill>
            <a:srgbClr val="0070C0"/>
          </a:solidFill>
        </p:spPr>
        <p:txBody>
          <a:bodyPr lIns="91440" tIns="45720" rIns="91440" bIns="45720" anchor="b">
            <a:noAutofit/>
          </a:bodyPr>
          <a:lstStyle/>
          <a:p>
            <a:r>
              <a:rPr lang="it-IT" sz="4400" b="1">
                <a:latin typeface="Titillium Web"/>
                <a:ea typeface="+mn-ea"/>
                <a:cs typeface="+mn-cs"/>
              </a:rPr>
              <a:t>Difensore civico per il digitale</a:t>
            </a:r>
          </a:p>
        </p:txBody>
      </p:sp>
      <p:sp>
        <p:nvSpPr>
          <p:cNvPr id="3" name="Sottotitolo 2"/>
          <p:cNvSpPr>
            <a:spLocks noGrp="1"/>
          </p:cNvSpPr>
          <p:nvPr>
            <p:ph type="subTitle" idx="1"/>
          </p:nvPr>
        </p:nvSpPr>
        <p:spPr>
          <a:xfrm>
            <a:off x="1524000" y="3886568"/>
            <a:ext cx="9144000" cy="1334277"/>
          </a:xfrm>
        </p:spPr>
        <p:txBody>
          <a:bodyPr anchor="ctr">
            <a:normAutofit/>
          </a:bodyPr>
          <a:lstStyle/>
          <a:p>
            <a:endParaRPr lang="it-IT" sz="3200" b="1">
              <a:cs typeface="Calibri"/>
            </a:endParaRPr>
          </a:p>
          <a:p>
            <a:endParaRPr lang="it-IT" sz="3200" b="1">
              <a:cs typeface="Calibri"/>
            </a:endParaRPr>
          </a:p>
        </p:txBody>
      </p:sp>
      <p:pic>
        <p:nvPicPr>
          <p:cNvPr id="5" name="Immagine 4">
            <a:extLst>
              <a:ext uri="{FF2B5EF4-FFF2-40B4-BE49-F238E27FC236}">
                <a16:creationId xmlns:a16="http://schemas.microsoft.com/office/drawing/2014/main" id="{304927F7-E5E0-C54A-B74A-E3B033B51911}"/>
              </a:ext>
            </a:extLst>
          </p:cNvPr>
          <p:cNvPicPr>
            <a:picLocks noChangeAspect="1"/>
          </p:cNvPicPr>
          <p:nvPr/>
        </p:nvPicPr>
        <p:blipFill>
          <a:blip r:embed="rId2"/>
          <a:srcRect t="9075" b="76025"/>
          <a:stretch>
            <a:fillRect/>
          </a:stretch>
        </p:blipFill>
        <p:spPr>
          <a:xfrm>
            <a:off x="0" y="5812437"/>
            <a:ext cx="12192000" cy="1045563"/>
          </a:xfrm>
          <a:prstGeom prst="rect">
            <a:avLst/>
          </a:prstGeom>
        </p:spPr>
      </p:pic>
      <p:sp>
        <p:nvSpPr>
          <p:cNvPr id="6" name="Titolo 1">
            <a:extLst>
              <a:ext uri="{FF2B5EF4-FFF2-40B4-BE49-F238E27FC236}">
                <a16:creationId xmlns:a16="http://schemas.microsoft.com/office/drawing/2014/main" id="{BCC83061-FDE6-4C91-93EF-2A4B19FF3380}"/>
              </a:ext>
            </a:extLst>
          </p:cNvPr>
          <p:cNvSpPr txBox="1"/>
          <p:nvPr/>
        </p:nvSpPr>
        <p:spPr>
          <a:xfrm>
            <a:off x="705850" y="3348523"/>
            <a:ext cx="10780297" cy="1154296"/>
          </a:xfrm>
          <a:prstGeom prst="rect">
            <a:avLst/>
          </a:prstGeom>
          <a:solidFill>
            <a:srgbClr val="0070C0"/>
          </a:solidFill>
        </p:spPr>
        <p:txBody>
          <a:bodyPr lIns="91440" tIns="45720" rIns="91440" bIns="45720" anchor="b">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endParaRPr lang="it-IT" sz="3200" b="1">
              <a:latin typeface="Titillium Web"/>
              <a:ea typeface="+mn-ea"/>
              <a:cs typeface="+mn-cs"/>
            </a:endParaRPr>
          </a:p>
          <a:p>
            <a:endParaRPr lang="it-IT" sz="3200" b="1">
              <a:latin typeface="Titillium Web"/>
              <a:ea typeface="+mn-ea"/>
              <a:cs typeface="+mn-cs"/>
            </a:endParaRPr>
          </a:p>
          <a:p>
            <a:r>
              <a:rPr lang="it-IT" sz="3200" b="1">
                <a:latin typeface="Titillium Web"/>
                <a:ea typeface="+mn-ea"/>
                <a:cs typeface="+mn-cs"/>
              </a:rPr>
              <a:t>Viviana De Paola – Agenzia per l’Italia Digitale </a:t>
            </a:r>
          </a:p>
        </p:txBody>
      </p:sp>
    </p:spTree>
    <p:extLst>
      <p:ext uri="{BB962C8B-B14F-4D97-AF65-F5344CB8AC3E}">
        <p14:creationId xmlns:p14="http://schemas.microsoft.com/office/powerpoint/2010/main" val="570533788"/>
      </p:ext>
    </p:extLst>
  </p:cSld>
  <p:clrMapOvr>
    <a:masterClrMapping/>
  </p:clrMapOvr>
  <p:transition/>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37</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19913" y="391205"/>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Difensore civico per il digitale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219913" y="1010745"/>
            <a:ext cx="11197389" cy="3475823"/>
          </a:xfrm>
          <a:prstGeom prst="rect">
            <a:avLst/>
          </a:prstGeom>
          <a:noFill/>
        </p:spPr>
        <p:txBody>
          <a:bodyPr wrap="square" rtlCol="0">
            <a:spAutoFit/>
          </a:bodyPr>
          <a:lstStyle/>
          <a:p>
            <a:pPr lvl="0">
              <a:lnSpc>
                <a:spcPct val="90000"/>
              </a:lnSpc>
              <a:spcBef>
                <a:spcPts val="1000"/>
              </a:spcBef>
            </a:pPr>
            <a:r>
              <a:rPr lang="it-IT">
                <a:solidFill>
                  <a:prstClr val="black"/>
                </a:solidFill>
                <a:latin typeface="Titillium Web"/>
              </a:rPr>
              <a:t>Svolge una funzione di supporto ai cittadini e alle imprese per rendere effettivo l’esercizio dei diritti di cittadinanza digitale. </a:t>
            </a:r>
          </a:p>
          <a:p>
            <a:pPr lvl="0">
              <a:lnSpc>
                <a:spcPct val="90000"/>
              </a:lnSpc>
              <a:spcBef>
                <a:spcPts val="1000"/>
              </a:spcBef>
            </a:pPr>
            <a:r>
              <a:rPr lang="it-IT">
                <a:solidFill>
                  <a:prstClr val="black"/>
                </a:solidFill>
                <a:latin typeface="Titillium Web"/>
              </a:rPr>
              <a:t>Tali diritti si concretizzano principalmente nella possibilità per il cittadino e le imprese di utilizzare l’identità digitale, il domicilio digitale, i pagamenti con le modalità informatiche e la comunicazione mediante le tecnologie dell’informazione. </a:t>
            </a:r>
          </a:p>
          <a:p>
            <a:pPr lvl="0">
              <a:lnSpc>
                <a:spcPct val="90000"/>
              </a:lnSpc>
              <a:spcBef>
                <a:spcPts val="1000"/>
              </a:spcBef>
            </a:pPr>
            <a:r>
              <a:rPr lang="it-IT">
                <a:solidFill>
                  <a:prstClr val="black"/>
                </a:solidFill>
                <a:latin typeface="Titillium Web"/>
              </a:rPr>
              <a:t>L’Ufficio DCD interagisce, nella trattazione delle segnalazioni, con gli uffici RTD indicati su </a:t>
            </a:r>
            <a:r>
              <a:rPr lang="it-IT">
                <a:solidFill>
                  <a:prstClr val="black"/>
                </a:solidFill>
                <a:latin typeface="Titillium Web"/>
                <a:hlinkClick r:id="rId3"/>
              </a:rPr>
              <a:t>indice delle pubbliche amministrazioni </a:t>
            </a:r>
            <a:r>
              <a:rPr lang="it-IT">
                <a:solidFill>
                  <a:prstClr val="black"/>
                </a:solidFill>
                <a:latin typeface="Titillium Web"/>
              </a:rPr>
              <a:t>(iPA).</a:t>
            </a:r>
          </a:p>
          <a:p>
            <a:pPr lvl="0">
              <a:lnSpc>
                <a:spcPct val="90000"/>
              </a:lnSpc>
              <a:spcBef>
                <a:spcPts val="1000"/>
              </a:spcBef>
            </a:pPr>
            <a:endParaRPr lang="it-IT">
              <a:solidFill>
                <a:prstClr val="black"/>
              </a:solidFill>
              <a:latin typeface="Titillium Web"/>
            </a:endParaRPr>
          </a:p>
          <a:p>
            <a:pPr lvl="0">
              <a:lnSpc>
                <a:spcPct val="90000"/>
              </a:lnSpc>
              <a:spcBef>
                <a:spcPts val="1000"/>
              </a:spcBef>
            </a:pPr>
            <a:r>
              <a:rPr lang="it-IT">
                <a:solidFill>
                  <a:prstClr val="black"/>
                </a:solidFill>
                <a:latin typeface="Titillium Web"/>
              </a:rPr>
              <a:t>Regolamento</a:t>
            </a:r>
          </a:p>
          <a:p>
            <a:pPr lvl="0">
              <a:lnSpc>
                <a:spcPct val="90000"/>
              </a:lnSpc>
              <a:spcBef>
                <a:spcPts val="1000"/>
              </a:spcBef>
            </a:pPr>
            <a:r>
              <a:rPr lang="it-IT">
                <a:solidFill>
                  <a:prstClr val="black"/>
                </a:solidFill>
                <a:latin typeface="Titillium Web"/>
                <a:hlinkClick r:id="rId4"/>
              </a:rPr>
              <a:t>https://www.agid.gov.it/sites/default/files/repository_files/37_-_dt_dg_n._37_-_12_feb_2018_-_approvazione_regolamento_difensorecivicodigitale_1.pdf</a:t>
            </a:r>
            <a:r>
              <a:rPr lang="it-IT">
                <a:solidFill>
                  <a:prstClr val="black"/>
                </a:solidFill>
                <a:latin typeface="Titillium Web"/>
              </a:rPr>
              <a:t> </a:t>
            </a:r>
          </a:p>
        </p:txBody>
      </p:sp>
      <p:pic>
        <p:nvPicPr>
          <p:cNvPr id="2" name="Immagine 1"/>
          <p:cNvPicPr>
            <a:picLocks noChangeAspect="1"/>
          </p:cNvPicPr>
          <p:nvPr/>
        </p:nvPicPr>
        <p:blipFill>
          <a:blip r:embed="rId5"/>
          <a:stretch>
            <a:fillRect/>
          </a:stretch>
        </p:blipFill>
        <p:spPr>
          <a:xfrm>
            <a:off x="2870005" y="4948580"/>
            <a:ext cx="5301450" cy="1063067"/>
          </a:xfrm>
          <a:prstGeom prst="rect">
            <a:avLst/>
          </a:prstGeom>
        </p:spPr>
      </p:pic>
    </p:spTree>
    <p:extLst>
      <p:ext uri="{BB962C8B-B14F-4D97-AF65-F5344CB8AC3E}">
        <p14:creationId xmlns:p14="http://schemas.microsoft.com/office/powerpoint/2010/main" val="3084599335"/>
      </p:ext>
    </p:extLst>
  </p:cSld>
  <p:clrMapOvr>
    <a:masterClrMapping/>
  </p:clrMapOvr>
  <p:transition/>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38</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96915" y="394278"/>
            <a:ext cx="11474782"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Segnalazioni per violazioni CAD e norme digitalizzazione e innovazione </a:t>
            </a:r>
            <a:r>
              <a:rPr lang="it-IT" b="1">
                <a:solidFill>
                  <a:srgbClr val="0365C0"/>
                </a:solidFill>
                <a:latin typeface="Titillium Web"/>
                <a:cs typeface="Arial" panose="020b0604020202020204" pitchFamily="34" charset="0"/>
                <a:sym typeface="Arial" panose="020b0604020202020204" pitchFamily="34" charset="0"/>
              </a:rPr>
              <a:t>1/2</a:t>
            </a:r>
            <a:r>
              <a:rPr lang="it-IT" sz="2400" b="1">
                <a:solidFill>
                  <a:srgbClr val="0365C0"/>
                </a:solidFill>
                <a:latin typeface="Titillium Web"/>
                <a:cs typeface="Arial" panose="020b0604020202020204" pitchFamily="34" charset="0"/>
                <a:sym typeface="Arial" panose="020b0604020202020204" pitchFamily="34" charset="0"/>
              </a:rPr>
              <a:t> </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410167" y="3091993"/>
            <a:ext cx="11197389" cy="341632"/>
          </a:xfrm>
          <a:prstGeom prst="rect">
            <a:avLst/>
          </a:prstGeom>
          <a:noFill/>
        </p:spPr>
        <p:txBody>
          <a:bodyPr wrap="square" rtlCol="0">
            <a:spAutoFit/>
          </a:bodyPr>
          <a:lstStyle/>
          <a:p>
            <a:pPr lvl="0">
              <a:lnSpc>
                <a:spcPct val="90000"/>
              </a:lnSpc>
              <a:spcBef>
                <a:spcPts val="1000"/>
              </a:spcBef>
            </a:pPr>
            <a:endParaRPr lang="it-IT">
              <a:solidFill>
                <a:prstClr val="black"/>
              </a:solidFill>
              <a:latin typeface="Titillium Web"/>
            </a:endParaRPr>
          </a:p>
        </p:txBody>
      </p:sp>
      <p:sp>
        <p:nvSpPr>
          <p:cNvPr id="2" name="CasellaDiTesto 1"/>
          <p:cNvSpPr txBox="1"/>
          <p:nvPr/>
        </p:nvSpPr>
        <p:spPr>
          <a:xfrm>
            <a:off x="154606" y="3337086"/>
            <a:ext cx="10618133" cy="2585323"/>
          </a:xfrm>
          <a:prstGeom prst="rect">
            <a:avLst/>
          </a:prstGeom>
          <a:noFill/>
        </p:spPr>
        <p:txBody>
          <a:bodyPr wrap="square" rtlCol="0">
            <a:spAutoFit/>
          </a:bodyPr>
          <a:lstStyle/>
          <a:p>
            <a:r>
              <a:rPr lang="it-IT">
                <a:latin typeface="Titillium Web"/>
              </a:rPr>
              <a:t>Il difensore riceve da chiunque, cittadini e imprese, attraverso l’apposita area istituzionale </a:t>
            </a:r>
            <a:r>
              <a:rPr lang="it-IT">
                <a:solidFill>
                  <a:prstClr val="black"/>
                </a:solidFill>
                <a:latin typeface="Titillium Web"/>
                <a:hlinkClick r:id="rId3"/>
              </a:rPr>
              <a:t>https://www.agid.gov.it/it/agenzia/difensore-civico-il-digitale/segnalazioni-cad</a:t>
            </a:r>
            <a:r>
              <a:rPr lang="it-IT">
                <a:solidFill>
                  <a:prstClr val="black"/>
                </a:solidFill>
                <a:latin typeface="Titillium Web"/>
              </a:rPr>
              <a:t>, segnalazioni per presunte violazioni, da parte delle pubbliche amministrazioni, gestori di pubblici servizi e società a controllo pubblico, del CAD e delle norme </a:t>
            </a:r>
            <a:r>
              <a:rPr lang="it-IT">
                <a:latin typeface="Titillium Web"/>
              </a:rPr>
              <a:t>di ogni altra norma in materia di digitalizzazione ed innovazione della pubblica Amministrazione. (Art. 17, co. 1-quater, CAD)</a:t>
            </a:r>
            <a:endParaRPr lang="it-IT">
              <a:solidFill>
                <a:prstClr val="black"/>
              </a:solidFill>
              <a:latin typeface="Titillium Web"/>
            </a:endParaRPr>
          </a:p>
          <a:p>
            <a:r>
              <a:rPr lang="it-IT">
                <a:latin typeface="Titillium Web"/>
              </a:rPr>
              <a:t> </a:t>
            </a:r>
          </a:p>
          <a:p>
            <a:r>
              <a:rPr lang="it-IT">
                <a:latin typeface="Titillium Web"/>
              </a:rPr>
              <a:t>Esamina le segnalazioni e, qualora le ritenga fondate, invita il soggetto responsabile a porvi rimedio tempestivamente, non oltre 30 giorni; pubblica la relativa decisione online; segnala le inadempienze all’ufficio competente per i provvedimenti disciplinari di ciascuna amministrazione.</a:t>
            </a:r>
          </a:p>
        </p:txBody>
      </p:sp>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6915" y="1224283"/>
            <a:ext cx="2712689" cy="1745163"/>
          </a:xfrm>
          <a:prstGeom prst="rect">
            <a:avLst/>
          </a:prstGeom>
        </p:spPr>
      </p:pic>
    </p:spTree>
    <p:extLst>
      <p:ext uri="{BB962C8B-B14F-4D97-AF65-F5344CB8AC3E}">
        <p14:creationId xmlns:p14="http://schemas.microsoft.com/office/powerpoint/2010/main" val="3697838355"/>
      </p:ext>
    </p:extLst>
  </p:cSld>
  <p:clrMapOvr>
    <a:masterClrMapping/>
  </p:clrMapOvr>
  <p:transition/>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39</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96915" y="394278"/>
            <a:ext cx="11194118"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Segnalazioni per violazioni CAD e norme digitalizzazione e innovazione </a:t>
            </a:r>
            <a:r>
              <a:rPr lang="it-IT" b="1">
                <a:solidFill>
                  <a:srgbClr val="0365C0"/>
                </a:solidFill>
                <a:latin typeface="Titillium Web"/>
                <a:cs typeface="Arial" panose="020b0604020202020204" pitchFamily="34" charset="0"/>
                <a:sym typeface="Arial" panose="020b0604020202020204" pitchFamily="34" charset="0"/>
              </a:rPr>
              <a:t>2/2</a:t>
            </a:r>
            <a:r>
              <a:rPr lang="it-IT" sz="2400" b="1">
                <a:solidFill>
                  <a:srgbClr val="0365C0"/>
                </a:solidFill>
                <a:latin typeface="Titillium Web"/>
                <a:cs typeface="Arial" panose="020b0604020202020204" pitchFamily="34" charset="0"/>
                <a:sym typeface="Arial" panose="020b0604020202020204" pitchFamily="34" charset="0"/>
              </a:rPr>
              <a:t> </a:t>
            </a:r>
          </a:p>
          <a:p>
            <a:pPr lvl="0">
              <a:lnSpc>
                <a:spcPct val="90000"/>
              </a:lnSpc>
            </a:pPr>
            <a:endParaRPr lang="it-IT" sz="3600">
              <a:latin typeface="Calibri" panose="020f0502020204030204" pitchFamily="34" charset="0"/>
              <a:cs typeface="Calibri" panose="020f0502020204030204" pitchFamily="34" charset="0"/>
            </a:endParaRPr>
          </a:p>
        </p:txBody>
      </p:sp>
      <p:sp>
        <p:nvSpPr>
          <p:cNvPr id="2" name="CasellaDiTesto 1"/>
          <p:cNvSpPr txBox="1"/>
          <p:nvPr/>
        </p:nvSpPr>
        <p:spPr>
          <a:xfrm>
            <a:off x="296915" y="1113659"/>
            <a:ext cx="10618133" cy="4708981"/>
          </a:xfrm>
          <a:prstGeom prst="rect">
            <a:avLst/>
          </a:prstGeom>
          <a:noFill/>
        </p:spPr>
        <p:txBody>
          <a:bodyPr wrap="square" rtlCol="0">
            <a:spAutoFit/>
          </a:bodyPr>
          <a:lstStyle/>
          <a:p>
            <a:r>
              <a:rPr lang="it-IT" sz="2000">
                <a:solidFill>
                  <a:prstClr val="black"/>
                </a:solidFill>
                <a:latin typeface="Titillium Web"/>
                <a:hlinkClick r:id="rId3"/>
              </a:rPr>
              <a:t>https://www.agid.gov.it/it/agenzia/difensore-civico-il-digitale/segnalazioni-cad/inviti-pa</a:t>
            </a:r>
            <a:r>
              <a:rPr lang="it-IT" sz="2000">
                <a:solidFill>
                  <a:prstClr val="black"/>
                </a:solidFill>
                <a:latin typeface="Titillium Web"/>
              </a:rPr>
              <a:t> </a:t>
            </a:r>
          </a:p>
          <a:p>
            <a:endParaRPr lang="it-IT" sz="2000">
              <a:solidFill>
                <a:prstClr val="black"/>
              </a:solidFill>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endParaRPr lang="it-IT" sz="2000">
              <a:latin typeface="Titillium Web"/>
            </a:endParaRPr>
          </a:p>
          <a:p>
            <a:r>
              <a:rPr lang="it-IT" sz="2000">
                <a:latin typeface="Titillium Web"/>
              </a:rPr>
              <a:t>Il mancato avvio delle attività necessarie a porre rimedio e il mancato rispetto del termine perentorio per la loro conclusione rileva ai fini della misurazione e della valutazione della performance individuale dei dirigenti responsabili e comporta responsabilità dirigenziale e disciplinare ai sensi degli articoli 21 e 55 del decreto legislativo 30 marzo 2001, n. 165.</a:t>
            </a:r>
            <a:endParaRPr lang="it-IT" sz="2000">
              <a:solidFill>
                <a:prstClr val="black"/>
              </a:solidFill>
              <a:latin typeface="Titillium Web"/>
            </a:endParaRPr>
          </a:p>
        </p:txBody>
      </p:sp>
      <p:pic>
        <p:nvPicPr>
          <p:cNvPr id="3" name="Immagine 2"/>
          <p:cNvPicPr>
            <a:picLocks noChangeAspect="1"/>
          </p:cNvPicPr>
          <p:nvPr/>
        </p:nvPicPr>
        <p:blipFill>
          <a:blip r:embed="rId4"/>
          <a:stretch>
            <a:fillRect/>
          </a:stretch>
        </p:blipFill>
        <p:spPr>
          <a:xfrm>
            <a:off x="2749322" y="1888363"/>
            <a:ext cx="5109164" cy="2231249"/>
          </a:xfrm>
          <a:prstGeom prst="rect">
            <a:avLst/>
          </a:prstGeom>
        </p:spPr>
      </p:pic>
    </p:spTree>
    <p:extLst>
      <p:ext uri="{BB962C8B-B14F-4D97-AF65-F5344CB8AC3E}">
        <p14:creationId xmlns:p14="http://schemas.microsoft.com/office/powerpoint/2010/main" val="494549719"/>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3" name="Rettangolo con angoli arrotondati 2">
            <a:extLst>
              <a:ext uri="{FF2B5EF4-FFF2-40B4-BE49-F238E27FC236}">
                <a16:creationId xmlns:a16="http://schemas.microsoft.com/office/drawing/2014/main" id="{342838A6-9899-4E94-96E5-E465B6875140}"/>
              </a:ext>
            </a:extLst>
          </p:cNvPr>
          <p:cNvSpPr/>
          <p:nvPr/>
        </p:nvSpPr>
        <p:spPr>
          <a:xfrm>
            <a:off x="1135127" y="1263180"/>
            <a:ext cx="9947868" cy="10156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4</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487834" y="211579"/>
            <a:ext cx="10774207"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Il Codice dell’Amministrazione Digitale </a:t>
            </a:r>
          </a:p>
        </p:txBody>
      </p:sp>
      <p:sp>
        <p:nvSpPr>
          <p:cNvPr id="6" name="CasellaDiTesto 5">
            <a:extLst>
              <a:ext uri="{FF2B5EF4-FFF2-40B4-BE49-F238E27FC236}">
                <a16:creationId xmlns:a16="http://schemas.microsoft.com/office/drawing/2014/main" id="{E1BEBEBB-2502-4FC3-9F02-5B9CC7C33C93}"/>
              </a:ext>
            </a:extLst>
          </p:cNvPr>
          <p:cNvSpPr txBox="1"/>
          <p:nvPr/>
        </p:nvSpPr>
        <p:spPr>
          <a:xfrm>
            <a:off x="801775" y="1397545"/>
            <a:ext cx="10363873" cy="589072"/>
          </a:xfrm>
          <a:prstGeom prst="rect">
            <a:avLst/>
          </a:prstGeom>
          <a:noFill/>
          <a:ln w="12700" cap="flat">
            <a:noFill/>
            <a:miter lim="400000"/>
          </a:ln>
          <a:effectLst/>
        </p:spPr>
        <p:txBody>
          <a:bodyPr wrap="square">
            <a:spAutoFit/>
          </a:bodyPr>
          <a:lstStyle/>
          <a:p>
            <a:pPr marL="0" marR="0" lvl="0" indent="0" algn="ctr" defTabSz="1219169" rtl="0" eaLnBrk="1" fontAlgn="auto" latinLnBrk="0" hangingPunct="0">
              <a:lnSpc>
                <a:spcPct val="150000"/>
              </a:lnSpc>
              <a:spcBef>
                <a:spcPct val="0"/>
              </a:spcBef>
              <a:spcAft>
                <a:spcPct val="0"/>
              </a:spcAft>
              <a:buClrTx/>
              <a:buSzTx/>
              <a:buFontTx/>
              <a:buNone/>
              <a:defRPr/>
            </a:pPr>
            <a:r>
              <a:rPr kumimoji="0" lang="it-IT" sz="2400" b="1" i="0" u="none" strike="noStrike" kern="1200" cap="none" spc="0" normalizeH="0" baseline="0" noProof="0">
                <a:ln>
                  <a:noFill/>
                </a:ln>
                <a:solidFill>
                  <a:srgbClr val="002060"/>
                </a:solidFill>
                <a:effectLst/>
                <a:uLnTx/>
                <a:uFillTx/>
                <a:latin typeface="Titillium Web"/>
                <a:ea typeface="+mn-ea"/>
                <a:cs typeface="+mn-cs"/>
                <a:sym typeface="TIM Sans"/>
                <a:hlinkClick r:id="rId3">
                  <a:extLst>
                    <a:ext uri="{A12FA001-AC4F-418D-AE19-62706E023703}">
                      <ahyp:hlinkClr xmlns:ahyp="http://schemas.microsoft.com/office/drawing/2018/hyperlinkcolor" val="tx"/>
                    </a:ext>
                  </a:extLst>
                </a:hlinkClick>
              </a:rPr>
              <a:t>CODICE DELL’AMMINISTRAZIONE DIGITALE (CAD)</a:t>
            </a:r>
            <a:r>
              <a:rPr kumimoji="0" lang="it-IT" sz="2400" b="1" i="0" u="none" strike="noStrike" kern="1200" cap="none" spc="0" normalizeH="0" baseline="0" noProof="0">
                <a:ln>
                  <a:noFill/>
                </a:ln>
                <a:solidFill>
                  <a:srgbClr val="002060"/>
                </a:solidFill>
                <a:effectLst/>
                <a:uLnTx/>
                <a:uFillTx/>
                <a:latin typeface="Titillium Web"/>
                <a:ea typeface="+mn-ea"/>
                <a:cs typeface="+mn-cs"/>
                <a:sym typeface="TIM Sans"/>
              </a:rPr>
              <a:t> - D. LGS. n. 82/2005</a:t>
            </a:r>
          </a:p>
        </p:txBody>
      </p:sp>
      <p:sp>
        <p:nvSpPr>
          <p:cNvPr id="8" name="CasellaDiTesto 7">
            <a:extLst>
              <a:ext uri="{FF2B5EF4-FFF2-40B4-BE49-F238E27FC236}">
                <a16:creationId xmlns:a16="http://schemas.microsoft.com/office/drawing/2014/main" id="{F00FFD49-DB4D-460D-A523-54D52D580CF8}"/>
              </a:ext>
            </a:extLst>
          </p:cNvPr>
          <p:cNvSpPr txBox="1"/>
          <p:nvPr/>
        </p:nvSpPr>
        <p:spPr>
          <a:xfrm>
            <a:off x="470582" y="4566219"/>
            <a:ext cx="11276958" cy="1200329"/>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it-IT" sz="2400" b="0" i="0" u="none" strike="noStrike" kern="1200" cap="none" spc="0" normalizeH="0" baseline="0" noProof="0">
                <a:ln>
                  <a:noFill/>
                </a:ln>
                <a:solidFill>
                  <a:srgbClr val="002060"/>
                </a:solidFill>
                <a:effectLst/>
                <a:uLnTx/>
                <a:uFillTx/>
                <a:latin typeface="Titillium Web"/>
                <a:ea typeface="+mn-ea"/>
                <a:cs typeface="+mn-cs"/>
              </a:rPr>
              <a:t>Con il CAD il legislatore italiano ha voluto riunire, riordinare e integrare le norme esistenti, con l’obiettivo di racchiudere in un’unica fonte i principi, le regole e gli istituti fondamentali nel percorso di digitalizzazione e semplificazione dell’azione amministrativa</a:t>
            </a:r>
          </a:p>
        </p:txBody>
      </p:sp>
      <p:sp>
        <p:nvSpPr>
          <p:cNvPr id="9" name="CasellaDiTesto 8">
            <a:extLst>
              <a:ext uri="{FF2B5EF4-FFF2-40B4-BE49-F238E27FC236}">
                <a16:creationId xmlns:a16="http://schemas.microsoft.com/office/drawing/2014/main" id="{2A17D190-FA5B-484C-B7F2-A1D6BEA45805}"/>
              </a:ext>
            </a:extLst>
          </p:cNvPr>
          <p:cNvSpPr txBox="1"/>
          <p:nvPr/>
        </p:nvSpPr>
        <p:spPr>
          <a:xfrm>
            <a:off x="1005884" y="3181700"/>
            <a:ext cx="10077111" cy="830997"/>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it-IT" sz="2400" b="0" i="0" u="none" strike="noStrike" kern="1200" cap="none" spc="0" normalizeH="0" baseline="0" noProof="0">
                <a:ln>
                  <a:noFill/>
                </a:ln>
                <a:solidFill>
                  <a:srgbClr val="002060"/>
                </a:solidFill>
                <a:effectLst/>
                <a:uLnTx/>
                <a:uFillTx/>
                <a:latin typeface="Titillium Web"/>
                <a:ea typeface="+mn-ea"/>
                <a:cs typeface="+mn-cs"/>
              </a:rPr>
              <a:t>È</a:t>
            </a:r>
            <a:r>
              <a:rPr kumimoji="0" lang="it-IT" sz="20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it-IT" sz="2400" b="0" i="0" u="none" strike="noStrike" kern="1200" cap="none" spc="0" normalizeH="0" baseline="0" noProof="0">
                <a:ln>
                  <a:noFill/>
                </a:ln>
                <a:solidFill>
                  <a:srgbClr val="002060"/>
                </a:solidFill>
                <a:effectLst/>
                <a:uLnTx/>
                <a:uFillTx/>
                <a:latin typeface="Titillium Web"/>
                <a:ea typeface="+mn-ea"/>
                <a:cs typeface="+mn-cs"/>
              </a:rPr>
              <a:t>la fonte del diritto che ha per oggetto l’uso delle tecnologie digitali da parte delle pubbliche amministrazioni nell’esercizio delle loro attività istituzionali</a:t>
            </a:r>
          </a:p>
        </p:txBody>
      </p:sp>
      <p:pic>
        <p:nvPicPr>
          <p:cNvPr id="10" name="Immagine 9" descr="Immagine che contiene orologio&#10;&#10;Descrizione generata automaticamente">
            <a:extLst>
              <a:ext uri="{FF2B5EF4-FFF2-40B4-BE49-F238E27FC236}">
                <a16:creationId xmlns:a16="http://schemas.microsoft.com/office/drawing/2014/main" id="{11E94FF4-6651-4152-A467-FB1C7050769E}"/>
              </a:ext>
            </a:extLst>
          </p:cNvPr>
          <p:cNvPicPr>
            <a:picLocks noChangeAspect="1"/>
          </p:cNvPicPr>
          <p:nvPr/>
        </p:nvPicPr>
        <p:blipFill>
          <a:blip r:embed="rId4">
            <a:duotone>
              <a:prstClr val="black"/>
              <a:schemeClr val="accent5">
                <a:tint val="45000"/>
                <a:satMod val="400000"/>
              </a:schemeClr>
            </a:duotone>
          </a:blip>
          <a:stretch>
            <a:fillRect/>
          </a:stretch>
        </p:blipFill>
        <p:spPr>
          <a:xfrm rot="5400000">
            <a:off x="5743301" y="2562022"/>
            <a:ext cx="429876" cy="536780"/>
          </a:xfrm>
          <a:prstGeom prst="rect">
            <a:avLst/>
          </a:prstGeom>
        </p:spPr>
      </p:pic>
      <p:sp>
        <p:nvSpPr>
          <p:cNvPr id="4" name="Rettangolo 3">
            <a:extLst>
              <a:ext uri="{FF2B5EF4-FFF2-40B4-BE49-F238E27FC236}">
                <a16:creationId xmlns:a16="http://schemas.microsoft.com/office/drawing/2014/main" id="{126F5A01-408E-445A-B152-CD8DD54CBF7A}"/>
              </a:ext>
            </a:extLst>
          </p:cNvPr>
          <p:cNvSpPr/>
          <p:nvPr/>
        </p:nvSpPr>
        <p:spPr>
          <a:xfrm>
            <a:off x="2119190" y="4211943"/>
            <a:ext cx="8214878" cy="45719"/>
          </a:xfrm>
          <a:prstGeom prst="rect">
            <a:avLst/>
          </a:prstGeom>
          <a:solidFill>
            <a:srgbClr val="5A7D98"/>
          </a:solidFill>
          <a:ln>
            <a:solidFill>
              <a:srgbClr val="4864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7052534"/>
      </p:ext>
    </p:extLst>
  </p:cSld>
  <p:clrMapOvr>
    <a:masterClrMapping/>
  </p:clrMapOvr>
  <p:transition/>
  <p:timing/>
</p:sld>
</file>

<file path=ppt/slides/slide4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fld id="{00000000-1234-1234-1234-123412341234}" type="slidenum">
              <a:rPr lang="it-IT" sz="1100">
                <a:solidFill>
                  <a:schemeClr val="lt1"/>
                </a:solidFill>
                <a:latin typeface="Titillium Web"/>
                <a:ea typeface="Titillium Web"/>
                <a:cs typeface="Titillium Web"/>
                <a:sym typeface="Titillium Web"/>
              </a:rPr>
              <a:t>40</a:t>
            </a:fld>
            <a:endParaRPr sz="1100">
              <a:solidFill>
                <a:schemeClr val="lt1"/>
              </a:solidFill>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14" name="Google Shape;74;p9"/>
          <p:cNvSpPr txBox="1"/>
          <p:nvPr/>
        </p:nvSpPr>
        <p:spPr>
          <a:xfrm>
            <a:off x="200663" y="259402"/>
            <a:ext cx="10774207" cy="547243"/>
          </a:xfrm>
          <a:prstGeom prst="rect">
            <a:avLst/>
          </a:prstGeom>
          <a:noFill/>
          <a:ln>
            <a:noFill/>
          </a:ln>
        </p:spPr>
        <p:txBody>
          <a:bodyPr spcFirstLastPara="1" wrap="square" lIns="91425" tIns="45700" rIns="91425" bIns="45700" anchor="ctr" anchorCtr="0">
            <a:noAutofit/>
          </a:bodyPr>
          <a:lstStyle/>
          <a:p>
            <a:pPr>
              <a:lnSpc>
                <a:spcPct val="90000"/>
              </a:lnSpc>
            </a:pPr>
            <a:endParaRPr lang="it-IT" sz="3600" b="1">
              <a:solidFill>
                <a:srgbClr val="0365C0"/>
              </a:solidFill>
              <a:latin typeface="Titillium Web"/>
              <a:cs typeface="Arial" panose="020b0604020202020204" pitchFamily="34" charset="0"/>
              <a:sym typeface="Arial" panose="020b0604020202020204" pitchFamily="34" charset="0"/>
            </a:endParaRPr>
          </a:p>
          <a:p>
            <a:pPr>
              <a:lnSpc>
                <a:spcPct val="90000"/>
              </a:lnSpc>
            </a:pPr>
            <a:r>
              <a:rPr lang="it-IT" sz="2400" b="1">
                <a:solidFill>
                  <a:srgbClr val="0365C0"/>
                </a:solidFill>
                <a:latin typeface="Titillium Web"/>
                <a:cs typeface="Arial" panose="020b0604020202020204" pitchFamily="34" charset="0"/>
                <a:sym typeface="Arial" panose="020b0604020202020204" pitchFamily="34" charset="0"/>
              </a:rPr>
              <a:t>Procedura di attuazione</a:t>
            </a:r>
          </a:p>
          <a:p>
            <a:pPr lvl="0">
              <a:lnSpc>
                <a:spcPct val="90000"/>
              </a:lnSpc>
            </a:pPr>
            <a:endParaRPr lang="it-IT" sz="3600">
              <a:latin typeface="Calibri" panose="020f0502020204030204" pitchFamily="34" charset="0"/>
              <a:cs typeface="Calibri" panose="020f0502020204030204" pitchFamily="34" charset="0"/>
            </a:endParaRPr>
          </a:p>
        </p:txBody>
      </p:sp>
      <p:sp>
        <p:nvSpPr>
          <p:cNvPr id="6" name="CasellaDiTesto 5"/>
          <p:cNvSpPr txBox="1"/>
          <p:nvPr/>
        </p:nvSpPr>
        <p:spPr>
          <a:xfrm>
            <a:off x="1479865" y="4994925"/>
            <a:ext cx="11197389" cy="1096710"/>
          </a:xfrm>
          <a:prstGeom prst="rect">
            <a:avLst/>
          </a:prstGeom>
          <a:noFill/>
        </p:spPr>
        <p:txBody>
          <a:bodyPr wrap="square" rtlCol="0">
            <a:spAutoFit/>
          </a:bodyPr>
          <a:lstStyle/>
          <a:p>
            <a:pPr lvl="0">
              <a:lnSpc>
                <a:spcPct val="90000"/>
              </a:lnSpc>
              <a:spcBef>
                <a:spcPts val="1000"/>
              </a:spcBef>
            </a:pPr>
            <a:r>
              <a:rPr lang="it-IT">
                <a:solidFill>
                  <a:prstClr val="black"/>
                </a:solidFill>
                <a:latin typeface="Titillium Web"/>
                <a:hlinkClick r:id="rId3"/>
              </a:rPr>
              <a:t>https://www.agid.gov.it/it/design-servizi/accessibilita/procedura-attuazione</a:t>
            </a:r>
            <a:endParaRPr lang="it-IT">
              <a:solidFill>
                <a:prstClr val="black"/>
              </a:solidFill>
              <a:latin typeface="Titillium Web"/>
            </a:endParaRPr>
          </a:p>
          <a:p>
            <a:pPr lvl="0">
              <a:lnSpc>
                <a:spcPct val="90000"/>
              </a:lnSpc>
              <a:spcBef>
                <a:spcPts val="1000"/>
              </a:spcBef>
            </a:pPr>
            <a:endParaRPr lang="it-IT">
              <a:solidFill>
                <a:prstClr val="black"/>
              </a:solidFill>
              <a:latin typeface="Titillium Web"/>
            </a:endParaRPr>
          </a:p>
          <a:p>
            <a:pPr lvl="0">
              <a:lnSpc>
                <a:spcPct val="90000"/>
              </a:lnSpc>
              <a:spcBef>
                <a:spcPts val="1000"/>
              </a:spcBef>
            </a:pPr>
            <a:r>
              <a:rPr lang="it-IT">
                <a:solidFill>
                  <a:prstClr val="black"/>
                </a:solidFill>
                <a:latin typeface="Titillium Web"/>
                <a:hlinkClick r:id="rId4"/>
              </a:rPr>
              <a:t>https://www.agid.gov.it/it/agenzia/difensore-civico-il-digitale/dichiarazioni-accessibilita</a:t>
            </a:r>
            <a:r>
              <a:rPr lang="it-IT">
                <a:solidFill>
                  <a:prstClr val="black"/>
                </a:solidFill>
                <a:latin typeface="Titillium Web"/>
              </a:rPr>
              <a:t>  </a:t>
            </a:r>
          </a:p>
        </p:txBody>
      </p:sp>
      <p:sp>
        <p:nvSpPr>
          <p:cNvPr id="2" name="CasellaDiTesto 1"/>
          <p:cNvSpPr txBox="1"/>
          <p:nvPr/>
        </p:nvSpPr>
        <p:spPr>
          <a:xfrm>
            <a:off x="296915" y="2972846"/>
            <a:ext cx="11290433" cy="2031325"/>
          </a:xfrm>
          <a:prstGeom prst="rect">
            <a:avLst/>
          </a:prstGeom>
          <a:noFill/>
        </p:spPr>
        <p:txBody>
          <a:bodyPr wrap="square" rtlCol="0">
            <a:spAutoFit/>
          </a:bodyPr>
          <a:lstStyle/>
          <a:p>
            <a:pPr marL="342900" indent="-342900">
              <a:buFont typeface="Wingdings" panose="05000000000000000000" pitchFamily="2" charset="2"/>
              <a:buChar char="ü"/>
            </a:pPr>
            <a:r>
              <a:rPr lang="it-IT">
                <a:latin typeface="Titillium Web"/>
                <a:ea typeface="Calibri" panose="020f0502020204030204" pitchFamily="34" charset="0"/>
                <a:hlinkClick r:id="rId5"/>
              </a:rPr>
              <a:t>Legge 4/2004</a:t>
            </a:r>
            <a:endParaRPr lang="it-IT">
              <a:latin typeface="Titillium Web"/>
              <a:ea typeface="Calibri" panose="020f0502020204030204" pitchFamily="34" charset="0"/>
            </a:endParaRPr>
          </a:p>
          <a:p>
            <a:endParaRPr lang="it-IT">
              <a:latin typeface="Titillium Web"/>
            </a:endParaRPr>
          </a:p>
          <a:p>
            <a:r>
              <a:rPr lang="it-IT">
                <a:latin typeface="Titillium Web"/>
              </a:rPr>
              <a:t>L’utente può rivolgersi al Difensore Civico per il Digitale tramite l’apposito riferimento presente sul modello di dichiarazione di accessibilità qualora, entro trenta giorni dalla notifica o dalla richiesta di informazioni, il soggetto erogatore pubblico non risponda o fornisca una risposta insoddisfacente. (Articolo 3 quater, co, 2, lett. c) </a:t>
            </a:r>
          </a:p>
          <a:p>
            <a:endParaRPr lang="it-IT">
              <a:latin typeface="Titillium Web"/>
              <a:hlinkClick r:id="rId6"/>
            </a:endParaRPr>
          </a:p>
        </p:txBody>
      </p:sp>
      <p:pic>
        <p:nvPicPr>
          <p:cNvPr id="3" name="Immagine 2"/>
          <p:cNvPicPr>
            <a:picLocks noChangeAspect="1"/>
          </p:cNvPicPr>
          <p:nvPr/>
        </p:nvPicPr>
        <p:blipFill>
          <a:blip r:embed="rId7"/>
          <a:stretch>
            <a:fillRect/>
          </a:stretch>
        </p:blipFill>
        <p:spPr>
          <a:xfrm>
            <a:off x="4864338" y="360100"/>
            <a:ext cx="6626695" cy="3050045"/>
          </a:xfrm>
          <a:prstGeom prst="rect">
            <a:avLst/>
          </a:prstGeom>
        </p:spPr>
      </p:pic>
    </p:spTree>
    <p:extLst>
      <p:ext uri="{BB962C8B-B14F-4D97-AF65-F5344CB8AC3E}">
        <p14:creationId xmlns:p14="http://schemas.microsoft.com/office/powerpoint/2010/main" val="3149899839"/>
      </p:ext>
    </p:extLst>
  </p:cSld>
  <p:clrMapOvr>
    <a:masterClrMapping/>
  </p:clrMapOvr>
  <p:transition/>
  <p:timing/>
</p:sld>
</file>

<file path=ppt/slides/slide4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olo 1"/>
          <p:cNvSpPr>
            <a:spLocks noGrp="1"/>
          </p:cNvSpPr>
          <p:nvPr>
            <p:ph type="ctrTitle"/>
          </p:nvPr>
        </p:nvSpPr>
        <p:spPr>
          <a:xfrm>
            <a:off x="1029903" y="2959632"/>
            <a:ext cx="9638097" cy="1775727"/>
          </a:xfrm>
        </p:spPr>
        <p:txBody>
          <a:bodyPr/>
          <a:lstStyle/>
          <a:p>
            <a:r>
              <a:rPr lang="it-IT"/>
              <a:t> </a:t>
            </a:r>
          </a:p>
        </p:txBody>
      </p:sp>
      <p:sp>
        <p:nvSpPr>
          <p:cNvPr id="4" name="Titolo 1"/>
          <p:cNvSpPr txBox="1"/>
          <p:nvPr/>
        </p:nvSpPr>
        <p:spPr>
          <a:xfrm>
            <a:off x="-72245" y="871701"/>
            <a:ext cx="12192000" cy="16562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endParaRPr lang="it-IT" sz="5400"/>
          </a:p>
          <a:p>
            <a:endParaRPr lang="it-IT" sz="5400"/>
          </a:p>
          <a:p>
            <a:endParaRPr lang="it-IT" sz="5400"/>
          </a:p>
          <a:p>
            <a:r>
              <a:rPr lang="it-IT" sz="5400"/>
              <a:t>Grazie dell’attenzione</a:t>
            </a:r>
          </a:p>
          <a:p>
            <a:endParaRPr lang="it-IT" sz="5400">
              <a:latin typeface="Titillium Web"/>
              <a:hlinkClick r:id="rId2">
                <a:extLst>
                  <a:ext uri="{A12FA001-AC4F-418D-AE19-62706E023703}">
                    <ahyp:hlinkClr xmlns:ahyp="http://schemas.microsoft.com/office/drawing/2018/hyperlinkcolor" val="tx"/>
                  </a:ext>
                </a:extLst>
              </a:hlinkClick>
            </a:endParaRPr>
          </a:p>
          <a:p>
            <a:r>
              <a:rPr lang="it-IT" sz="5400">
                <a:latin typeface="Titillium Web"/>
                <a:hlinkClick r:id="rId2">
                  <a:extLst>
                    <a:ext uri="{A12FA001-AC4F-418D-AE19-62706E023703}">
                      <ahyp:hlinkClr xmlns:ahyp="http://schemas.microsoft.com/office/drawing/2018/hyperlinkcolor" val="tx"/>
                    </a:ext>
                  </a:extLst>
                </a:hlinkClick>
              </a:rPr>
              <a:t>www.agid.gov.it</a:t>
            </a:r>
            <a:r>
              <a:rPr lang="it-IT" sz="5400"/>
              <a:t> </a:t>
            </a:r>
          </a:p>
        </p:txBody>
      </p:sp>
      <p:pic>
        <p:nvPicPr>
          <p:cNvPr id="5" name="Immagine 4">
            <a:extLst>
              <a:ext uri="{FF2B5EF4-FFF2-40B4-BE49-F238E27FC236}">
                <a16:creationId xmlns:a16="http://schemas.microsoft.com/office/drawing/2014/main" id="{FE969821-BD03-5F48-A57B-4FAD67955F3D}"/>
              </a:ext>
            </a:extLst>
          </p:cNvPr>
          <p:cNvPicPr>
            <a:picLocks noChangeAspect="1"/>
          </p:cNvPicPr>
          <p:nvPr/>
        </p:nvPicPr>
        <p:blipFill>
          <a:blip r:embed="rId3"/>
          <a:srcRect t="9075" b="76025"/>
          <a:stretch>
            <a:fillRect/>
          </a:stretch>
        </p:blipFill>
        <p:spPr>
          <a:xfrm>
            <a:off x="0" y="5812437"/>
            <a:ext cx="12192000" cy="1045563"/>
          </a:xfrm>
          <a:prstGeom prst="rect">
            <a:avLst/>
          </a:prstGeom>
        </p:spPr>
      </p:pic>
      <p:sp>
        <p:nvSpPr>
          <p:cNvPr id="10" name="Sottotitolo 2">
            <a:extLst>
              <a:ext uri="{FF2B5EF4-FFF2-40B4-BE49-F238E27FC236}">
                <a16:creationId xmlns:a16="http://schemas.microsoft.com/office/drawing/2014/main" id="{1A54CBA5-11F0-4481-B091-E074ED9E36C1}"/>
              </a:ext>
            </a:extLst>
          </p:cNvPr>
          <p:cNvSpPr>
            <a:spLocks noGrp="1"/>
          </p:cNvSpPr>
          <p:nvPr>
            <p:ph type="subTitle" idx="1"/>
          </p:nvPr>
        </p:nvSpPr>
        <p:spPr>
          <a:xfrm>
            <a:off x="1524000" y="3243715"/>
            <a:ext cx="9144000" cy="1858632"/>
          </a:xfrm>
        </p:spPr>
        <p:txBody>
          <a:bodyPr anchor="ctr">
            <a:normAutofit/>
          </a:bodyPr>
          <a:lstStyle/>
          <a:p>
            <a:pPr>
              <a:spcBef>
                <a:spcPct val="0"/>
              </a:spcBef>
            </a:pPr>
            <a:r>
              <a:rPr lang="it-IT" sz="3200" b="1">
                <a:latin typeface="Titillium Web"/>
              </a:rPr>
              <a:t>Ufficio del Difensore civico per il digitale</a:t>
            </a:r>
          </a:p>
          <a:p>
            <a:pPr>
              <a:spcBef>
                <a:spcPct val="0"/>
              </a:spcBef>
            </a:pPr>
            <a:endParaRPr lang="it-IT" sz="3200" b="1">
              <a:latin typeface="Titillium Web"/>
            </a:endParaRPr>
          </a:p>
          <a:p>
            <a:pPr>
              <a:spcBef>
                <a:spcPct val="0"/>
              </a:spcBef>
            </a:pPr>
            <a:r>
              <a:rPr lang="it-IT" sz="3200" b="1">
                <a:latin typeface="Titillium Web"/>
              </a:rPr>
              <a:t>protocollo@pec.agid.gov.it </a:t>
            </a:r>
          </a:p>
          <a:p>
            <a:endParaRPr lang="it-IT" sz="3200" b="1">
              <a:cs typeface="Calibri"/>
            </a:endParaRPr>
          </a:p>
        </p:txBody>
      </p:sp>
    </p:spTree>
    <p:extLst>
      <p:ext uri="{BB962C8B-B14F-4D97-AF65-F5344CB8AC3E}">
        <p14:creationId xmlns:p14="http://schemas.microsoft.com/office/powerpoint/2010/main" val="92066392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5</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487834" y="211579"/>
            <a:ext cx="10774207"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L’evoluzione del Codice dell’Amministrazione Digitale </a:t>
            </a:r>
          </a:p>
        </p:txBody>
      </p:sp>
      <p:pic>
        <p:nvPicPr>
          <p:cNvPr id="7" name="Immagine 6">
            <a:extLst>
              <a:ext uri="{FF2B5EF4-FFF2-40B4-BE49-F238E27FC236}">
                <a16:creationId xmlns:a16="http://schemas.microsoft.com/office/drawing/2014/main" id="{978EB9C3-DE24-4FAD-A2CA-67CDA867CF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5125" y="1071275"/>
            <a:ext cx="1404540" cy="1404540"/>
          </a:xfrm>
          <a:prstGeom prst="rect">
            <a:avLst/>
          </a:prstGeom>
        </p:spPr>
      </p:pic>
      <p:sp>
        <p:nvSpPr>
          <p:cNvPr id="8" name="CasellaDiTesto 7">
            <a:extLst>
              <a:ext uri="{FF2B5EF4-FFF2-40B4-BE49-F238E27FC236}">
                <a16:creationId xmlns:a16="http://schemas.microsoft.com/office/drawing/2014/main" id="{521B4816-664A-4E83-A97E-A396EB86C1A2}"/>
              </a:ext>
            </a:extLst>
          </p:cNvPr>
          <p:cNvSpPr txBox="1"/>
          <p:nvPr/>
        </p:nvSpPr>
        <p:spPr>
          <a:xfrm>
            <a:off x="532425" y="2499778"/>
            <a:ext cx="3434083" cy="307777"/>
          </a:xfrm>
          <a:prstGeom prst="rect">
            <a:avLst/>
          </a:prstGeom>
          <a:noFill/>
        </p:spPr>
        <p:txBody>
          <a:bodyPr wrap="square" rtlCol="0">
            <a:spAutoFit/>
          </a:bodyPr>
          <a:lstStyle/>
          <a:p>
            <a:pPr marL="0" marR="0" lvl="0" indent="0" algn="ctr" defTabSz="457200" rtl="0" eaLnBrk="0" fontAlgn="base" latinLnBrk="0" hangingPunct="0">
              <a:lnSpc>
                <a:spcPct val="100000"/>
              </a:lnSpc>
              <a:spcBef>
                <a:spcPct val="0"/>
              </a:spcBef>
              <a:spcAft>
                <a:spcPct val="0"/>
              </a:spcAft>
              <a:buClrTx/>
              <a:buSzTx/>
              <a:buFontTx/>
              <a:buNone/>
              <a:defRPr/>
            </a:pPr>
            <a:r>
              <a:rPr kumimoji="0" lang="it-IT" sz="1400" b="1" i="0" u="none" strike="noStrike" kern="1200" cap="none" spc="0" normalizeH="0" baseline="0" noProof="0">
                <a:ln>
                  <a:noFill/>
                </a:ln>
                <a:solidFill>
                  <a:srgbClr val="002060"/>
                </a:solidFill>
                <a:effectLst/>
                <a:uLnTx/>
                <a:uFillTx/>
                <a:latin typeface="Titillium Web"/>
                <a:ea typeface="+mn-ea"/>
                <a:cs typeface="+mn-cs"/>
              </a:rPr>
              <a:t>D.lgs. 7 marzo n.82 del 2005</a:t>
            </a:r>
          </a:p>
        </p:txBody>
      </p:sp>
      <p:pic>
        <p:nvPicPr>
          <p:cNvPr id="9" name="Immagine 8">
            <a:extLst>
              <a:ext uri="{FF2B5EF4-FFF2-40B4-BE49-F238E27FC236}">
                <a16:creationId xmlns:a16="http://schemas.microsoft.com/office/drawing/2014/main" id="{5A1A364F-31DF-43B1-8362-34F6F91B80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2213" y="2205428"/>
            <a:ext cx="484135" cy="685859"/>
          </a:xfrm>
          <a:prstGeom prst="rect">
            <a:avLst/>
          </a:prstGeom>
          <a:ln>
            <a:solidFill>
              <a:srgbClr val="A5A5A5">
                <a:lumMod val="75000"/>
              </a:srgbClr>
            </a:solidFill>
          </a:ln>
          <a:effectLst>
            <a:outerShdw blurRad="50800" dist="38100" dir="2700000" algn="tl" rotWithShape="0">
              <a:prstClr val="black">
                <a:alpha val="40000"/>
              </a:prstClr>
            </a:outerShdw>
          </a:effectLst>
        </p:spPr>
      </p:pic>
      <p:sp>
        <p:nvSpPr>
          <p:cNvPr id="10" name="Rettangolo 9">
            <a:extLst>
              <a:ext uri="{FF2B5EF4-FFF2-40B4-BE49-F238E27FC236}">
                <a16:creationId xmlns:a16="http://schemas.microsoft.com/office/drawing/2014/main" id="{61D9BD12-EABA-4910-9559-01BD3C40D256}"/>
              </a:ext>
            </a:extLst>
          </p:cNvPr>
          <p:cNvSpPr/>
          <p:nvPr/>
        </p:nvSpPr>
        <p:spPr>
          <a:xfrm>
            <a:off x="4681177" y="1429375"/>
            <a:ext cx="6340415" cy="523220"/>
          </a:xfrm>
          <a:prstGeom prst="rect">
            <a:avLst/>
          </a:prstGeom>
        </p:spPr>
        <p:txBody>
          <a:bodyPr wrap="square">
            <a:spAutoFit/>
          </a:bodyPr>
          <a:lstStyle/>
          <a:p>
            <a:pPr marL="0" marR="0" lvl="0" indent="0" algn="ctr" defTabSz="457200" rtl="0" eaLnBrk="0" fontAlgn="base" latinLnBrk="0" hangingPunct="0">
              <a:lnSpc>
                <a:spcPct val="100000"/>
              </a:lnSpc>
              <a:spcBef>
                <a:spcPct val="0"/>
              </a:spcBef>
              <a:spcAft>
                <a:spcPct val="0"/>
              </a:spcAft>
              <a:buClrTx/>
              <a:buSzTx/>
              <a:buFontTx/>
              <a:buNone/>
              <a:defRPr/>
            </a:pPr>
            <a:r>
              <a:rPr kumimoji="0" lang="it-IT" sz="1400" b="1" i="0" u="none" strike="noStrike" kern="1200" cap="none" spc="0" normalizeH="0" baseline="0" noProof="0">
                <a:ln>
                  <a:noFill/>
                </a:ln>
                <a:solidFill>
                  <a:srgbClr val="002060"/>
                </a:solidFill>
                <a:effectLst/>
                <a:uLnTx/>
                <a:uFillTx/>
                <a:latin typeface="Titillium Web"/>
                <a:ea typeface="+mn-ea"/>
                <a:cs typeface="+mn-cs"/>
              </a:rPr>
              <a:t>(GLI ULTIMI)</a:t>
            </a:r>
          </a:p>
          <a:p>
            <a:pPr marL="0" marR="0" lvl="0" indent="0" algn="ctr" defTabSz="457200" rtl="0" eaLnBrk="0" fontAlgn="base" latinLnBrk="0" hangingPunct="0">
              <a:lnSpc>
                <a:spcPct val="100000"/>
              </a:lnSpc>
              <a:spcBef>
                <a:spcPct val="0"/>
              </a:spcBef>
              <a:spcAft>
                <a:spcPct val="0"/>
              </a:spcAft>
              <a:buClrTx/>
              <a:buSzTx/>
              <a:buFontTx/>
              <a:buNone/>
              <a:defRPr/>
            </a:pPr>
            <a:r>
              <a:rPr kumimoji="0" lang="it-IT" sz="1400" b="1" i="0" u="none" strike="noStrike" kern="1200" cap="none" spc="0" normalizeH="0" baseline="0" noProof="0">
                <a:ln>
                  <a:noFill/>
                </a:ln>
                <a:solidFill>
                  <a:srgbClr val="002060"/>
                </a:solidFill>
                <a:effectLst/>
                <a:uLnTx/>
                <a:uFillTx/>
                <a:latin typeface="Titillium Web"/>
                <a:ea typeface="+mn-ea"/>
                <a:cs typeface="+mn-cs"/>
              </a:rPr>
              <a:t>DECRETI DI MODIFICA E INTEGRAZIONE DEL CODICE AMMINISTRAZIONE DIGITALE</a:t>
            </a:r>
          </a:p>
        </p:txBody>
      </p:sp>
      <p:pic>
        <p:nvPicPr>
          <p:cNvPr id="11" name="Immagine 10">
            <a:extLst>
              <a:ext uri="{FF2B5EF4-FFF2-40B4-BE49-F238E27FC236}">
                <a16:creationId xmlns:a16="http://schemas.microsoft.com/office/drawing/2014/main" id="{85C29095-427D-4A13-A5C7-62AE3EE344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2971" y="2249430"/>
            <a:ext cx="484135" cy="685859"/>
          </a:xfrm>
          <a:prstGeom prst="rect">
            <a:avLst/>
          </a:prstGeom>
          <a:ln>
            <a:solidFill>
              <a:srgbClr val="A5A5A5">
                <a:lumMod val="75000"/>
              </a:srgbClr>
            </a:solidFill>
          </a:ln>
          <a:effectLst>
            <a:outerShdw blurRad="50800" dist="38100" dir="2700000" algn="tl" rotWithShape="0">
              <a:prstClr val="black">
                <a:alpha val="40000"/>
              </a:prstClr>
            </a:outerShdw>
          </a:effectLst>
        </p:spPr>
      </p:pic>
      <p:sp>
        <p:nvSpPr>
          <p:cNvPr id="12" name="Freccia a destra con strisce 40">
            <a:extLst>
              <a:ext uri="{FF2B5EF4-FFF2-40B4-BE49-F238E27FC236}">
                <a16:creationId xmlns:a16="http://schemas.microsoft.com/office/drawing/2014/main" id="{F3BBD784-89D2-417D-B772-F7B4AC42A2C5}"/>
              </a:ext>
            </a:extLst>
          </p:cNvPr>
          <p:cNvSpPr/>
          <p:nvPr/>
        </p:nvSpPr>
        <p:spPr>
          <a:xfrm>
            <a:off x="7157128" y="2569303"/>
            <a:ext cx="1388515" cy="170535"/>
          </a:xfrm>
          <a:prstGeom prst="stripedRightArrow">
            <a:avLst/>
          </a:prstGeom>
          <a:solidFill>
            <a:srgbClr val="E7E6E6">
              <a:lumMod val="75000"/>
            </a:srgbClr>
          </a:solidFill>
          <a:ln w="1587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it-IT"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Rettangolo 14">
            <a:extLst>
              <a:ext uri="{FF2B5EF4-FFF2-40B4-BE49-F238E27FC236}">
                <a16:creationId xmlns:a16="http://schemas.microsoft.com/office/drawing/2014/main" id="{78319AB5-3095-4535-BDA1-B9217E129E05}"/>
              </a:ext>
            </a:extLst>
          </p:cNvPr>
          <p:cNvSpPr/>
          <p:nvPr/>
        </p:nvSpPr>
        <p:spPr>
          <a:xfrm>
            <a:off x="5007474" y="3051768"/>
            <a:ext cx="2553611" cy="523220"/>
          </a:xfrm>
          <a:prstGeom prst="rect">
            <a:avLst/>
          </a:prstGeom>
        </p:spPr>
        <p:txBody>
          <a:bodyPr wrap="square">
            <a:spAutoFit/>
          </a:bodyPr>
          <a:lstStyle/>
          <a:p>
            <a:pPr marL="0" marR="0" lvl="0" indent="0" algn="ctr" defTabSz="457200" rtl="0" eaLnBrk="0" fontAlgn="base" latinLnBrk="0" hangingPunct="0">
              <a:lnSpc>
                <a:spcPct val="100000"/>
              </a:lnSpc>
              <a:spcBef>
                <a:spcPct val="0"/>
              </a:spcBef>
              <a:spcAft>
                <a:spcPct val="0"/>
              </a:spcAft>
              <a:buClrTx/>
              <a:buSzTx/>
              <a:buFontTx/>
              <a:buNone/>
              <a:defRPr/>
            </a:pPr>
            <a:r>
              <a:rPr kumimoji="0" lang="it-IT" sz="1400" b="0" i="0" u="none" strike="noStrike" kern="1200" cap="none" spc="0" normalizeH="0" baseline="0" noProof="0" err="1">
                <a:ln>
                  <a:noFill/>
                </a:ln>
                <a:solidFill>
                  <a:srgbClr val="002060"/>
                </a:solidFill>
                <a:effectLst/>
                <a:uLnTx/>
                <a:uFillTx/>
                <a:latin typeface="Titillium Web"/>
                <a:ea typeface="+mn-ea"/>
                <a:cs typeface="+mn-cs"/>
              </a:rPr>
              <a:t>D.Lgs</a:t>
            </a:r>
            <a:r>
              <a:rPr kumimoji="0" lang="it-IT" sz="1400" b="0" i="0" u="none" strike="noStrike" kern="1200" cap="none" spc="0" normalizeH="0" baseline="0" noProof="0">
                <a:ln>
                  <a:noFill/>
                </a:ln>
                <a:solidFill>
                  <a:srgbClr val="002060"/>
                </a:solidFill>
                <a:effectLst/>
                <a:uLnTx/>
                <a:uFillTx/>
                <a:latin typeface="Titillium Web"/>
                <a:ea typeface="+mn-ea"/>
                <a:cs typeface="+mn-cs"/>
              </a:rPr>
              <a:t> 13 dicembre 2017, n. 217</a:t>
            </a:r>
            <a:br>
              <a:rPr kumimoji="0" lang="it-IT" sz="1400" b="0" i="0" u="none" strike="noStrike" kern="1200" cap="none" spc="0" normalizeH="0" baseline="0" noProof="0">
                <a:ln>
                  <a:noFill/>
                </a:ln>
                <a:solidFill>
                  <a:srgbClr val="002060"/>
                </a:solidFill>
                <a:effectLst/>
                <a:uLnTx/>
                <a:uFillTx/>
                <a:latin typeface="Titillium Web"/>
                <a:ea typeface="+mn-ea"/>
                <a:cs typeface="+mn-cs"/>
              </a:rPr>
            </a:br>
            <a:r>
              <a:rPr kumimoji="0" lang="pt-BR" sz="1400" b="0" i="0" u="none" strike="noStrike" kern="1200" cap="none" spc="0" normalizeH="0" baseline="0" noProof="0">
                <a:ln>
                  <a:noFill/>
                </a:ln>
                <a:solidFill>
                  <a:srgbClr val="002060"/>
                </a:solidFill>
                <a:effectLst/>
                <a:uLnTx/>
                <a:uFillTx/>
                <a:latin typeface="Titillium Web"/>
                <a:ea typeface="+mn-ea"/>
                <a:cs typeface="+mn-cs"/>
              </a:rPr>
              <a:t>(in vigore dal 27/1/2018)</a:t>
            </a:r>
            <a:endParaRPr kumimoji="0" lang="it-IT" sz="1400" b="0" i="0" u="none" strike="noStrike" kern="1200" cap="none" spc="0" normalizeH="0" baseline="0" noProof="0">
              <a:ln>
                <a:noFill/>
              </a:ln>
              <a:solidFill>
                <a:srgbClr val="002060"/>
              </a:solidFill>
              <a:effectLst/>
              <a:uLnTx/>
              <a:uFillTx/>
              <a:latin typeface="Titillium Web"/>
              <a:ea typeface="+mn-ea"/>
              <a:cs typeface="+mn-cs"/>
            </a:endParaRPr>
          </a:p>
        </p:txBody>
      </p:sp>
      <p:sp>
        <p:nvSpPr>
          <p:cNvPr id="16" name="Freccia a destra con strisce 43">
            <a:extLst>
              <a:ext uri="{FF2B5EF4-FFF2-40B4-BE49-F238E27FC236}">
                <a16:creationId xmlns:a16="http://schemas.microsoft.com/office/drawing/2014/main" id="{BC55D184-670D-4777-9273-DF2919EBA0A0}"/>
              </a:ext>
            </a:extLst>
          </p:cNvPr>
          <p:cNvSpPr/>
          <p:nvPr/>
        </p:nvSpPr>
        <p:spPr>
          <a:xfrm>
            <a:off x="4178439" y="2568400"/>
            <a:ext cx="1388515" cy="170535"/>
          </a:xfrm>
          <a:prstGeom prst="stripedRightArrow">
            <a:avLst/>
          </a:prstGeom>
          <a:solidFill>
            <a:srgbClr val="E7E6E6">
              <a:lumMod val="75000"/>
            </a:srgbClr>
          </a:solidFill>
          <a:ln w="15875" cap="flat" cmpd="sng" algn="ctr">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it-IT"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Rettangolo 16">
            <a:extLst>
              <a:ext uri="{FF2B5EF4-FFF2-40B4-BE49-F238E27FC236}">
                <a16:creationId xmlns:a16="http://schemas.microsoft.com/office/drawing/2014/main" id="{46131BE3-5A2B-40E0-8946-EBF9C43CE430}"/>
              </a:ext>
            </a:extLst>
          </p:cNvPr>
          <p:cNvSpPr/>
          <p:nvPr/>
        </p:nvSpPr>
        <p:spPr>
          <a:xfrm>
            <a:off x="8298573" y="3072650"/>
            <a:ext cx="2553611" cy="523220"/>
          </a:xfrm>
          <a:prstGeom prst="rect">
            <a:avLst/>
          </a:prstGeom>
        </p:spPr>
        <p:txBody>
          <a:bodyPr wrap="square">
            <a:spAutoFit/>
          </a:bodyPr>
          <a:lstStyle/>
          <a:p>
            <a:pPr marL="0" marR="0" lvl="0" indent="0" algn="ctr" defTabSz="457200" rtl="0" eaLnBrk="0" fontAlgn="base" latinLnBrk="0" hangingPunct="0">
              <a:lnSpc>
                <a:spcPct val="100000"/>
              </a:lnSpc>
              <a:spcBef>
                <a:spcPct val="0"/>
              </a:spcBef>
              <a:spcAft>
                <a:spcPct val="0"/>
              </a:spcAft>
              <a:buClrTx/>
              <a:buSzTx/>
              <a:buFontTx/>
              <a:buNone/>
              <a:defRPr/>
            </a:pPr>
            <a:r>
              <a:rPr kumimoji="0" lang="it-IT" sz="1400" b="0" i="0" u="none" strike="noStrike" kern="1200" cap="none" spc="0" normalizeH="0" baseline="0" noProof="0" err="1">
                <a:ln>
                  <a:noFill/>
                </a:ln>
                <a:solidFill>
                  <a:srgbClr val="002060"/>
                </a:solidFill>
                <a:effectLst/>
                <a:uLnTx/>
                <a:uFillTx/>
                <a:latin typeface="Titillium Web"/>
                <a:ea typeface="+mn-ea"/>
                <a:cs typeface="+mn-cs"/>
              </a:rPr>
              <a:t>D.l.</a:t>
            </a:r>
            <a:r>
              <a:rPr kumimoji="0" lang="it-IT" sz="1400" b="0" i="0" u="none" strike="noStrike" kern="1200" cap="none" spc="0" normalizeH="0" baseline="0" noProof="0">
                <a:ln>
                  <a:noFill/>
                </a:ln>
                <a:solidFill>
                  <a:srgbClr val="002060"/>
                </a:solidFill>
                <a:effectLst/>
                <a:uLnTx/>
                <a:uFillTx/>
                <a:latin typeface="Titillium Web"/>
                <a:ea typeface="+mn-ea"/>
                <a:cs typeface="+mn-cs"/>
              </a:rPr>
              <a:t> n. 76 del 2020 c.d. Decreto Semplificazioni </a:t>
            </a:r>
          </a:p>
        </p:txBody>
      </p:sp>
      <p:sp>
        <p:nvSpPr>
          <p:cNvPr id="18" name="CasellaDiTesto 17">
            <a:extLst>
              <a:ext uri="{FF2B5EF4-FFF2-40B4-BE49-F238E27FC236}">
                <a16:creationId xmlns:a16="http://schemas.microsoft.com/office/drawing/2014/main" id="{9A4943E2-6678-494B-8DD5-DD8B16A48CB6}"/>
              </a:ext>
            </a:extLst>
          </p:cNvPr>
          <p:cNvSpPr txBox="1"/>
          <p:nvPr/>
        </p:nvSpPr>
        <p:spPr>
          <a:xfrm>
            <a:off x="1051138" y="3990460"/>
            <a:ext cx="10466282" cy="1908215"/>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it-IT" sz="2000" b="0" i="0" u="none" strike="noStrike" kern="1200" cap="none" spc="0" normalizeH="0" baseline="0" noProof="0">
                <a:ln>
                  <a:noFill/>
                </a:ln>
                <a:solidFill>
                  <a:srgbClr val="002060"/>
                </a:solidFill>
                <a:effectLst/>
                <a:uLnTx/>
                <a:uFillTx/>
                <a:latin typeface="Titillium Web"/>
                <a:ea typeface="+mn-ea"/>
                <a:cs typeface="+mn-cs"/>
              </a:rPr>
              <a:t>Il Codice è entrato in vigore il 1° gennaio 2006 ed è stato oggetto di ripetuti interventi di riforma da parte del Legislatore, l’ultimo dei quali con il Decreto “Semplificazioni”, convertito in legge con modificazioni dalla Legge 11 settembre 2020, n. 120</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it-IT" sz="2000" b="0" i="0" u="none" strike="noStrike" kern="1200" cap="none" spc="0" normalizeH="0" baseline="0" noProof="0">
                <a:ln>
                  <a:noFill/>
                </a:ln>
                <a:solidFill>
                  <a:srgbClr val="002060"/>
                </a:solidFill>
                <a:effectLst/>
                <a:uLnTx/>
                <a:uFillTx/>
                <a:latin typeface="Titillium Web"/>
                <a:ea typeface="+mn-ea"/>
                <a:cs typeface="+mn-cs"/>
              </a:rPr>
              <a:t>Per la peculiarità della materia, esposta a mutamenti ed evoluzioni molto rapide, si è reso infatti più volte necessario intervenire sul testo originario</a:t>
            </a:r>
          </a:p>
        </p:txBody>
      </p:sp>
      <p:sp>
        <p:nvSpPr>
          <p:cNvPr id="19" name="Rettangolo 18">
            <a:extLst>
              <a:ext uri="{FF2B5EF4-FFF2-40B4-BE49-F238E27FC236}">
                <a16:creationId xmlns:a16="http://schemas.microsoft.com/office/drawing/2014/main" id="{245CA35C-C41E-4262-95BA-556B718A055C}"/>
              </a:ext>
            </a:extLst>
          </p:cNvPr>
          <p:cNvSpPr/>
          <p:nvPr/>
        </p:nvSpPr>
        <p:spPr>
          <a:xfrm>
            <a:off x="2249466" y="5033146"/>
            <a:ext cx="8214878" cy="45719"/>
          </a:xfrm>
          <a:prstGeom prst="rect">
            <a:avLst/>
          </a:prstGeom>
          <a:solidFill>
            <a:srgbClr val="5A7D98"/>
          </a:solidFill>
          <a:ln>
            <a:solidFill>
              <a:srgbClr val="4864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1220337"/>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6</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765006" y="294675"/>
            <a:ext cx="4888034"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A chi si rivolge il CAD </a:t>
            </a:r>
          </a:p>
        </p:txBody>
      </p:sp>
      <p:sp>
        <p:nvSpPr>
          <p:cNvPr id="7" name="CasellaDiTesto 6">
            <a:extLst>
              <a:ext uri="{FF2B5EF4-FFF2-40B4-BE49-F238E27FC236}">
                <a16:creationId xmlns:a16="http://schemas.microsoft.com/office/drawing/2014/main" id="{FC767CEF-4663-48B0-BBEB-177B5A1A03E7}"/>
              </a:ext>
            </a:extLst>
          </p:cNvPr>
          <p:cNvSpPr txBox="1"/>
          <p:nvPr/>
        </p:nvSpPr>
        <p:spPr>
          <a:xfrm>
            <a:off x="1549831" y="1929661"/>
            <a:ext cx="9119757" cy="830997"/>
          </a:xfrm>
          <a:prstGeom prst="rect">
            <a:avLst/>
          </a:prstGeom>
          <a:noFill/>
          <a:ln w="12700" cap="flat">
            <a:noFill/>
            <a:miter lim="400000"/>
          </a:ln>
          <a:effectLst/>
        </p:spPr>
        <p:txBody>
          <a:bodyPr wrap="square">
            <a:spAutoFit/>
          </a:bodyPr>
          <a:lstStyle/>
          <a:p>
            <a:pPr marL="0" marR="0" lvl="0" indent="0" algn="just" defTabSz="1219169" rtl="0" eaLnBrk="1" fontAlgn="auto" latinLnBrk="0" hangingPunct="0">
              <a:lnSpc>
                <a:spcPct val="100000"/>
              </a:lnSpc>
              <a:spcBef>
                <a:spcPct val="0"/>
              </a:spcBef>
              <a:spcAft>
                <a:spcPct val="0"/>
              </a:spcAft>
              <a:buClrTx/>
              <a:buSzTx/>
              <a:buFontTx/>
              <a:buNone/>
              <a:defRPr/>
            </a:pPr>
            <a:r>
              <a:rPr kumimoji="0" lang="it-IT" sz="1600" b="0" i="0" u="none" strike="noStrike" kern="1200" cap="none" spc="0" normalizeH="0" baseline="0" noProof="0">
                <a:ln>
                  <a:noFill/>
                </a:ln>
                <a:solidFill>
                  <a:srgbClr val="002060"/>
                </a:solidFill>
                <a:effectLst/>
                <a:uLnTx/>
                <a:uFillTx/>
                <a:latin typeface="Titillium Web"/>
                <a:ea typeface="+mn-ea"/>
                <a:cs typeface="+mn-cs"/>
                <a:sym typeface="TIM Sans Medium"/>
              </a:rPr>
              <a:t>alle pubbliche amministrazioni di cui all’articolo 1, comma 2, del decreto legislativo 30 marzo 2001, n. 165, nel rispetto del riparto di competenza di cui all’articolo 117 della Costituzione, ivi comprese le autorità di sistema portuale, nonché alle autorità amministrative indipendenti di garanzia, vigilanza e regolazione;</a:t>
            </a:r>
          </a:p>
        </p:txBody>
      </p:sp>
      <p:sp>
        <p:nvSpPr>
          <p:cNvPr id="8" name="CasellaDiTesto 7">
            <a:extLst>
              <a:ext uri="{FF2B5EF4-FFF2-40B4-BE49-F238E27FC236}">
                <a16:creationId xmlns:a16="http://schemas.microsoft.com/office/drawing/2014/main" id="{0A2D4082-3DD0-4B8C-B4F0-B1D76177418C}"/>
              </a:ext>
            </a:extLst>
          </p:cNvPr>
          <p:cNvSpPr txBox="1"/>
          <p:nvPr/>
        </p:nvSpPr>
        <p:spPr>
          <a:xfrm>
            <a:off x="765006" y="1120268"/>
            <a:ext cx="5961327" cy="586699"/>
          </a:xfrm>
          <a:prstGeom prst="rect">
            <a:avLst/>
          </a:prstGeom>
          <a:noFill/>
          <a:ln w="12700" cap="flat">
            <a:noFill/>
            <a:miter lim="400000"/>
          </a:ln>
          <a:effectLst/>
        </p:spPr>
        <p:txBody>
          <a:bodyPr wrap="square">
            <a:spAutoFit/>
          </a:bodyPr>
          <a:lstStyle/>
          <a:p>
            <a:pPr marL="0" marR="0" lvl="0" indent="0" algn="just" defTabSz="1219169" rtl="0" eaLnBrk="1" fontAlgn="auto" latinLnBrk="0" hangingPunct="0">
              <a:lnSpc>
                <a:spcPct val="150000"/>
              </a:lnSpc>
              <a:spcBef>
                <a:spcPct val="0"/>
              </a:spcBef>
              <a:spcAft>
                <a:spcPct val="0"/>
              </a:spcAft>
              <a:buClrTx/>
              <a:buSzTx/>
              <a:buFontTx/>
              <a:buNone/>
              <a:defRPr/>
            </a:pPr>
            <a:r>
              <a:rPr kumimoji="0" lang="it-IT" sz="2400" b="1" i="0" u="none" strike="noStrike" kern="1200" cap="none" spc="0" normalizeH="0" baseline="0" noProof="0">
                <a:ln>
                  <a:noFill/>
                </a:ln>
                <a:solidFill>
                  <a:srgbClr val="002060"/>
                </a:solidFill>
                <a:effectLst/>
                <a:uLnTx/>
                <a:uFillTx/>
                <a:latin typeface="Titillium Web"/>
                <a:ea typeface="+mn-ea"/>
                <a:cs typeface="+mn-cs"/>
                <a:sym typeface="TIM Sans"/>
              </a:rPr>
              <a:t>Le</a:t>
            </a:r>
            <a:r>
              <a:rPr kumimoji="0" lang="it-IT" sz="2400" b="1" i="0" u="none" strike="noStrike" kern="0" cap="none" spc="0" normalizeH="0" baseline="0" noProof="0">
                <a:ln>
                  <a:noFill/>
                </a:ln>
                <a:solidFill>
                  <a:srgbClr val="FF0000"/>
                </a:solidFill>
                <a:effectLst/>
                <a:uLnTx/>
                <a:uFillTx/>
                <a:latin typeface="Arial" panose="020b0604020202020204" pitchFamily="34" charset="0"/>
                <a:ea typeface="+mn-ea"/>
                <a:cs typeface="+mn-cs"/>
                <a:sym typeface="TIM Sans"/>
              </a:rPr>
              <a:t> </a:t>
            </a:r>
            <a:r>
              <a:rPr kumimoji="0" lang="it-IT" sz="2400" b="1" i="0" u="none" strike="noStrike" kern="1200" cap="none" spc="0" normalizeH="0" baseline="0" noProof="0">
                <a:ln>
                  <a:noFill/>
                </a:ln>
                <a:solidFill>
                  <a:srgbClr val="002060"/>
                </a:solidFill>
                <a:effectLst/>
                <a:uLnTx/>
                <a:uFillTx/>
                <a:latin typeface="Titillium Web"/>
                <a:ea typeface="+mn-ea"/>
                <a:cs typeface="+mn-cs"/>
                <a:sym typeface="TIM Sans Medium"/>
              </a:rPr>
              <a:t>norme contenute nel CAD si applicano</a:t>
            </a:r>
          </a:p>
        </p:txBody>
      </p:sp>
      <p:sp>
        <p:nvSpPr>
          <p:cNvPr id="9" name="CasellaDiTesto 8">
            <a:extLst>
              <a:ext uri="{FF2B5EF4-FFF2-40B4-BE49-F238E27FC236}">
                <a16:creationId xmlns:a16="http://schemas.microsoft.com/office/drawing/2014/main" id="{94416C4D-1F5D-4E5A-9166-18B95C0C26BD}"/>
              </a:ext>
            </a:extLst>
          </p:cNvPr>
          <p:cNvSpPr txBox="1"/>
          <p:nvPr/>
        </p:nvSpPr>
        <p:spPr>
          <a:xfrm>
            <a:off x="1549831" y="3429142"/>
            <a:ext cx="9301898" cy="338554"/>
          </a:xfrm>
          <a:prstGeom prst="rect">
            <a:avLst/>
          </a:prstGeom>
          <a:noFill/>
          <a:ln w="12700" cap="flat">
            <a:noFill/>
            <a:miter lim="400000"/>
          </a:ln>
          <a:effectLst/>
        </p:spPr>
        <p:txBody>
          <a:bodyPr wrap="square">
            <a:spAutoFit/>
          </a:bodyPr>
          <a:lstStyle/>
          <a:p>
            <a:pPr marL="0" marR="0" lvl="0" indent="0" algn="just" defTabSz="1219169" rtl="0" eaLnBrk="1" fontAlgn="auto" latinLnBrk="0" hangingPunct="0">
              <a:lnSpc>
                <a:spcPct val="100000"/>
              </a:lnSpc>
              <a:spcBef>
                <a:spcPct val="0"/>
              </a:spcBef>
              <a:spcAft>
                <a:spcPct val="0"/>
              </a:spcAft>
              <a:buClrTx/>
              <a:buSzTx/>
              <a:buFontTx/>
              <a:buNone/>
              <a:defRPr/>
            </a:pPr>
            <a:r>
              <a:rPr kumimoji="0" lang="it-IT" sz="1600" b="0" i="0" u="none" strike="noStrike" kern="1200" cap="none" spc="0" normalizeH="0" baseline="0" noProof="0">
                <a:ln>
                  <a:noFill/>
                </a:ln>
                <a:solidFill>
                  <a:srgbClr val="002060"/>
                </a:solidFill>
                <a:effectLst/>
                <a:uLnTx/>
                <a:uFillTx/>
                <a:latin typeface="Titillium Web"/>
                <a:ea typeface="+mn-ea"/>
                <a:cs typeface="+mn-cs"/>
                <a:sym typeface="TIM Sans"/>
              </a:rPr>
              <a:t>ai gestori di servizi pubblici, ivi comprese le società quotate, in relazione ai servizi di pubblico interesse;</a:t>
            </a:r>
            <a:endParaRPr kumimoji="0" lang="it-IT" sz="1600" b="0" i="0" u="none" strike="noStrike" kern="1200" cap="none" spc="0" normalizeH="0" baseline="0" noProof="0">
              <a:ln>
                <a:noFill/>
              </a:ln>
              <a:solidFill>
                <a:srgbClr val="002060"/>
              </a:solidFill>
              <a:effectLst/>
              <a:uLnTx/>
              <a:uFillTx/>
              <a:latin typeface="Titillium Web"/>
              <a:ea typeface="+mn-ea"/>
              <a:cs typeface="+mn-cs"/>
              <a:sym typeface="TIM Sans Medium"/>
            </a:endParaRPr>
          </a:p>
        </p:txBody>
      </p:sp>
      <p:sp>
        <p:nvSpPr>
          <p:cNvPr id="10" name="CasellaDiTesto 9">
            <a:extLst>
              <a:ext uri="{FF2B5EF4-FFF2-40B4-BE49-F238E27FC236}">
                <a16:creationId xmlns:a16="http://schemas.microsoft.com/office/drawing/2014/main" id="{2BDC5A3C-5901-460D-A131-EE7E8C60F4B9}"/>
              </a:ext>
            </a:extLst>
          </p:cNvPr>
          <p:cNvSpPr txBox="1"/>
          <p:nvPr/>
        </p:nvSpPr>
        <p:spPr>
          <a:xfrm>
            <a:off x="1545531" y="4547275"/>
            <a:ext cx="9301898" cy="830997"/>
          </a:xfrm>
          <a:prstGeom prst="rect">
            <a:avLst/>
          </a:prstGeom>
          <a:noFill/>
          <a:ln w="12700" cap="flat">
            <a:noFill/>
            <a:miter lim="400000"/>
          </a:ln>
          <a:effectLst/>
        </p:spPr>
        <p:txBody>
          <a:bodyPr wrap="square">
            <a:spAutoFit/>
          </a:bodyPr>
          <a:lstStyle/>
          <a:p>
            <a:pPr marL="0" marR="0" lvl="0" indent="0" algn="just" defTabSz="1219169" rtl="0" eaLnBrk="1" fontAlgn="auto" latinLnBrk="0" hangingPunct="0">
              <a:lnSpc>
                <a:spcPct val="100000"/>
              </a:lnSpc>
              <a:spcBef>
                <a:spcPct val="0"/>
              </a:spcBef>
              <a:spcAft>
                <a:spcPct val="0"/>
              </a:spcAft>
              <a:buClrTx/>
              <a:buSzTx/>
              <a:buFontTx/>
              <a:buNone/>
              <a:defRPr/>
            </a:pPr>
            <a:r>
              <a:rPr kumimoji="0" lang="it-IT" sz="1600" b="0" i="0" u="none" strike="noStrike" kern="1200" cap="none" spc="0" normalizeH="0" baseline="0" noProof="0">
                <a:ln>
                  <a:noFill/>
                </a:ln>
                <a:solidFill>
                  <a:srgbClr val="002060"/>
                </a:solidFill>
                <a:effectLst/>
                <a:uLnTx/>
                <a:uFillTx/>
                <a:latin typeface="Titillium Web"/>
                <a:ea typeface="+mn-ea"/>
                <a:cs typeface="+mn-cs"/>
                <a:sym typeface="TIM Sans"/>
              </a:rPr>
              <a:t>alle società a controllo pubblico, come definite nel decreto legislativo 19 agosto 2016, n. 175, escluse le società quotate di cui all’articolo 2, comma 1, lettera p), del medesimo decreto che non rientrino nella categoria di cui alla lettera b).;</a:t>
            </a:r>
            <a:endParaRPr kumimoji="0" lang="it-IT" sz="1600" b="0" i="0" u="none" strike="noStrike" kern="1200" cap="none" spc="0" normalizeH="0" baseline="0" noProof="0">
              <a:ln>
                <a:noFill/>
              </a:ln>
              <a:solidFill>
                <a:srgbClr val="002060"/>
              </a:solidFill>
              <a:effectLst/>
              <a:uLnTx/>
              <a:uFillTx/>
              <a:latin typeface="Titillium Web"/>
              <a:ea typeface="+mn-ea"/>
              <a:cs typeface="+mn-cs"/>
              <a:sym typeface="TIM Sans Medium"/>
            </a:endParaRPr>
          </a:p>
        </p:txBody>
      </p:sp>
      <p:sp>
        <p:nvSpPr>
          <p:cNvPr id="11" name="Rettangolo con angoli arrotondati 10">
            <a:extLst>
              <a:ext uri="{FF2B5EF4-FFF2-40B4-BE49-F238E27FC236}">
                <a16:creationId xmlns:a16="http://schemas.microsoft.com/office/drawing/2014/main" id="{5F57D0F3-27BF-4621-801F-343BE778688C}"/>
              </a:ext>
            </a:extLst>
          </p:cNvPr>
          <p:cNvSpPr/>
          <p:nvPr/>
        </p:nvSpPr>
        <p:spPr>
          <a:xfrm>
            <a:off x="1009831" y="2048574"/>
            <a:ext cx="72073" cy="3199074"/>
          </a:xfrm>
          <a:prstGeom prst="roundRect">
            <a:avLst/>
          </a:prstGeom>
          <a:solidFill>
            <a:srgbClr val="5D819D"/>
          </a:solidFill>
          <a:ln>
            <a:solidFill>
              <a:srgbClr val="5D8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Immagine 11" descr="Immagine che contiene disegnando&#10;&#10;Descrizione generata automaticamente">
            <a:extLst>
              <a:ext uri="{FF2B5EF4-FFF2-40B4-BE49-F238E27FC236}">
                <a16:creationId xmlns:a16="http://schemas.microsoft.com/office/drawing/2014/main" id="{CC8862F4-4F6D-4D7A-ADFE-6EC4B8F8BFCC}"/>
              </a:ext>
            </a:extLst>
          </p:cNvPr>
          <p:cNvPicPr>
            <a:picLocks noChangeAspect="1"/>
          </p:cNvPicPr>
          <p:nvPr/>
        </p:nvPicPr>
        <p:blipFill>
          <a:blip r:embed="rId3">
            <a:duotone>
              <a:prstClr val="black"/>
              <a:schemeClr val="accent5">
                <a:tint val="45000"/>
                <a:satMod val="400000"/>
              </a:schemeClr>
            </a:duotone>
          </a:blip>
          <a:stretch>
            <a:fillRect/>
          </a:stretch>
        </p:blipFill>
        <p:spPr>
          <a:xfrm>
            <a:off x="775867" y="2048574"/>
            <a:ext cx="540000" cy="540000"/>
          </a:xfrm>
          <a:prstGeom prst="rect">
            <a:avLst/>
          </a:prstGeom>
        </p:spPr>
      </p:pic>
      <p:pic>
        <p:nvPicPr>
          <p:cNvPr id="13" name="Immagine 12" descr="Immagine che contiene stanza&#10;&#10;Descrizione generata automaticamente">
            <a:extLst>
              <a:ext uri="{FF2B5EF4-FFF2-40B4-BE49-F238E27FC236}">
                <a16:creationId xmlns:a16="http://schemas.microsoft.com/office/drawing/2014/main" id="{1EF72CC3-68D0-4DFE-9AA1-20B079298B79}"/>
              </a:ext>
            </a:extLst>
          </p:cNvPr>
          <p:cNvPicPr>
            <a:picLocks noChangeAspect="1"/>
          </p:cNvPicPr>
          <p:nvPr/>
        </p:nvPicPr>
        <p:blipFill>
          <a:blip r:embed="rId4">
            <a:duotone>
              <a:prstClr val="black"/>
              <a:schemeClr val="accent5">
                <a:tint val="45000"/>
                <a:satMod val="400000"/>
              </a:schemeClr>
            </a:duotone>
          </a:blip>
          <a:stretch>
            <a:fillRect/>
          </a:stretch>
        </p:blipFill>
        <p:spPr>
          <a:xfrm>
            <a:off x="765006" y="3336913"/>
            <a:ext cx="540000" cy="540000"/>
          </a:xfrm>
          <a:prstGeom prst="rect">
            <a:avLst/>
          </a:prstGeom>
        </p:spPr>
      </p:pic>
      <p:pic>
        <p:nvPicPr>
          <p:cNvPr id="15" name="Immagine 14" descr="Immagine che contiene stanza&#10;&#10;Descrizione generata automaticamente">
            <a:extLst>
              <a:ext uri="{FF2B5EF4-FFF2-40B4-BE49-F238E27FC236}">
                <a16:creationId xmlns:a16="http://schemas.microsoft.com/office/drawing/2014/main" id="{D4469AFF-43B7-494A-96F3-31A11FBEEB3F}"/>
              </a:ext>
            </a:extLst>
          </p:cNvPr>
          <p:cNvPicPr>
            <a:picLocks noChangeAspect="1"/>
          </p:cNvPicPr>
          <p:nvPr/>
        </p:nvPicPr>
        <p:blipFill>
          <a:blip r:embed="rId5">
            <a:duotone>
              <a:prstClr val="black"/>
              <a:schemeClr val="accent5">
                <a:tint val="45000"/>
                <a:satMod val="400000"/>
              </a:schemeClr>
            </a:duotone>
          </a:blip>
          <a:stretch>
            <a:fillRect/>
          </a:stretch>
        </p:blipFill>
        <p:spPr>
          <a:xfrm>
            <a:off x="775867" y="4692774"/>
            <a:ext cx="540000" cy="540000"/>
          </a:xfrm>
          <a:prstGeom prst="rect">
            <a:avLst/>
          </a:prstGeom>
        </p:spPr>
      </p:pic>
    </p:spTree>
    <p:extLst>
      <p:ext uri="{BB962C8B-B14F-4D97-AF65-F5344CB8AC3E}">
        <p14:creationId xmlns:p14="http://schemas.microsoft.com/office/powerpoint/2010/main" val="1650173759"/>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7</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487834" y="211579"/>
            <a:ext cx="10774207"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La struttura del CAD 1/2 </a:t>
            </a:r>
          </a:p>
        </p:txBody>
      </p:sp>
      <p:sp>
        <p:nvSpPr>
          <p:cNvPr id="13" name="CasellaDiTesto 12">
            <a:extLst>
              <a:ext uri="{FF2B5EF4-FFF2-40B4-BE49-F238E27FC236}">
                <a16:creationId xmlns:a16="http://schemas.microsoft.com/office/drawing/2014/main" id="{BB901267-2130-4E05-866E-07E87C25B7A0}"/>
              </a:ext>
            </a:extLst>
          </p:cNvPr>
          <p:cNvSpPr txBox="1"/>
          <p:nvPr/>
        </p:nvSpPr>
        <p:spPr>
          <a:xfrm>
            <a:off x="7085211" y="1020286"/>
            <a:ext cx="4319668" cy="830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Definizioni, finalità e ambito di applicazione</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Diritti digitali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Organizzazione  </a:t>
            </a:r>
          </a:p>
        </p:txBody>
      </p:sp>
      <p:sp>
        <p:nvSpPr>
          <p:cNvPr id="21" name="CasellaDiTesto 20">
            <a:extLst>
              <a:ext uri="{FF2B5EF4-FFF2-40B4-BE49-F238E27FC236}">
                <a16:creationId xmlns:a16="http://schemas.microsoft.com/office/drawing/2014/main" id="{6C99EEB3-10AA-43CE-98EB-C9234905967E}"/>
              </a:ext>
            </a:extLst>
          </p:cNvPr>
          <p:cNvSpPr txBox="1"/>
          <p:nvPr/>
        </p:nvSpPr>
        <p:spPr>
          <a:xfrm>
            <a:off x="1221045" y="1208312"/>
            <a:ext cx="3314792" cy="36933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I. Principi generali</a:t>
            </a:r>
          </a:p>
        </p:txBody>
      </p:sp>
      <p:sp>
        <p:nvSpPr>
          <p:cNvPr id="23" name="CasellaDiTesto 22">
            <a:extLst>
              <a:ext uri="{FF2B5EF4-FFF2-40B4-BE49-F238E27FC236}">
                <a16:creationId xmlns:a16="http://schemas.microsoft.com/office/drawing/2014/main" id="{2323071A-9375-4E97-9C7C-15B552D814A4}"/>
              </a:ext>
            </a:extLst>
          </p:cNvPr>
          <p:cNvSpPr txBox="1"/>
          <p:nvPr/>
        </p:nvSpPr>
        <p:spPr>
          <a:xfrm>
            <a:off x="1221045" y="2227592"/>
            <a:ext cx="4475023" cy="64633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II. Documento informatico e firme elettroniche; trasferimenti, libri e scritture </a:t>
            </a:r>
          </a:p>
        </p:txBody>
      </p:sp>
      <p:sp>
        <p:nvSpPr>
          <p:cNvPr id="25" name="CasellaDiTesto 24">
            <a:extLst>
              <a:ext uri="{FF2B5EF4-FFF2-40B4-BE49-F238E27FC236}">
                <a16:creationId xmlns:a16="http://schemas.microsoft.com/office/drawing/2014/main" id="{722BFC5B-F18C-4175-AB74-2957711E4931}"/>
              </a:ext>
            </a:extLst>
          </p:cNvPr>
          <p:cNvSpPr txBox="1"/>
          <p:nvPr/>
        </p:nvSpPr>
        <p:spPr>
          <a:xfrm>
            <a:off x="7085210" y="2258369"/>
            <a:ext cx="3354476" cy="58477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Documento informatico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Firme elettroniche </a:t>
            </a:r>
          </a:p>
        </p:txBody>
      </p:sp>
      <p:sp>
        <p:nvSpPr>
          <p:cNvPr id="26" name="CasellaDiTesto 25">
            <a:extLst>
              <a:ext uri="{FF2B5EF4-FFF2-40B4-BE49-F238E27FC236}">
                <a16:creationId xmlns:a16="http://schemas.microsoft.com/office/drawing/2014/main" id="{81DEA0FD-5BC6-4C6F-A968-97F37EBACB0A}"/>
              </a:ext>
            </a:extLst>
          </p:cNvPr>
          <p:cNvSpPr txBox="1"/>
          <p:nvPr/>
        </p:nvSpPr>
        <p:spPr>
          <a:xfrm>
            <a:off x="1221045" y="3500540"/>
            <a:ext cx="4475022" cy="646331"/>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III. Formazione, gestione e conservazione dei documenti informatici</a:t>
            </a:r>
          </a:p>
        </p:txBody>
      </p:sp>
      <p:sp>
        <p:nvSpPr>
          <p:cNvPr id="27" name="CasellaDiTesto 26">
            <a:extLst>
              <a:ext uri="{FF2B5EF4-FFF2-40B4-BE49-F238E27FC236}">
                <a16:creationId xmlns:a16="http://schemas.microsoft.com/office/drawing/2014/main" id="{A74B1201-41F3-4171-BEC6-CB1C536351F3}"/>
              </a:ext>
            </a:extLst>
          </p:cNvPr>
          <p:cNvSpPr txBox="1"/>
          <p:nvPr/>
        </p:nvSpPr>
        <p:spPr>
          <a:xfrm>
            <a:off x="1221045" y="4997538"/>
            <a:ext cx="4706480" cy="646331"/>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IV. Trasmissione informatica dei documenti</a:t>
            </a:r>
          </a:p>
        </p:txBody>
      </p:sp>
      <p:sp>
        <p:nvSpPr>
          <p:cNvPr id="28" name="CasellaDiTesto 27">
            <a:extLst>
              <a:ext uri="{FF2B5EF4-FFF2-40B4-BE49-F238E27FC236}">
                <a16:creationId xmlns:a16="http://schemas.microsoft.com/office/drawing/2014/main" id="{8556FE68-22E8-4CC0-8FA0-769D8B60D2CB}"/>
              </a:ext>
            </a:extLst>
          </p:cNvPr>
          <p:cNvSpPr txBox="1"/>
          <p:nvPr/>
        </p:nvSpPr>
        <p:spPr>
          <a:xfrm>
            <a:off x="7085210" y="3315873"/>
            <a:ext cx="4935586" cy="1077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Formazione dei documenti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Protocollo informatico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Dematerializzazione dei documenti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Conservazione dei documenti </a:t>
            </a:r>
          </a:p>
        </p:txBody>
      </p:sp>
      <p:sp>
        <p:nvSpPr>
          <p:cNvPr id="29" name="CasellaDiTesto 28">
            <a:extLst>
              <a:ext uri="{FF2B5EF4-FFF2-40B4-BE49-F238E27FC236}">
                <a16:creationId xmlns:a16="http://schemas.microsoft.com/office/drawing/2014/main" id="{E3105E71-491D-4271-B840-B03BAAA67C73}"/>
              </a:ext>
            </a:extLst>
          </p:cNvPr>
          <p:cNvSpPr txBox="1"/>
          <p:nvPr/>
        </p:nvSpPr>
        <p:spPr>
          <a:xfrm>
            <a:off x="7111017" y="4874426"/>
            <a:ext cx="3722477" cy="830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Valore giuridico e modalità della trasmissione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Posta elettronica certificata </a:t>
            </a:r>
          </a:p>
        </p:txBody>
      </p:sp>
      <p:sp>
        <p:nvSpPr>
          <p:cNvPr id="30" name="Rettangolo con angoli arrotondati 29">
            <a:extLst>
              <a:ext uri="{FF2B5EF4-FFF2-40B4-BE49-F238E27FC236}">
                <a16:creationId xmlns:a16="http://schemas.microsoft.com/office/drawing/2014/main" id="{DEC4DA1C-A7B6-4DCE-B04B-5ADE9368D5FD}"/>
              </a:ext>
            </a:extLst>
          </p:cNvPr>
          <p:cNvSpPr/>
          <p:nvPr/>
        </p:nvSpPr>
        <p:spPr>
          <a:xfrm>
            <a:off x="688284" y="1212829"/>
            <a:ext cx="45719" cy="4347391"/>
          </a:xfrm>
          <a:prstGeom prst="roundRect">
            <a:avLst/>
          </a:prstGeom>
          <a:solidFill>
            <a:srgbClr val="5D819D"/>
          </a:solidFill>
          <a:ln>
            <a:solidFill>
              <a:srgbClr val="5D8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Immagine 30" descr="Immagine che contiene orologio&#10;&#10;Descrizione generata automaticamente">
            <a:extLst>
              <a:ext uri="{FF2B5EF4-FFF2-40B4-BE49-F238E27FC236}">
                <a16:creationId xmlns:a16="http://schemas.microsoft.com/office/drawing/2014/main" id="{9CDEF8AB-8D3E-455E-B1B9-C2BB4EF67457}"/>
              </a:ext>
            </a:extLst>
          </p:cNvPr>
          <p:cNvPicPr>
            <a:picLocks noChangeAspect="1"/>
          </p:cNvPicPr>
          <p:nvPr/>
        </p:nvPicPr>
        <p:blipFill>
          <a:blip r:embed="rId3">
            <a:duotone>
              <a:prstClr val="black"/>
              <a:schemeClr val="accent5">
                <a:tint val="45000"/>
                <a:satMod val="400000"/>
              </a:schemeClr>
            </a:duotone>
          </a:blip>
          <a:stretch>
            <a:fillRect/>
          </a:stretch>
        </p:blipFill>
        <p:spPr>
          <a:xfrm>
            <a:off x="6137495" y="1125558"/>
            <a:ext cx="492971" cy="492971"/>
          </a:xfrm>
          <a:prstGeom prst="rect">
            <a:avLst/>
          </a:prstGeom>
        </p:spPr>
      </p:pic>
      <p:pic>
        <p:nvPicPr>
          <p:cNvPr id="32" name="Immagine 31" descr="Immagine che contiene orologio&#10;&#10;Descrizione generata automaticamente">
            <a:extLst>
              <a:ext uri="{FF2B5EF4-FFF2-40B4-BE49-F238E27FC236}">
                <a16:creationId xmlns:a16="http://schemas.microsoft.com/office/drawing/2014/main" id="{7B8E4ED9-6303-4E81-9D7A-80DB2613D8B3}"/>
              </a:ext>
            </a:extLst>
          </p:cNvPr>
          <p:cNvPicPr>
            <a:picLocks noChangeAspect="1"/>
          </p:cNvPicPr>
          <p:nvPr/>
        </p:nvPicPr>
        <p:blipFill>
          <a:blip r:embed="rId3">
            <a:duotone>
              <a:prstClr val="black"/>
              <a:schemeClr val="accent5">
                <a:tint val="45000"/>
                <a:satMod val="400000"/>
              </a:schemeClr>
            </a:duotone>
          </a:blip>
          <a:stretch>
            <a:fillRect/>
          </a:stretch>
        </p:blipFill>
        <p:spPr>
          <a:xfrm>
            <a:off x="6125683" y="2273493"/>
            <a:ext cx="492971" cy="492971"/>
          </a:xfrm>
          <a:prstGeom prst="rect">
            <a:avLst/>
          </a:prstGeom>
        </p:spPr>
      </p:pic>
      <p:pic>
        <p:nvPicPr>
          <p:cNvPr id="33" name="Immagine 32" descr="Immagine che contiene orologio&#10;&#10;Descrizione generata automaticamente">
            <a:extLst>
              <a:ext uri="{FF2B5EF4-FFF2-40B4-BE49-F238E27FC236}">
                <a16:creationId xmlns:a16="http://schemas.microsoft.com/office/drawing/2014/main" id="{0D6E2145-42BE-44B0-8164-251B86B6BBDB}"/>
              </a:ext>
            </a:extLst>
          </p:cNvPr>
          <p:cNvPicPr>
            <a:picLocks noChangeAspect="1"/>
          </p:cNvPicPr>
          <p:nvPr/>
        </p:nvPicPr>
        <p:blipFill>
          <a:blip r:embed="rId3">
            <a:duotone>
              <a:prstClr val="black"/>
              <a:schemeClr val="accent5">
                <a:tint val="45000"/>
                <a:satMod val="400000"/>
              </a:schemeClr>
            </a:duotone>
          </a:blip>
          <a:stretch>
            <a:fillRect/>
          </a:stretch>
        </p:blipFill>
        <p:spPr>
          <a:xfrm>
            <a:off x="6165876" y="3565636"/>
            <a:ext cx="492971" cy="492971"/>
          </a:xfrm>
          <a:prstGeom prst="rect">
            <a:avLst/>
          </a:prstGeom>
        </p:spPr>
      </p:pic>
      <p:pic>
        <p:nvPicPr>
          <p:cNvPr id="34" name="Immagine 33" descr="Immagine che contiene orologio&#10;&#10;Descrizione generata automaticamente">
            <a:extLst>
              <a:ext uri="{FF2B5EF4-FFF2-40B4-BE49-F238E27FC236}">
                <a16:creationId xmlns:a16="http://schemas.microsoft.com/office/drawing/2014/main" id="{E44C6701-C545-4B08-BF18-11050EEACCFF}"/>
              </a:ext>
            </a:extLst>
          </p:cNvPr>
          <p:cNvPicPr>
            <a:picLocks noChangeAspect="1"/>
          </p:cNvPicPr>
          <p:nvPr/>
        </p:nvPicPr>
        <p:blipFill>
          <a:blip r:embed="rId3">
            <a:duotone>
              <a:prstClr val="black"/>
              <a:schemeClr val="accent5">
                <a:tint val="45000"/>
                <a:satMod val="400000"/>
              </a:schemeClr>
            </a:duotone>
          </a:blip>
          <a:stretch>
            <a:fillRect/>
          </a:stretch>
        </p:blipFill>
        <p:spPr>
          <a:xfrm>
            <a:off x="6137494" y="5106924"/>
            <a:ext cx="492971" cy="492971"/>
          </a:xfrm>
          <a:prstGeom prst="rect">
            <a:avLst/>
          </a:prstGeom>
        </p:spPr>
      </p:pic>
      <p:cxnSp>
        <p:nvCxnSpPr>
          <p:cNvPr id="5" name="Connettore diritto 4">
            <a:extLst>
              <a:ext uri="{FF2B5EF4-FFF2-40B4-BE49-F238E27FC236}">
                <a16:creationId xmlns:a16="http://schemas.microsoft.com/office/drawing/2014/main" id="{CC49444F-39E7-4788-9B40-502CC673AED7}"/>
              </a:ext>
            </a:extLst>
          </p:cNvPr>
          <p:cNvCxnSpPr/>
          <p:nvPr/>
        </p:nvCxnSpPr>
        <p:spPr>
          <a:xfrm>
            <a:off x="1320364" y="1959429"/>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id="{500D12B3-CBF3-416E-A600-14669A0CE5C8}"/>
              </a:ext>
            </a:extLst>
          </p:cNvPr>
          <p:cNvCxnSpPr/>
          <p:nvPr/>
        </p:nvCxnSpPr>
        <p:spPr>
          <a:xfrm>
            <a:off x="1320364" y="3076471"/>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a16="http://schemas.microsoft.com/office/drawing/2014/main" id="{67B42E54-9FF0-49B4-A967-6EA1158A5623}"/>
              </a:ext>
            </a:extLst>
          </p:cNvPr>
          <p:cNvCxnSpPr/>
          <p:nvPr/>
        </p:nvCxnSpPr>
        <p:spPr>
          <a:xfrm>
            <a:off x="1320364" y="4664111"/>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sp>
        <p:nvSpPr>
          <p:cNvPr id="7" name="Ovale 6">
            <a:extLst>
              <a:ext uri="{FF2B5EF4-FFF2-40B4-BE49-F238E27FC236}">
                <a16:creationId xmlns:a16="http://schemas.microsoft.com/office/drawing/2014/main" id="{EE913683-A990-498E-AEA5-A2E74B77029A}"/>
              </a:ext>
            </a:extLst>
          </p:cNvPr>
          <p:cNvSpPr/>
          <p:nvPr/>
        </p:nvSpPr>
        <p:spPr>
          <a:xfrm>
            <a:off x="7355395" y="1286190"/>
            <a:ext cx="1356528" cy="3021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1680144"/>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8</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66" name="Google Shape;66;p8"/>
          <p:cNvSpPr/>
          <p:nvPr/>
        </p:nvSpPr>
        <p:spPr>
          <a:xfrm>
            <a:off x="8446325" y="2963600"/>
            <a:ext cx="1997700" cy="2181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oogle Shape;74;p9"/>
          <p:cNvSpPr txBox="1"/>
          <p:nvPr/>
        </p:nvSpPr>
        <p:spPr>
          <a:xfrm>
            <a:off x="487834" y="211579"/>
            <a:ext cx="10774207"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La struttura del CAD 2/2  </a:t>
            </a:r>
          </a:p>
        </p:txBody>
      </p:sp>
      <p:sp>
        <p:nvSpPr>
          <p:cNvPr id="13" name="CasellaDiTesto 12">
            <a:extLst>
              <a:ext uri="{FF2B5EF4-FFF2-40B4-BE49-F238E27FC236}">
                <a16:creationId xmlns:a16="http://schemas.microsoft.com/office/drawing/2014/main" id="{BB901267-2130-4E05-866E-07E87C25B7A0}"/>
              </a:ext>
            </a:extLst>
          </p:cNvPr>
          <p:cNvSpPr txBox="1"/>
          <p:nvPr/>
        </p:nvSpPr>
        <p:spPr>
          <a:xfrm>
            <a:off x="7085210" y="951646"/>
            <a:ext cx="4039438" cy="830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Dati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Fruibilità dei dati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Servizi in rete </a:t>
            </a:r>
          </a:p>
        </p:txBody>
      </p:sp>
      <p:sp>
        <p:nvSpPr>
          <p:cNvPr id="21" name="CasellaDiTesto 20">
            <a:extLst>
              <a:ext uri="{FF2B5EF4-FFF2-40B4-BE49-F238E27FC236}">
                <a16:creationId xmlns:a16="http://schemas.microsoft.com/office/drawing/2014/main" id="{6C99EEB3-10AA-43CE-98EB-C9234905967E}"/>
              </a:ext>
            </a:extLst>
          </p:cNvPr>
          <p:cNvSpPr txBox="1"/>
          <p:nvPr/>
        </p:nvSpPr>
        <p:spPr>
          <a:xfrm>
            <a:off x="1221045" y="1060052"/>
            <a:ext cx="3314792" cy="64633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V. Dati delle pubbliche amministrazioni e servizi in rete</a:t>
            </a:r>
          </a:p>
        </p:txBody>
      </p:sp>
      <p:sp>
        <p:nvSpPr>
          <p:cNvPr id="23" name="CasellaDiTesto 22">
            <a:extLst>
              <a:ext uri="{FF2B5EF4-FFF2-40B4-BE49-F238E27FC236}">
                <a16:creationId xmlns:a16="http://schemas.microsoft.com/office/drawing/2014/main" id="{2323071A-9375-4E97-9C7C-15B552D814A4}"/>
              </a:ext>
            </a:extLst>
          </p:cNvPr>
          <p:cNvSpPr txBox="1"/>
          <p:nvPr/>
        </p:nvSpPr>
        <p:spPr>
          <a:xfrm>
            <a:off x="1221046" y="2132603"/>
            <a:ext cx="4580295" cy="923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VI. Sviluppo, acquisizione e riuso di sistemi informatici nelle pubbliche amministrazioni</a:t>
            </a:r>
          </a:p>
        </p:txBody>
      </p:sp>
      <p:sp>
        <p:nvSpPr>
          <p:cNvPr id="25" name="CasellaDiTesto 24">
            <a:extLst>
              <a:ext uri="{FF2B5EF4-FFF2-40B4-BE49-F238E27FC236}">
                <a16:creationId xmlns:a16="http://schemas.microsoft.com/office/drawing/2014/main" id="{722BFC5B-F18C-4175-AB74-2957711E4931}"/>
              </a:ext>
            </a:extLst>
          </p:cNvPr>
          <p:cNvSpPr txBox="1"/>
          <p:nvPr/>
        </p:nvSpPr>
        <p:spPr>
          <a:xfrm>
            <a:off x="7085210" y="2229155"/>
            <a:ext cx="3354476" cy="58477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Analisi comparative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Riuso delle soluzioni </a:t>
            </a:r>
          </a:p>
        </p:txBody>
      </p:sp>
      <p:sp>
        <p:nvSpPr>
          <p:cNvPr id="26" name="CasellaDiTesto 25">
            <a:extLst>
              <a:ext uri="{FF2B5EF4-FFF2-40B4-BE49-F238E27FC236}">
                <a16:creationId xmlns:a16="http://schemas.microsoft.com/office/drawing/2014/main" id="{81DEA0FD-5BC6-4C6F-A968-97F37EBACB0A}"/>
              </a:ext>
            </a:extLst>
          </p:cNvPr>
          <p:cNvSpPr txBox="1"/>
          <p:nvPr/>
        </p:nvSpPr>
        <p:spPr>
          <a:xfrm>
            <a:off x="1221047" y="3555847"/>
            <a:ext cx="4475022" cy="369332"/>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VII. Regole tecniche </a:t>
            </a:r>
          </a:p>
        </p:txBody>
      </p:sp>
      <p:sp>
        <p:nvSpPr>
          <p:cNvPr id="27" name="CasellaDiTesto 26">
            <a:extLst>
              <a:ext uri="{FF2B5EF4-FFF2-40B4-BE49-F238E27FC236}">
                <a16:creationId xmlns:a16="http://schemas.microsoft.com/office/drawing/2014/main" id="{A74B1201-41F3-4171-BEC6-CB1C536351F3}"/>
              </a:ext>
            </a:extLst>
          </p:cNvPr>
          <p:cNvSpPr txBox="1"/>
          <p:nvPr/>
        </p:nvSpPr>
        <p:spPr>
          <a:xfrm>
            <a:off x="1221045" y="4457394"/>
            <a:ext cx="6466114" cy="369332"/>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VIII. Sistema pubblico di connettività</a:t>
            </a:r>
          </a:p>
        </p:txBody>
      </p:sp>
      <p:sp>
        <p:nvSpPr>
          <p:cNvPr id="28" name="CasellaDiTesto 27">
            <a:extLst>
              <a:ext uri="{FF2B5EF4-FFF2-40B4-BE49-F238E27FC236}">
                <a16:creationId xmlns:a16="http://schemas.microsoft.com/office/drawing/2014/main" id="{8556FE68-22E8-4CC0-8FA0-769D8B60D2CB}"/>
              </a:ext>
            </a:extLst>
          </p:cNvPr>
          <p:cNvSpPr txBox="1"/>
          <p:nvPr/>
        </p:nvSpPr>
        <p:spPr>
          <a:xfrm>
            <a:off x="7085210" y="3300485"/>
            <a:ext cx="3650952" cy="830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Linee guida contenenti le regole tecniche e di indirizzo per l’attuazione del presente Codice</a:t>
            </a:r>
          </a:p>
        </p:txBody>
      </p:sp>
      <p:sp>
        <p:nvSpPr>
          <p:cNvPr id="29" name="CasellaDiTesto 28">
            <a:extLst>
              <a:ext uri="{FF2B5EF4-FFF2-40B4-BE49-F238E27FC236}">
                <a16:creationId xmlns:a16="http://schemas.microsoft.com/office/drawing/2014/main" id="{E3105E71-491D-4271-B840-B03BAAA67C73}"/>
              </a:ext>
            </a:extLst>
          </p:cNvPr>
          <p:cNvSpPr txBox="1"/>
          <p:nvPr/>
        </p:nvSpPr>
        <p:spPr>
          <a:xfrm>
            <a:off x="7085210" y="5235829"/>
            <a:ext cx="3650952" cy="830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Valore giuridico e modalità della trasmissione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Posta elettronica certificata </a:t>
            </a:r>
          </a:p>
        </p:txBody>
      </p:sp>
      <p:sp>
        <p:nvSpPr>
          <p:cNvPr id="30" name="Rettangolo con angoli arrotondati 29">
            <a:extLst>
              <a:ext uri="{FF2B5EF4-FFF2-40B4-BE49-F238E27FC236}">
                <a16:creationId xmlns:a16="http://schemas.microsoft.com/office/drawing/2014/main" id="{DEC4DA1C-A7B6-4DCE-B04B-5ADE9368D5FD}"/>
              </a:ext>
            </a:extLst>
          </p:cNvPr>
          <p:cNvSpPr/>
          <p:nvPr/>
        </p:nvSpPr>
        <p:spPr>
          <a:xfrm>
            <a:off x="688284" y="1212829"/>
            <a:ext cx="56848" cy="4679265"/>
          </a:xfrm>
          <a:prstGeom prst="roundRect">
            <a:avLst/>
          </a:prstGeom>
          <a:solidFill>
            <a:srgbClr val="5D819D"/>
          </a:solidFill>
          <a:ln>
            <a:solidFill>
              <a:srgbClr val="5D8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CasellaDiTesto 14">
            <a:extLst>
              <a:ext uri="{FF2B5EF4-FFF2-40B4-BE49-F238E27FC236}">
                <a16:creationId xmlns:a16="http://schemas.microsoft.com/office/drawing/2014/main" id="{E1CA2F8C-93F6-4823-AF01-81455E6570F5}"/>
              </a:ext>
            </a:extLst>
          </p:cNvPr>
          <p:cNvSpPr txBox="1"/>
          <p:nvPr/>
        </p:nvSpPr>
        <p:spPr>
          <a:xfrm>
            <a:off x="1213225" y="5358941"/>
            <a:ext cx="4950937" cy="646331"/>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800" b="1" i="0" u="none" strike="noStrike" kern="1200" cap="none" spc="0" normalizeH="0" baseline="0" noProof="0">
                <a:ln>
                  <a:noFill/>
                </a:ln>
                <a:solidFill>
                  <a:srgbClr val="002060"/>
                </a:solidFill>
                <a:effectLst/>
                <a:uLnTx/>
                <a:uFillTx/>
                <a:latin typeface="Titillium Web"/>
                <a:ea typeface="+mn-ea"/>
                <a:cs typeface="+mn-cs"/>
              </a:rPr>
              <a:t>Capo IX. Disposizioni transitorie finali e abrogazioni</a:t>
            </a:r>
          </a:p>
        </p:txBody>
      </p:sp>
      <p:sp>
        <p:nvSpPr>
          <p:cNvPr id="16" name="CasellaDiTesto 15">
            <a:extLst>
              <a:ext uri="{FF2B5EF4-FFF2-40B4-BE49-F238E27FC236}">
                <a16:creationId xmlns:a16="http://schemas.microsoft.com/office/drawing/2014/main" id="{985B3160-0A8D-42D6-B292-F6BE79D2C65F}"/>
              </a:ext>
            </a:extLst>
          </p:cNvPr>
          <p:cNvSpPr txBox="1"/>
          <p:nvPr/>
        </p:nvSpPr>
        <p:spPr>
          <a:xfrm>
            <a:off x="7085210" y="4448253"/>
            <a:ext cx="3650952" cy="33855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defRPr/>
            </a:pPr>
            <a:r>
              <a:rPr kumimoji="0" lang="it-IT" sz="1600" b="0" i="1" u="none" strike="noStrike" kern="1200" cap="none" spc="0" normalizeH="0" baseline="0" noProof="0">
                <a:ln>
                  <a:noFill/>
                </a:ln>
                <a:solidFill>
                  <a:srgbClr val="002060"/>
                </a:solidFill>
                <a:effectLst/>
                <a:uLnTx/>
                <a:uFillTx/>
                <a:latin typeface="Titillium Web"/>
                <a:ea typeface="+mn-ea"/>
                <a:cs typeface="+mn-cs"/>
              </a:rPr>
              <a:t>Sistema pubblico di connettività</a:t>
            </a:r>
          </a:p>
        </p:txBody>
      </p:sp>
      <p:pic>
        <p:nvPicPr>
          <p:cNvPr id="17" name="Immagine 16" descr="Immagine che contiene orologio&#10;&#10;Descrizione generata automaticamente">
            <a:extLst>
              <a:ext uri="{FF2B5EF4-FFF2-40B4-BE49-F238E27FC236}">
                <a16:creationId xmlns:a16="http://schemas.microsoft.com/office/drawing/2014/main" id="{C77E4304-7245-4203-B2E3-7C42B9EC1518}"/>
              </a:ext>
            </a:extLst>
          </p:cNvPr>
          <p:cNvPicPr>
            <a:picLocks noChangeAspect="1"/>
          </p:cNvPicPr>
          <p:nvPr/>
        </p:nvPicPr>
        <p:blipFill>
          <a:blip r:embed="rId3">
            <a:duotone>
              <a:prstClr val="black"/>
              <a:schemeClr val="accent5">
                <a:tint val="45000"/>
                <a:satMod val="400000"/>
              </a:schemeClr>
            </a:duotone>
          </a:blip>
          <a:stretch>
            <a:fillRect/>
          </a:stretch>
        </p:blipFill>
        <p:spPr>
          <a:xfrm>
            <a:off x="6164162" y="1151856"/>
            <a:ext cx="492971" cy="492971"/>
          </a:xfrm>
          <a:prstGeom prst="rect">
            <a:avLst/>
          </a:prstGeom>
        </p:spPr>
      </p:pic>
      <p:pic>
        <p:nvPicPr>
          <p:cNvPr id="18" name="Immagine 17" descr="Immagine che contiene orologio&#10;&#10;Descrizione generata automaticamente">
            <a:extLst>
              <a:ext uri="{FF2B5EF4-FFF2-40B4-BE49-F238E27FC236}">
                <a16:creationId xmlns:a16="http://schemas.microsoft.com/office/drawing/2014/main" id="{984C7C26-D392-4A68-A184-47B987F85B3E}"/>
              </a:ext>
            </a:extLst>
          </p:cNvPr>
          <p:cNvPicPr>
            <a:picLocks noChangeAspect="1"/>
          </p:cNvPicPr>
          <p:nvPr/>
        </p:nvPicPr>
        <p:blipFill>
          <a:blip r:embed="rId3">
            <a:duotone>
              <a:prstClr val="black"/>
              <a:schemeClr val="accent5">
                <a:tint val="45000"/>
                <a:satMod val="400000"/>
              </a:schemeClr>
            </a:duotone>
          </a:blip>
          <a:stretch>
            <a:fillRect/>
          </a:stretch>
        </p:blipFill>
        <p:spPr>
          <a:xfrm>
            <a:off x="6183112" y="2258369"/>
            <a:ext cx="492971" cy="492971"/>
          </a:xfrm>
          <a:prstGeom prst="rect">
            <a:avLst/>
          </a:prstGeom>
        </p:spPr>
      </p:pic>
      <p:pic>
        <p:nvPicPr>
          <p:cNvPr id="19" name="Immagine 18" descr="Immagine che contiene orologio&#10;&#10;Descrizione generata automaticamente">
            <a:extLst>
              <a:ext uri="{FF2B5EF4-FFF2-40B4-BE49-F238E27FC236}">
                <a16:creationId xmlns:a16="http://schemas.microsoft.com/office/drawing/2014/main" id="{D27C0EA7-14B2-4556-AC1C-7B7F1A340AFF}"/>
              </a:ext>
            </a:extLst>
          </p:cNvPr>
          <p:cNvPicPr>
            <a:picLocks noChangeAspect="1"/>
          </p:cNvPicPr>
          <p:nvPr/>
        </p:nvPicPr>
        <p:blipFill>
          <a:blip r:embed="rId3">
            <a:duotone>
              <a:prstClr val="black"/>
              <a:schemeClr val="accent5">
                <a:tint val="45000"/>
                <a:satMod val="400000"/>
              </a:schemeClr>
            </a:duotone>
          </a:blip>
          <a:stretch>
            <a:fillRect/>
          </a:stretch>
        </p:blipFill>
        <p:spPr>
          <a:xfrm>
            <a:off x="6164162" y="3492973"/>
            <a:ext cx="492971" cy="492971"/>
          </a:xfrm>
          <a:prstGeom prst="rect">
            <a:avLst/>
          </a:prstGeom>
        </p:spPr>
      </p:pic>
      <p:pic>
        <p:nvPicPr>
          <p:cNvPr id="20" name="Immagine 19" descr="Immagine che contiene orologio&#10;&#10;Descrizione generata automaticamente">
            <a:extLst>
              <a:ext uri="{FF2B5EF4-FFF2-40B4-BE49-F238E27FC236}">
                <a16:creationId xmlns:a16="http://schemas.microsoft.com/office/drawing/2014/main" id="{DA64C159-28B4-4F2E-B4CD-C1757F886B5B}"/>
              </a:ext>
            </a:extLst>
          </p:cNvPr>
          <p:cNvPicPr>
            <a:picLocks noChangeAspect="1"/>
          </p:cNvPicPr>
          <p:nvPr/>
        </p:nvPicPr>
        <p:blipFill>
          <a:blip r:embed="rId3">
            <a:duotone>
              <a:prstClr val="black"/>
              <a:schemeClr val="accent5">
                <a:tint val="45000"/>
                <a:satMod val="400000"/>
              </a:schemeClr>
            </a:duotone>
          </a:blip>
          <a:stretch>
            <a:fillRect/>
          </a:stretch>
        </p:blipFill>
        <p:spPr>
          <a:xfrm>
            <a:off x="6183112" y="4380185"/>
            <a:ext cx="492971" cy="492971"/>
          </a:xfrm>
          <a:prstGeom prst="rect">
            <a:avLst/>
          </a:prstGeom>
        </p:spPr>
      </p:pic>
      <p:pic>
        <p:nvPicPr>
          <p:cNvPr id="22" name="Immagine 21" descr="Immagine che contiene orologio&#10;&#10;Descrizione generata automaticamente">
            <a:extLst>
              <a:ext uri="{FF2B5EF4-FFF2-40B4-BE49-F238E27FC236}">
                <a16:creationId xmlns:a16="http://schemas.microsoft.com/office/drawing/2014/main" id="{B0D79B4F-D77D-4F8F-844B-3EACF935E188}"/>
              </a:ext>
            </a:extLst>
          </p:cNvPr>
          <p:cNvPicPr>
            <a:picLocks noChangeAspect="1"/>
          </p:cNvPicPr>
          <p:nvPr/>
        </p:nvPicPr>
        <p:blipFill>
          <a:blip r:embed="rId3">
            <a:duotone>
              <a:prstClr val="black"/>
              <a:schemeClr val="accent5">
                <a:tint val="45000"/>
                <a:satMod val="400000"/>
              </a:schemeClr>
            </a:duotone>
          </a:blip>
          <a:stretch>
            <a:fillRect/>
          </a:stretch>
        </p:blipFill>
        <p:spPr>
          <a:xfrm>
            <a:off x="6183112" y="5399123"/>
            <a:ext cx="492971" cy="492971"/>
          </a:xfrm>
          <a:prstGeom prst="rect">
            <a:avLst/>
          </a:prstGeom>
        </p:spPr>
      </p:pic>
      <p:cxnSp>
        <p:nvCxnSpPr>
          <p:cNvPr id="24" name="Connettore diritto 23">
            <a:extLst>
              <a:ext uri="{FF2B5EF4-FFF2-40B4-BE49-F238E27FC236}">
                <a16:creationId xmlns:a16="http://schemas.microsoft.com/office/drawing/2014/main" id="{6BF1C6D9-2E94-47BE-B899-EFBE9D78528B}"/>
              </a:ext>
            </a:extLst>
          </p:cNvPr>
          <p:cNvCxnSpPr/>
          <p:nvPr/>
        </p:nvCxnSpPr>
        <p:spPr>
          <a:xfrm>
            <a:off x="1320364" y="1939333"/>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87E56273-3554-47BD-9E16-AD529BFB6DF8}"/>
              </a:ext>
            </a:extLst>
          </p:cNvPr>
          <p:cNvCxnSpPr/>
          <p:nvPr/>
        </p:nvCxnSpPr>
        <p:spPr>
          <a:xfrm>
            <a:off x="1320364" y="3094893"/>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1D6C5B8C-16BF-467D-8234-87D51F14EA82}"/>
              </a:ext>
            </a:extLst>
          </p:cNvPr>
          <p:cNvCxnSpPr/>
          <p:nvPr/>
        </p:nvCxnSpPr>
        <p:spPr>
          <a:xfrm>
            <a:off x="1320364" y="4270550"/>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cxnSp>
        <p:nvCxnSpPr>
          <p:cNvPr id="33" name="Connettore diritto 32">
            <a:extLst>
              <a:ext uri="{FF2B5EF4-FFF2-40B4-BE49-F238E27FC236}">
                <a16:creationId xmlns:a16="http://schemas.microsoft.com/office/drawing/2014/main" id="{61E6CEF2-872F-4F4B-B9DC-C9A8215496F4}"/>
              </a:ext>
            </a:extLst>
          </p:cNvPr>
          <p:cNvCxnSpPr/>
          <p:nvPr/>
        </p:nvCxnSpPr>
        <p:spPr>
          <a:xfrm>
            <a:off x="1320364" y="5114611"/>
            <a:ext cx="9941677" cy="0"/>
          </a:xfrm>
          <a:prstGeom prst="line">
            <a:avLst/>
          </a:prstGeom>
          <a:ln w="19050">
            <a:solidFill>
              <a:srgbClr val="5D819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217102"/>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Shape 62"/>
        <p:cNvGrpSpPr/>
        <p:nvPr/>
      </p:nvGrpSpPr>
      <p:grpSpPr>
        <a:xfrm>
          <a:off x="0" y="0"/>
          <a:ext cx="0" cy="0"/>
        </a:xfrm>
      </p:grpSpPr>
      <p:sp>
        <p:nvSpPr>
          <p:cNvPr id="64"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ct val="0"/>
              </a:spcBef>
              <a:spcAft>
                <a:spcPct val="0"/>
              </a:spcAft>
              <a:buClrTx/>
              <a:buSzTx/>
              <a:buFontTx/>
              <a:buNone/>
              <a:defRPr/>
            </a:pPr>
            <a:fld id="{00000000-1234-1234-1234-123412341234}" type="slidenum">
              <a:rPr kumimoji="0" lang="it-IT"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rPr>
              <a:pPr marL="0" marR="0" lvl="0" indent="0" algn="ctr" defTabSz="914400" rtl="0" eaLnBrk="1" fontAlgn="auto" latinLnBrk="0" hangingPunct="1">
                <a:lnSpc>
                  <a:spcPct val="100000"/>
                </a:lnSpc>
                <a:spcBef>
                  <a:spcPct val="0"/>
                </a:spcBef>
                <a:spcAft>
                  <a:spcPct val="0"/>
                </a:spcAft>
                <a:buClrTx/>
                <a:buSzTx/>
                <a:buFontTx/>
                <a:buNone/>
                <a:defRPr/>
              </a:pPr>
              <a:t>9</a:t>
            </a:fld>
            <a:endParaRPr kumimoji="0" sz="1100" b="0" i="0" u="none" strike="noStrike" kern="1200" cap="none" spc="0" normalizeH="0" baseline="0" noProof="0">
              <a:ln>
                <a:noFill/>
              </a:ln>
              <a:solidFill>
                <a:prstClr val="white"/>
              </a:solidFill>
              <a:effectLst/>
              <a:uLnTx/>
              <a:uFillTx/>
              <a:latin typeface="Titillium Web"/>
              <a:ea typeface="Titillium Web"/>
              <a:cs typeface="Titillium Web"/>
              <a:sym typeface="Titillium Web"/>
            </a:endParaRPr>
          </a:p>
        </p:txBody>
      </p:sp>
      <p:sp>
        <p:nvSpPr>
          <p:cNvPr id="14" name="Google Shape;74;p9"/>
          <p:cNvSpPr txBox="1"/>
          <p:nvPr/>
        </p:nvSpPr>
        <p:spPr>
          <a:xfrm>
            <a:off x="487834" y="204484"/>
            <a:ext cx="7148913" cy="767111"/>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ct val="0"/>
              </a:spcBef>
              <a:spcAft>
                <a:spcPct val="0"/>
              </a:spcAft>
              <a:buClrTx/>
              <a:buSzTx/>
              <a:buFontTx/>
              <a:buNone/>
              <a:defRPr/>
            </a:pPr>
            <a:r>
              <a:rPr kumimoji="0" lang="it-IT" sz="3600" b="1" i="0" u="none" strike="noStrike" kern="1200" cap="none" spc="0" normalizeH="0" baseline="0" noProof="0">
                <a:ln>
                  <a:noFill/>
                </a:ln>
                <a:solidFill>
                  <a:srgbClr val="002060"/>
                </a:solidFill>
                <a:effectLst/>
                <a:uLnTx/>
                <a:uFillTx/>
                <a:latin typeface="Calibri" panose="020f0502020204030204" pitchFamily="34" charset="0"/>
                <a:ea typeface="+mn-ea"/>
                <a:cs typeface="Calibri" panose="020f0502020204030204" pitchFamily="34" charset="0"/>
              </a:rPr>
              <a:t>La carta della cittadinanza digitale </a:t>
            </a:r>
          </a:p>
        </p:txBody>
      </p:sp>
      <p:pic>
        <p:nvPicPr>
          <p:cNvPr id="11" name="Immagine 10" descr="Immagine che contiene orologio&#10;&#10;Descrizione generata automaticamente">
            <a:extLst>
              <a:ext uri="{FF2B5EF4-FFF2-40B4-BE49-F238E27FC236}">
                <a16:creationId xmlns:a16="http://schemas.microsoft.com/office/drawing/2014/main" id="{A2EC34CA-0D20-4465-9044-9925F649155F}"/>
              </a:ext>
            </a:extLst>
          </p:cNvPr>
          <p:cNvPicPr>
            <a:picLocks noChangeAspect="1"/>
          </p:cNvPicPr>
          <p:nvPr/>
        </p:nvPicPr>
        <p:blipFill>
          <a:blip r:embed="rId3">
            <a:duotone>
              <a:prstClr val="black"/>
              <a:schemeClr val="accent5">
                <a:tint val="45000"/>
                <a:satMod val="400000"/>
              </a:schemeClr>
            </a:duotone>
          </a:blip>
          <a:stretch>
            <a:fillRect/>
          </a:stretch>
        </p:blipFill>
        <p:spPr>
          <a:xfrm>
            <a:off x="5628451" y="3072665"/>
            <a:ext cx="492971" cy="492971"/>
          </a:xfrm>
          <a:prstGeom prst="rect">
            <a:avLst/>
          </a:prstGeom>
        </p:spPr>
      </p:pic>
      <p:sp>
        <p:nvSpPr>
          <p:cNvPr id="13" name="CasellaDiTesto 12">
            <a:extLst>
              <a:ext uri="{FF2B5EF4-FFF2-40B4-BE49-F238E27FC236}">
                <a16:creationId xmlns:a16="http://schemas.microsoft.com/office/drawing/2014/main" id="{53AAF061-84C0-4728-99D6-5F6A64CF51CD}"/>
              </a:ext>
            </a:extLst>
          </p:cNvPr>
          <p:cNvSpPr txBox="1"/>
          <p:nvPr/>
        </p:nvSpPr>
        <p:spPr>
          <a:xfrm>
            <a:off x="7159208" y="1535247"/>
            <a:ext cx="4448556" cy="1323439"/>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600" b="0" i="0" u="none" strike="noStrike" kern="1200" cap="none" spc="0" normalizeH="0" baseline="0" noProof="0">
                <a:ln>
                  <a:noFill/>
                </a:ln>
                <a:solidFill>
                  <a:srgbClr val="002060"/>
                </a:solidFill>
                <a:effectLst/>
                <a:uLnTx/>
                <a:uFillTx/>
                <a:latin typeface="Titillium Web"/>
                <a:ea typeface="+mn-ea"/>
                <a:cs typeface="+mn-cs"/>
              </a:rPr>
              <a:t>Le norme che definiscono il perimetro dei diritti (e dei doveri) di cittadini e imprese nei rapporti con la pubblica amministrazione sono state rafforzate nel corso degli anni fino ad arrivare alla declinazione della “</a:t>
            </a:r>
            <a:r>
              <a:rPr kumimoji="0" lang="it-IT" sz="1600" b="1" i="0" u="none" strike="noStrike" kern="1200" cap="none" spc="0" normalizeH="0" baseline="0" noProof="0">
                <a:ln>
                  <a:noFill/>
                </a:ln>
                <a:solidFill>
                  <a:srgbClr val="002060"/>
                </a:solidFill>
                <a:effectLst/>
                <a:uLnTx/>
                <a:uFillTx/>
                <a:latin typeface="Titillium Web"/>
                <a:ea typeface="+mn-ea"/>
                <a:cs typeface="+mn-cs"/>
              </a:rPr>
              <a:t>Carta della cittadinanza digitale</a:t>
            </a:r>
            <a:r>
              <a:rPr kumimoji="0" lang="it-IT" sz="1600" b="0" i="0" u="none" strike="noStrike" kern="1200" cap="none" spc="0" normalizeH="0" baseline="0" noProof="0">
                <a:ln>
                  <a:noFill/>
                </a:ln>
                <a:solidFill>
                  <a:srgbClr val="002060"/>
                </a:solidFill>
                <a:effectLst/>
                <a:uLnTx/>
                <a:uFillTx/>
                <a:latin typeface="Titillium Web"/>
                <a:ea typeface="+mn-ea"/>
                <a:cs typeface="+mn-cs"/>
              </a:rPr>
              <a:t>” nel 2017</a:t>
            </a:r>
          </a:p>
        </p:txBody>
      </p:sp>
      <p:sp>
        <p:nvSpPr>
          <p:cNvPr id="15" name="CasellaDiTesto 14">
            <a:extLst>
              <a:ext uri="{FF2B5EF4-FFF2-40B4-BE49-F238E27FC236}">
                <a16:creationId xmlns:a16="http://schemas.microsoft.com/office/drawing/2014/main" id="{FF711EE1-5682-4143-BA83-7009C9BC8A67}"/>
              </a:ext>
            </a:extLst>
          </p:cNvPr>
          <p:cNvSpPr txBox="1"/>
          <p:nvPr/>
        </p:nvSpPr>
        <p:spPr>
          <a:xfrm>
            <a:off x="7165505" y="3650064"/>
            <a:ext cx="4619378" cy="1569660"/>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it-IT" sz="1600" b="1" i="0" u="none" strike="noStrike" kern="1200" cap="none" spc="0" normalizeH="0" baseline="0" noProof="0">
                <a:ln>
                  <a:noFill/>
                </a:ln>
                <a:solidFill>
                  <a:srgbClr val="002060"/>
                </a:solidFill>
                <a:effectLst/>
                <a:uLnTx/>
                <a:uFillTx/>
                <a:latin typeface="Titillium Web"/>
                <a:ea typeface="+mn-ea"/>
                <a:cs typeface="+mn-cs"/>
              </a:rPr>
              <a:t>Il D.lgs. 13 dicembre 2017, n. 217</a:t>
            </a:r>
            <a:r>
              <a:rPr kumimoji="0" lang="it-IT" sz="1600" b="0" i="0" u="none" strike="noStrike" kern="1200" cap="none" spc="0" normalizeH="0" baseline="0" noProof="0">
                <a:ln>
                  <a:noFill/>
                </a:ln>
                <a:solidFill>
                  <a:srgbClr val="002060"/>
                </a:solidFill>
                <a:effectLst/>
                <a:uLnTx/>
                <a:uFillTx/>
                <a:latin typeface="Titillium Web"/>
                <a:ea typeface="+mn-ea"/>
                <a:cs typeface="+mn-cs"/>
              </a:rPr>
              <a:t>, ha introdotto, all’interno del Capo I del CAD, dedicato ai Principi Generali, la c.d. Carta della Cittadinanza Digitale (Capo I, Sezione II, artt. 3-9), riconducendo al proprio interno i diritti che cittadini ed imprese vantano nei confronti della Pubblica amministrazione</a:t>
            </a:r>
          </a:p>
        </p:txBody>
      </p:sp>
      <p:pic>
        <p:nvPicPr>
          <p:cNvPr id="4" name="Immagine 3">
            <a:extLst>
              <a:ext uri="{FF2B5EF4-FFF2-40B4-BE49-F238E27FC236}">
                <a16:creationId xmlns:a16="http://schemas.microsoft.com/office/drawing/2014/main" id="{8C9DE72B-4A00-48F8-9030-4472E56B04C3}"/>
              </a:ext>
            </a:extLst>
          </p:cNvPr>
          <p:cNvPicPr>
            <a:picLocks noChangeAspect="1"/>
          </p:cNvPicPr>
          <p:nvPr/>
        </p:nvPicPr>
        <p:blipFill>
          <a:blip r:embed="rId4"/>
          <a:stretch>
            <a:fillRect/>
          </a:stretch>
        </p:blipFill>
        <p:spPr>
          <a:xfrm>
            <a:off x="644187" y="1466490"/>
            <a:ext cx="6060428" cy="4025504"/>
          </a:xfrm>
          <a:prstGeom prst="rect">
            <a:avLst/>
          </a:prstGeom>
          <a:ln w="28575">
            <a:solidFill>
              <a:srgbClr val="48647A"/>
            </a:solidFill>
          </a:ln>
        </p:spPr>
      </p:pic>
      <p:sp>
        <p:nvSpPr>
          <p:cNvPr id="5" name="Ovale 4">
            <a:extLst>
              <a:ext uri="{FF2B5EF4-FFF2-40B4-BE49-F238E27FC236}">
                <a16:creationId xmlns:a16="http://schemas.microsoft.com/office/drawing/2014/main" id="{3088F7DC-C900-4EF2-8530-1239AFEF60A5}"/>
              </a:ext>
            </a:extLst>
          </p:cNvPr>
          <p:cNvSpPr/>
          <p:nvPr/>
        </p:nvSpPr>
        <p:spPr>
          <a:xfrm>
            <a:off x="487834" y="2823587"/>
            <a:ext cx="1793142" cy="49297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solidFill>
                  <a:srgbClr val="FF0000"/>
                </a:solidFill>
              </a:ln>
              <a:solidFill>
                <a:prstClr val="white"/>
              </a:solidFill>
              <a:effectLst/>
              <a:uLnTx/>
              <a:uFillTx/>
              <a:latin typeface="Calibri" panose="020f0502020204030204"/>
              <a:ea typeface="+mn-ea"/>
              <a:cs typeface="+mn-cs"/>
            </a:endParaRPr>
          </a:p>
        </p:txBody>
      </p:sp>
      <p:sp>
        <p:nvSpPr>
          <p:cNvPr id="2" name="Ovale 1">
            <a:extLst>
              <a:ext uri="{FF2B5EF4-FFF2-40B4-BE49-F238E27FC236}">
                <a16:creationId xmlns:a16="http://schemas.microsoft.com/office/drawing/2014/main" id="{41A7B4E8-6D64-490A-A7B5-D91EAD64F6B0}"/>
              </a:ext>
            </a:extLst>
          </p:cNvPr>
          <p:cNvSpPr/>
          <p:nvPr/>
        </p:nvSpPr>
        <p:spPr>
          <a:xfrm>
            <a:off x="11274993" y="5491994"/>
            <a:ext cx="432079" cy="43207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t-I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0853972"/>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Arial"/>
        <a:cs typeface="Arial"/>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Arial"/>
        <a:cs typeface="Arial"/>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Tortorelli-Osservatorio12Dicembre-Master" id="{8C3E7349-AFEC-5340-AE7F-36281A5E68D7}" vid="{17C87342-F078-C34A-96A7-7A94776BBE4E}"/>
    </a:ext>
  </a:extLst>
</a:theme>
</file>

<file path=ppt/theme/theme2.xml><?xml version="1.0" encoding="utf-8"?>
<a:theme xmlns:r="http://schemas.openxmlformats.org/officeDocument/2006/relationships"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modello-slide" id="{E9354473-F9B8-4944-BBEB-0D611169B4AE}" vid="{F5AB65AD-BA8C-AA45-83EB-B79F397DD75B}"/>
    </a:ext>
  </a:extLst>
</a:theme>
</file>

<file path=ppt/theme/theme3.xml><?xml version="1.0" encoding="utf-8"?>
<a:theme xmlns:r="http://schemas.openxmlformats.org/officeDocument/2006/relationships"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35036F13C60FEB4AAFCFF19A6A54BCB4" ma:contentTypeVersion="11" ma:contentTypeDescription="Creare un nuovo documento." ma:contentTypeScope="" ma:versionID="134cfb00764f4035d5c2d8ea41412dff">
  <xsd:schema xmlns:xsd="http://www.w3.org/2001/XMLSchema" xmlns:xs="http://www.w3.org/2001/XMLSchema" xmlns:p="http://schemas.microsoft.com/office/2006/metadata/properties" xmlns:ns3="10a75818-52fb-41fe-a3b0-016bed870ce1" xmlns:ns4="b6c3d02c-076b-4626-853a-58b7c51e4942" targetNamespace="http://schemas.microsoft.com/office/2006/metadata/properties" ma:root="true" ma:fieldsID="7f9e89028ccd522cfe4964f14a00c282" ns3:_="" ns4:_="">
    <xsd:import namespace="10a75818-52fb-41fe-a3b0-016bed870ce1"/>
    <xsd:import namespace="b6c3d02c-076b-4626-853a-58b7c51e494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a75818-52fb-41fe-a3b0-016bed870c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c3d02c-076b-4626-853a-58b7c51e4942"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3CE3B6-A9AE-4D75-B766-C0A55C131D48}">
  <ds:schemaRefs>
    <ds:schemaRef ds:uri="http://schemas.microsoft.com/sharepoint/v3/contenttype/forms"/>
  </ds:schemaRefs>
</ds:datastoreItem>
</file>

<file path=customXml/itemProps2.xml><?xml version="1.0" encoding="utf-8"?>
<ds:datastoreItem xmlns:ds="http://schemas.openxmlformats.org/officeDocument/2006/customXml" ds:itemID="{6C1E34A4-9CBB-4F4D-A284-090EA201AE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a75818-52fb-41fe-a3b0-016bed870ce1"/>
    <ds:schemaRef ds:uri="b6c3d02c-076b-4626-853a-58b7c51e49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E089B6-F712-4ABD-98A8-8351B3B89A04}">
  <ds:schemaRefs>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 ds:uri="b6c3d02c-076b-4626-853a-58b7c51e4942"/>
    <ds:schemaRef ds:uri="http://purl.org/dc/elements/1.1/"/>
    <ds:schemaRef ds:uri="10a75818-52fb-41fe-a3b0-016bed870ce1"/>
    <ds:schemaRef ds:uri="http://www.w3.org/XML/1998/namespace"/>
    <ds:schemaRef ds:uri="http://purl.org/dc/dcmitype/"/>
  </ds:schemaRefs>
</ds:datastoreItem>
</file>

<file path=docProps/app.xml><?xml version="1.0" encoding="utf-8"?>
<Properties xmlns:vt="http://schemas.openxmlformats.org/officeDocument/2006/docPropsVTypes" xmlns="http://schemas.openxmlformats.org/officeDocument/2006/extended-properties">
  <Template>Tortorelli-Osservatorio12Dicembre-Master</Template>
  <Company/>
  <PresentationFormat>Widescreen</PresentationFormat>
  <Paragraphs>257</Paragraphs>
  <Slides>41</Slides>
  <Notes>35</Notes>
  <TotalTime>15683</TotalTime>
  <HiddenSlides>0</HiddenSlides>
  <MMClips>0</MMClips>
  <ScaleCrop>0</ScaleCrop>
  <HeadingPairs>
    <vt:vector baseType="variant" size="4">
      <vt:variant>
        <vt:lpstr>Theme</vt:lpstr>
      </vt:variant>
      <vt:variant>
        <vt:i4>1</vt:i4>
      </vt:variant>
      <vt:variant>
        <vt:lpstr>Slide Titles</vt:lpstr>
      </vt:variant>
      <vt:variant>
        <vt:i4>41</vt:i4>
      </vt:variant>
    </vt:vector>
  </HeadingPairs>
  <TitlesOfParts>
    <vt:vector baseType="lpstr" size="42">
      <vt:lpstr>Tema di Office</vt:lpstr>
      <vt:lpstr>Piano triennale per l’informatica nella PA 2020 - 2022 </vt:lpstr>
      <vt:lpstr>I diritti digitali dei cittadini nei confronti delle amministrazioni pubbliche</vt:lpstr>
      <vt:lpstr>I diritti digitali all’interno del Codice dell’Amministrazione Digitale</vt:lpstr>
      <vt:lpstr>Slide 4</vt:lpstr>
      <vt:lpstr>Slide 5</vt:lpstr>
      <vt:lpstr>Slide 6</vt:lpstr>
      <vt:lpstr>Slide 7</vt:lpstr>
      <vt:lpstr>Slide 8</vt:lpstr>
      <vt:lpstr>Slide 9</vt:lpstr>
      <vt:lpstr>Slide 10</vt:lpstr>
      <vt:lpstr>Slide 11</vt:lpstr>
      <vt:lpstr>Diritti di cittadinanza digitali</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Difensore civico per il digitale</vt:lpstr>
      <vt:lpstr>Slide 37</vt:lpstr>
      <vt:lpstr>Slide 38</vt:lpstr>
      <vt:lpstr>Slide 39</vt:lpstr>
      <vt:lpstr>Slide 40</vt:lpstr>
      <vt:lpstr> </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Piano triennale per l’informatica  nella PA 2020 - 2022</dc:title>
  <dc:creator>Pagnotta Stelio</dc:creator>
  <cp:lastModifiedBy>Stelio Pagnotta</cp:lastModifiedBy>
  <cp:revision>1215</cp:revision>
  <cp:lastPrinted>2020-11-10T08:30:40.000</cp:lastPrinted>
  <dcterms:created xsi:type="dcterms:W3CDTF">2019-12-09T08:43:49Z</dcterms:created>
  <dcterms:modified xsi:type="dcterms:W3CDTF">2020-12-22T08:40:10Z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0x01010035036F13C60FEB4AAFCFF19A6A54BCB4</vt:lpwstr>
  </property>
</Properties>
</file>