
<file path=[Content_Types].xml><?xml version="1.0" encoding="utf-8"?>
<Types xmlns="http://schemas.openxmlformats.org/package/2006/content-types">
  <Default Extension="rels" ContentType="application/vnd.openxmlformats-package.relationships+xml"/>
  <Default Extension="jpeg" ContentType="image/jpeg"/>
  <Default Extension="wdp" ContentType="image/vnd.ms-photo"/>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revisionInfo.xml" ContentType="application/vnd.ms-powerpoint.revisioninfo+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Override1.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16.12.1.0-->
<p:presentation xmlns:r="http://schemas.openxmlformats.org/officeDocument/2006/relationships" xmlns:a="http://schemas.openxmlformats.org/drawingml/2006/main" xmlns:p="http://schemas.openxmlformats.org/presentationml/2006/main">
  <p:sldMasterIdLst>
    <p:sldMasterId id="2147483662" r:id="rId1"/>
  </p:sldMasterIdLst>
  <p:notesMasterIdLst>
    <p:notesMasterId r:id="rId2"/>
  </p:notesMasterIdLst>
  <p:sldIdLst>
    <p:sldId id="460" r:id="rId3"/>
    <p:sldId id="401" r:id="rId4"/>
    <p:sldId id="371" r:id="rId5"/>
    <p:sldId id="1729" r:id="rId6"/>
    <p:sldId id="1730" r:id="rId7"/>
    <p:sldId id="1731" r:id="rId8"/>
    <p:sldId id="1733" r:id="rId9"/>
    <p:sldId id="1735" r:id="rId10"/>
    <p:sldId id="1736" r:id="rId11"/>
    <p:sldId id="1719" r:id="rId12"/>
    <p:sldId id="1762" r:id="rId13"/>
    <p:sldId id="1746" r:id="rId14"/>
    <p:sldId id="1747" r:id="rId15"/>
    <p:sldId id="355" r:id="rId16"/>
    <p:sldId id="506" r:id="rId17"/>
    <p:sldId id="511" r:id="rId18"/>
    <p:sldId id="507" r:id="rId19"/>
    <p:sldId id="508" r:id="rId20"/>
    <p:sldId id="501" r:id="rId21"/>
    <p:sldId id="533" r:id="rId22"/>
    <p:sldId id="502" r:id="rId23"/>
    <p:sldId id="503" r:id="rId24"/>
    <p:sldId id="504" r:id="rId25"/>
    <p:sldId id="485" r:id="rId26"/>
    <p:sldId id="559" r:id="rId27"/>
    <p:sldId id="540" r:id="rId28"/>
    <p:sldId id="522" r:id="rId29"/>
    <p:sldId id="535" r:id="rId30"/>
    <p:sldId id="541" r:id="rId31"/>
    <p:sldId id="534" r:id="rId32"/>
    <p:sldId id="536" r:id="rId33"/>
    <p:sldId id="537" r:id="rId34"/>
    <p:sldId id="538" r:id="rId35"/>
    <p:sldId id="539" r:id="rId36"/>
    <p:sldId id="464" r:id="rId37"/>
    <p:sldId id="463" r:id="rId38"/>
    <p:sldId id="484" r:id="rId39"/>
    <p:sldId id="486" r:id="rId40"/>
    <p:sldId id="487" r:id="rId41"/>
    <p:sldId id="555" r:id="rId42"/>
    <p:sldId id="497" r:id="rId43"/>
    <p:sldId id="498" r:id="rId44"/>
    <p:sldId id="556" r:id="rId45"/>
    <p:sldId id="500" r:id="rId46"/>
    <p:sldId id="509" r:id="rId47"/>
    <p:sldId id="515" r:id="rId48"/>
    <p:sldId id="512" r:id="rId49"/>
    <p:sldId id="513" r:id="rId50"/>
    <p:sldId id="514" r:id="rId51"/>
    <p:sldId id="516" r:id="rId52"/>
    <p:sldId id="518" r:id="rId53"/>
    <p:sldId id="523" r:id="rId54"/>
    <p:sldId id="524" r:id="rId55"/>
    <p:sldId id="525" r:id="rId56"/>
    <p:sldId id="526" r:id="rId57"/>
    <p:sldId id="527" r:id="rId58"/>
    <p:sldId id="528" r:id="rId59"/>
    <p:sldId id="529" r:id="rId60"/>
    <p:sldId id="520" r:id="rId61"/>
    <p:sldId id="549" r:id="rId62"/>
    <p:sldId id="462" r:id="rId63"/>
    <p:sldId id="532" r:id="rId64"/>
    <p:sldId id="530" r:id="rId65"/>
    <p:sldId id="531" r:id="rId66"/>
    <p:sldId id="544" r:id="rId67"/>
    <p:sldId id="545" r:id="rId68"/>
    <p:sldId id="546" r:id="rId69"/>
    <p:sldId id="547" r:id="rId70"/>
    <p:sldId id="548" r:id="rId71"/>
    <p:sldId id="550" r:id="rId72"/>
    <p:sldId id="551" r:id="rId73"/>
    <p:sldId id="552" r:id="rId74"/>
    <p:sldId id="553" r:id="rId75"/>
    <p:sldId id="554" r:id="rId76"/>
    <p:sldId id="461" r:id="rId77"/>
  </p:sldIdLst>
  <p:sldSz cx="10080625" cy="5670550"/>
  <p:notesSz cx="7772400" cy="10058400"/>
  <p:custDataLst>
    <p:tags r:id="rId78"/>
  </p:custDataLst>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191D8A-DBDF-5B0F-CD8E-7DEB72F44B58}" v="348" dt="2020-11-20T08:56:55.281"/>
    <p1510:client id="{3EF5C919-19E1-4671-8367-C9712F63696C}" v="680" dt="2020-11-20T11:51:42.859"/>
    <p1510:client id="{4EBB0F10-BB62-9CF7-67C6-36AE0A96041D}" v="661" dt="2020-11-20T10:09:44.711"/>
    <p1510:client id="{6B9F8C73-89CA-1F9A-D10D-C9D6DC2CA412}" v="13" dt="2020-11-20T13:30:10.633"/>
    <p1510:client id="{9E3FE7A9-2425-A03D-BF03-54EA0C3DE163}" v="660" dt="2020-11-19T18:11:18.938"/>
    <p1510:client id="{9E9F38B8-A350-708E-8FE7-211F10DF8579}" v="159" dt="2020-11-19T14:28:41.439"/>
    <p1510:client id="{9ECDA128-F6A1-BC94-A547-9BF3B38787AD}" v="6" dt="2020-11-19T13:38:32.924"/>
    <p1510:client id="{B96BB090-A6AC-C50F-B134-6FC8FA591C56}" v="31" dt="2020-11-20T13:55:24.016"/>
    <p1510:client id="{ECF24B92-58BB-00A3-F0D0-95453B0810D2}" v="2" dt="2020-11-20T07:54:23.300"/>
  </p1510:revLst>
</p1510:revInfo>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96" y="1782"/>
      </p:cViewPr>
      <p:guideLst/>
    </p:cSldViewPr>
  </p:slideViewPr>
  <p:notesTextViewPr>
    <p:cViewPr>
      <p:scale>
        <a:sx n="1" d="1"/>
        <a:sy n="1" d="1"/>
      </p:scale>
      <p:origin x="0" y="0"/>
    </p:cViewPr>
  </p:notesTextViewPr>
  <p:notesViewPr>
    <p:cSldViewPr>
      <p:cViewPr>
        <p:scale>
          <a:sx n="0" d="100"/>
          <a:sy n="0" d="100"/>
        </p:scale>
        <p:origin x="0" y="0"/>
      </p:cViewPr>
    </p:cSldViewPr>
  </p:notesViewPr>
  <p:gridSpacing cx="76200" cy="76200"/>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2" Type="http://schemas.openxmlformats.org/officeDocument/2006/relationships/notesMaster" Target="notesMasters/notesMaster1.xml" /><Relationship Id="rId20" Type="http://schemas.openxmlformats.org/officeDocument/2006/relationships/slide" Target="slides/slide18.xml" /><Relationship Id="rId21" Type="http://schemas.openxmlformats.org/officeDocument/2006/relationships/slide" Target="slides/slide19.xml" /><Relationship Id="rId22" Type="http://schemas.openxmlformats.org/officeDocument/2006/relationships/slide" Target="slides/slide20.xml" /><Relationship Id="rId23" Type="http://schemas.openxmlformats.org/officeDocument/2006/relationships/slide" Target="slides/slide21.xml" /><Relationship Id="rId24" Type="http://schemas.openxmlformats.org/officeDocument/2006/relationships/slide" Target="slides/slide22.xml" /><Relationship Id="rId25" Type="http://schemas.openxmlformats.org/officeDocument/2006/relationships/slide" Target="slides/slide23.xml" /><Relationship Id="rId26" Type="http://schemas.openxmlformats.org/officeDocument/2006/relationships/slide" Target="slides/slide24.xml" /><Relationship Id="rId27" Type="http://schemas.openxmlformats.org/officeDocument/2006/relationships/slide" Target="slides/slide25.xml" /><Relationship Id="rId28" Type="http://schemas.openxmlformats.org/officeDocument/2006/relationships/slide" Target="slides/slide26.xml" /><Relationship Id="rId29" Type="http://schemas.openxmlformats.org/officeDocument/2006/relationships/slide" Target="slides/slide27.xml" /><Relationship Id="rId3" Type="http://schemas.openxmlformats.org/officeDocument/2006/relationships/slide" Target="slides/slide1.xml" /><Relationship Id="rId30" Type="http://schemas.openxmlformats.org/officeDocument/2006/relationships/slide" Target="slides/slide28.xml" /><Relationship Id="rId31" Type="http://schemas.openxmlformats.org/officeDocument/2006/relationships/slide" Target="slides/slide29.xml" /><Relationship Id="rId32" Type="http://schemas.openxmlformats.org/officeDocument/2006/relationships/slide" Target="slides/slide30.xml" /><Relationship Id="rId33" Type="http://schemas.openxmlformats.org/officeDocument/2006/relationships/slide" Target="slides/slide31.xml" /><Relationship Id="rId34" Type="http://schemas.openxmlformats.org/officeDocument/2006/relationships/slide" Target="slides/slide32.xml" /><Relationship Id="rId35" Type="http://schemas.openxmlformats.org/officeDocument/2006/relationships/slide" Target="slides/slide33.xml" /><Relationship Id="rId36" Type="http://schemas.openxmlformats.org/officeDocument/2006/relationships/slide" Target="slides/slide34.xml" /><Relationship Id="rId37" Type="http://schemas.openxmlformats.org/officeDocument/2006/relationships/slide" Target="slides/slide35.xml" /><Relationship Id="rId38" Type="http://schemas.openxmlformats.org/officeDocument/2006/relationships/slide" Target="slides/slide36.xml" /><Relationship Id="rId39" Type="http://schemas.openxmlformats.org/officeDocument/2006/relationships/slide" Target="slides/slide37.xml" /><Relationship Id="rId4" Type="http://schemas.openxmlformats.org/officeDocument/2006/relationships/slide" Target="slides/slide2.xml" /><Relationship Id="rId40" Type="http://schemas.openxmlformats.org/officeDocument/2006/relationships/slide" Target="slides/slide38.xml" /><Relationship Id="rId41" Type="http://schemas.openxmlformats.org/officeDocument/2006/relationships/slide" Target="slides/slide39.xml" /><Relationship Id="rId42" Type="http://schemas.openxmlformats.org/officeDocument/2006/relationships/slide" Target="slides/slide40.xml" /><Relationship Id="rId43" Type="http://schemas.openxmlformats.org/officeDocument/2006/relationships/slide" Target="slides/slide41.xml" /><Relationship Id="rId44" Type="http://schemas.openxmlformats.org/officeDocument/2006/relationships/slide" Target="slides/slide42.xml" /><Relationship Id="rId45" Type="http://schemas.openxmlformats.org/officeDocument/2006/relationships/slide" Target="slides/slide43.xml" /><Relationship Id="rId46" Type="http://schemas.openxmlformats.org/officeDocument/2006/relationships/slide" Target="slides/slide44.xml" /><Relationship Id="rId47" Type="http://schemas.openxmlformats.org/officeDocument/2006/relationships/slide" Target="slides/slide45.xml" /><Relationship Id="rId48" Type="http://schemas.openxmlformats.org/officeDocument/2006/relationships/slide" Target="slides/slide46.xml" /><Relationship Id="rId49" Type="http://schemas.openxmlformats.org/officeDocument/2006/relationships/slide" Target="slides/slide47.xml" /><Relationship Id="rId5" Type="http://schemas.openxmlformats.org/officeDocument/2006/relationships/slide" Target="slides/slide3.xml" /><Relationship Id="rId50" Type="http://schemas.openxmlformats.org/officeDocument/2006/relationships/slide" Target="slides/slide48.xml" /><Relationship Id="rId51" Type="http://schemas.openxmlformats.org/officeDocument/2006/relationships/slide" Target="slides/slide49.xml" /><Relationship Id="rId52" Type="http://schemas.openxmlformats.org/officeDocument/2006/relationships/slide" Target="slides/slide50.xml" /><Relationship Id="rId53" Type="http://schemas.openxmlformats.org/officeDocument/2006/relationships/slide" Target="slides/slide51.xml" /><Relationship Id="rId54" Type="http://schemas.openxmlformats.org/officeDocument/2006/relationships/slide" Target="slides/slide52.xml" /><Relationship Id="rId55" Type="http://schemas.openxmlformats.org/officeDocument/2006/relationships/slide" Target="slides/slide53.xml" /><Relationship Id="rId56" Type="http://schemas.openxmlformats.org/officeDocument/2006/relationships/slide" Target="slides/slide54.xml" /><Relationship Id="rId57" Type="http://schemas.openxmlformats.org/officeDocument/2006/relationships/slide" Target="slides/slide55.xml" /><Relationship Id="rId58" Type="http://schemas.openxmlformats.org/officeDocument/2006/relationships/slide" Target="slides/slide56.xml" /><Relationship Id="rId59" Type="http://schemas.openxmlformats.org/officeDocument/2006/relationships/slide" Target="slides/slide57.xml" /><Relationship Id="rId6" Type="http://schemas.openxmlformats.org/officeDocument/2006/relationships/slide" Target="slides/slide4.xml" /><Relationship Id="rId60" Type="http://schemas.openxmlformats.org/officeDocument/2006/relationships/slide" Target="slides/slide58.xml" /><Relationship Id="rId61" Type="http://schemas.openxmlformats.org/officeDocument/2006/relationships/slide" Target="slides/slide59.xml" /><Relationship Id="rId62" Type="http://schemas.openxmlformats.org/officeDocument/2006/relationships/slide" Target="slides/slide60.xml" /><Relationship Id="rId63" Type="http://schemas.openxmlformats.org/officeDocument/2006/relationships/slide" Target="slides/slide61.xml" /><Relationship Id="rId64" Type="http://schemas.openxmlformats.org/officeDocument/2006/relationships/slide" Target="slides/slide62.xml" /><Relationship Id="rId65" Type="http://schemas.openxmlformats.org/officeDocument/2006/relationships/slide" Target="slides/slide63.xml" /><Relationship Id="rId66" Type="http://schemas.openxmlformats.org/officeDocument/2006/relationships/slide" Target="slides/slide64.xml" /><Relationship Id="rId67" Type="http://schemas.openxmlformats.org/officeDocument/2006/relationships/slide" Target="slides/slide65.xml" /><Relationship Id="rId68" Type="http://schemas.openxmlformats.org/officeDocument/2006/relationships/slide" Target="slides/slide66.xml" /><Relationship Id="rId69" Type="http://schemas.openxmlformats.org/officeDocument/2006/relationships/slide" Target="slides/slide67.xml" /><Relationship Id="rId7" Type="http://schemas.openxmlformats.org/officeDocument/2006/relationships/slide" Target="slides/slide5.xml" /><Relationship Id="rId70" Type="http://schemas.openxmlformats.org/officeDocument/2006/relationships/slide" Target="slides/slide68.xml" /><Relationship Id="rId71" Type="http://schemas.openxmlformats.org/officeDocument/2006/relationships/slide" Target="slides/slide69.xml" /><Relationship Id="rId72" Type="http://schemas.openxmlformats.org/officeDocument/2006/relationships/slide" Target="slides/slide70.xml" /><Relationship Id="rId73" Type="http://schemas.openxmlformats.org/officeDocument/2006/relationships/slide" Target="slides/slide71.xml" /><Relationship Id="rId74" Type="http://schemas.openxmlformats.org/officeDocument/2006/relationships/slide" Target="slides/slide72.xml" /><Relationship Id="rId75" Type="http://schemas.openxmlformats.org/officeDocument/2006/relationships/slide" Target="slides/slide73.xml" /><Relationship Id="rId76" Type="http://schemas.openxmlformats.org/officeDocument/2006/relationships/slide" Target="slides/slide74.xml" /><Relationship Id="rId77" Type="http://schemas.openxmlformats.org/officeDocument/2006/relationships/slide" Target="slides/slide75.xml" /><Relationship Id="rId78" Type="http://schemas.openxmlformats.org/officeDocument/2006/relationships/tags" Target="tags/tag1.xml" /><Relationship Id="rId79" Type="http://schemas.openxmlformats.org/officeDocument/2006/relationships/presProps" Target="presProps.xml" /><Relationship Id="rId8" Type="http://schemas.openxmlformats.org/officeDocument/2006/relationships/slide" Target="slides/slide6.xml" /><Relationship Id="rId80" Type="http://schemas.openxmlformats.org/officeDocument/2006/relationships/viewProps" Target="viewProps.xml" /><Relationship Id="rId81" Type="http://schemas.openxmlformats.org/officeDocument/2006/relationships/theme" Target="theme/theme1.xml" /><Relationship Id="rId82" Type="http://schemas.microsoft.com/office/2015/10/relationships/revisionInfo" Target="revisionInfo.xml" /><Relationship Id="rId83" Type="http://schemas.openxmlformats.org/officeDocument/2006/relationships/tableStyles" Target="tableStyles.xml" /><Relationship Id="rId9" Type="http://schemas.openxmlformats.org/officeDocument/2006/relationships/slide" Target="slides/slide7.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xfrm>
      </p:grpSpPr>
      <p:sp>
        <p:nvSpPr>
          <p:cNvPr id="2" name="Segnaposto intestazione 1"/>
          <p:cNvSpPr>
            <a:spLocks noGrp="1"/>
          </p:cNvSpPr>
          <p:nvPr>
            <p:ph type="hdr" sz="quarter"/>
          </p:nvPr>
        </p:nvSpPr>
        <p:spPr>
          <a:xfrm>
            <a:off x="0" y="0"/>
            <a:ext cx="3368675" cy="504825"/>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4402138" y="0"/>
            <a:ext cx="3368675" cy="504825"/>
          </a:xfrm>
          <a:prstGeom prst="rect">
            <a:avLst/>
          </a:prstGeom>
        </p:spPr>
        <p:txBody>
          <a:bodyPr vert="horz" lIns="91440" tIns="45720" rIns="91440" bIns="45720" rtlCol="0"/>
          <a:lstStyle>
            <a:lvl1pPr algn="r">
              <a:defRPr sz="1200"/>
            </a:lvl1pPr>
          </a:lstStyle>
          <a:p>
            <a:fld id="{9B5B69AA-D882-5043-88B5-E66EA7B2FAD6}" type="datetimeFigureOut">
              <a:rPr lang="it-IT" smtClean="0"/>
              <a:t>25/11/2020</a:t>
            </a:fld>
            <a:endParaRPr lang="it-IT"/>
          </a:p>
        </p:txBody>
      </p:sp>
      <p:sp>
        <p:nvSpPr>
          <p:cNvPr id="4" name="Segnaposto immagine diapositiva 3"/>
          <p:cNvSpPr>
            <a:spLocks noGrp="1" noRot="1" noChangeAspect="1"/>
          </p:cNvSpPr>
          <p:nvPr>
            <p:ph type="sldImg" idx="2"/>
          </p:nvPr>
        </p:nvSpPr>
        <p:spPr>
          <a:xfrm>
            <a:off x="869950" y="1257300"/>
            <a:ext cx="6032500" cy="3394075"/>
          </a:xfrm>
          <a:prstGeom prst="rect">
            <a:avLst/>
          </a:prstGeom>
          <a:noFill/>
          <a:ln w="12700">
            <a:solidFill>
              <a:prstClr val="black"/>
            </a:solidFill>
          </a:ln>
        </p:spPr>
      </p:sp>
      <p:sp>
        <p:nvSpPr>
          <p:cNvPr id="5" name="Segnaposto note 4"/>
          <p:cNvSpPr>
            <a:spLocks noGrp="1"/>
          </p:cNvSpPr>
          <p:nvPr>
            <p:ph type="body" sz="quarter" idx="3"/>
          </p:nvPr>
        </p:nvSpPr>
        <p:spPr>
          <a:xfrm>
            <a:off x="777875" y="4840288"/>
            <a:ext cx="6216650" cy="3960812"/>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9553575"/>
            <a:ext cx="3368675" cy="504825"/>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4402138" y="9553575"/>
            <a:ext cx="3368675" cy="504825"/>
          </a:xfrm>
          <a:prstGeom prst="rect">
            <a:avLst/>
          </a:prstGeom>
        </p:spPr>
        <p:txBody>
          <a:bodyPr vert="horz" lIns="91440" tIns="45720" rIns="91440" bIns="45720" rtlCol="0" anchor="b"/>
          <a:lstStyle>
            <a:lvl1pPr algn="r">
              <a:defRPr sz="1200"/>
            </a:lvl1pPr>
          </a:lstStyle>
          <a:p>
            <a:fld id="{6DFAA328-BFE3-4B47-8169-8597DCDD6B30}" type="slidenum">
              <a:rPr lang="it-IT" smtClean="0"/>
              <a:t>‹N›</a:t>
            </a:fld>
            <a:endParaRPr lang="it-IT"/>
          </a:p>
        </p:txBody>
      </p:sp>
    </p:spTree>
    <p:extLst>
      <p:ext uri="{BB962C8B-B14F-4D97-AF65-F5344CB8AC3E}">
        <p14:creationId xmlns:p14="http://schemas.microsoft.com/office/powerpoint/2010/main" val="2671762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26.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27.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28.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29.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30.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31.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32.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33.xml" /><Relationship Id="rId2" Type="http://schemas.openxmlformats.org/officeDocument/2006/relationships/notesMaster" Target="../notesMasters/notesMaster1.xml" /></Relationships>
</file>

<file path=ppt/notesSlides/_rels/notesSlide21.xml.rels>&#65279;<?xml version="1.0" encoding="utf-8" standalone="yes"?><Relationships xmlns="http://schemas.openxmlformats.org/package/2006/relationships"><Relationship Id="rId1" Type="http://schemas.openxmlformats.org/officeDocument/2006/relationships/slide" Target="../slides/slide34.xml" /><Relationship Id="rId2" Type="http://schemas.openxmlformats.org/officeDocument/2006/relationships/notesMaster" Target="../notesMasters/notesMaster1.xml" /></Relationships>
</file>

<file path=ppt/notesSlides/_rels/notesSlide22.xml.rels>&#65279;<?xml version="1.0" encoding="utf-8" standalone="yes"?><Relationships xmlns="http://schemas.openxmlformats.org/package/2006/relationships"><Relationship Id="rId1" Type="http://schemas.openxmlformats.org/officeDocument/2006/relationships/slide" Target="../slides/slide36.xml" /><Relationship Id="rId2" Type="http://schemas.openxmlformats.org/officeDocument/2006/relationships/notesMaster" Target="../notesMasters/notesMaster1.xml" /></Relationships>
</file>

<file path=ppt/notesSlides/_rels/notesSlide23.xml.rels>&#65279;<?xml version="1.0" encoding="utf-8" standalone="yes"?><Relationships xmlns="http://schemas.openxmlformats.org/package/2006/relationships"><Relationship Id="rId1" Type="http://schemas.openxmlformats.org/officeDocument/2006/relationships/slide" Target="../slides/slide37.xml" /><Relationship Id="rId2" Type="http://schemas.openxmlformats.org/officeDocument/2006/relationships/notesMaster" Target="../notesMasters/notesMaster1.xml" /></Relationships>
</file>

<file path=ppt/notesSlides/_rels/notesSlide24.xml.rels>&#65279;<?xml version="1.0" encoding="utf-8" standalone="yes"?><Relationships xmlns="http://schemas.openxmlformats.org/package/2006/relationships"><Relationship Id="rId1" Type="http://schemas.openxmlformats.org/officeDocument/2006/relationships/slide" Target="../slides/slide38.xml" /><Relationship Id="rId2" Type="http://schemas.openxmlformats.org/officeDocument/2006/relationships/notesMaster" Target="../notesMasters/notesMaster1.xml" /></Relationships>
</file>

<file path=ppt/notesSlides/_rels/notesSlide25.xml.rels>&#65279;<?xml version="1.0" encoding="utf-8" standalone="yes"?><Relationships xmlns="http://schemas.openxmlformats.org/package/2006/relationships"><Relationship Id="rId1" Type="http://schemas.openxmlformats.org/officeDocument/2006/relationships/slide" Target="../slides/slide39.xml" /><Relationship Id="rId2" Type="http://schemas.openxmlformats.org/officeDocument/2006/relationships/notesMaster" Target="../notesMasters/notesMaster1.xml" /></Relationships>
</file>

<file path=ppt/notesSlides/_rels/notesSlide26.xml.rels>&#65279;<?xml version="1.0" encoding="utf-8" standalone="yes"?><Relationships xmlns="http://schemas.openxmlformats.org/package/2006/relationships"><Relationship Id="rId1" Type="http://schemas.openxmlformats.org/officeDocument/2006/relationships/slide" Target="../slides/slide40.xml" /><Relationship Id="rId2" Type="http://schemas.openxmlformats.org/officeDocument/2006/relationships/notesMaster" Target="../notesMasters/notesMaster1.xml" /></Relationships>
</file>

<file path=ppt/notesSlides/_rels/notesSlide27.xml.rels>&#65279;<?xml version="1.0" encoding="utf-8" standalone="yes"?><Relationships xmlns="http://schemas.openxmlformats.org/package/2006/relationships"><Relationship Id="rId1" Type="http://schemas.openxmlformats.org/officeDocument/2006/relationships/slide" Target="../slides/slide41.xml" /><Relationship Id="rId2" Type="http://schemas.openxmlformats.org/officeDocument/2006/relationships/notesMaster" Target="../notesMasters/notesMaster1.xml" /></Relationships>
</file>

<file path=ppt/notesSlides/_rels/notesSlide28.xml.rels>&#65279;<?xml version="1.0" encoding="utf-8" standalone="yes"?><Relationships xmlns="http://schemas.openxmlformats.org/package/2006/relationships"><Relationship Id="rId1" Type="http://schemas.openxmlformats.org/officeDocument/2006/relationships/slide" Target="../slides/slide42.xml" /><Relationship Id="rId2" Type="http://schemas.openxmlformats.org/officeDocument/2006/relationships/notesMaster" Target="../notesMasters/notesMaster1.xml" /></Relationships>
</file>

<file path=ppt/notesSlides/_rels/notesSlide29.xml.rels>&#65279;<?xml version="1.0" encoding="utf-8" standalone="yes"?><Relationships xmlns="http://schemas.openxmlformats.org/package/2006/relationships"><Relationship Id="rId1" Type="http://schemas.openxmlformats.org/officeDocument/2006/relationships/slide" Target="../slides/slide43.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30.xml.rels>&#65279;<?xml version="1.0" encoding="utf-8" standalone="yes"?><Relationships xmlns="http://schemas.openxmlformats.org/package/2006/relationships"><Relationship Id="rId1" Type="http://schemas.openxmlformats.org/officeDocument/2006/relationships/slide" Target="../slides/slide44.xml" /><Relationship Id="rId2" Type="http://schemas.openxmlformats.org/officeDocument/2006/relationships/notesMaster" Target="../notesMasters/notesMaster1.xml" /></Relationships>
</file>

<file path=ppt/notesSlides/_rels/notesSlide31.xml.rels>&#65279;<?xml version="1.0" encoding="utf-8" standalone="yes"?><Relationships xmlns="http://schemas.openxmlformats.org/package/2006/relationships"><Relationship Id="rId1" Type="http://schemas.openxmlformats.org/officeDocument/2006/relationships/slide" Target="../slides/slide45.xml" /><Relationship Id="rId2" Type="http://schemas.openxmlformats.org/officeDocument/2006/relationships/notesMaster" Target="../notesMasters/notesMaster1.xml" /></Relationships>
</file>

<file path=ppt/notesSlides/_rels/notesSlide32.xml.rels>&#65279;<?xml version="1.0" encoding="utf-8" standalone="yes"?><Relationships xmlns="http://schemas.openxmlformats.org/package/2006/relationships"><Relationship Id="rId1" Type="http://schemas.openxmlformats.org/officeDocument/2006/relationships/slide" Target="../slides/slide46.xml" /><Relationship Id="rId2" Type="http://schemas.openxmlformats.org/officeDocument/2006/relationships/notesMaster" Target="../notesMasters/notesMaster1.xml" /></Relationships>
</file>

<file path=ppt/notesSlides/_rels/notesSlide33.xml.rels>&#65279;<?xml version="1.0" encoding="utf-8" standalone="yes"?><Relationships xmlns="http://schemas.openxmlformats.org/package/2006/relationships"><Relationship Id="rId1" Type="http://schemas.openxmlformats.org/officeDocument/2006/relationships/slide" Target="../slides/slide47.xml" /><Relationship Id="rId2" Type="http://schemas.openxmlformats.org/officeDocument/2006/relationships/notesMaster" Target="../notesMasters/notesMaster1.xml" /></Relationships>
</file>

<file path=ppt/notesSlides/_rels/notesSlide34.xml.rels>&#65279;<?xml version="1.0" encoding="utf-8" standalone="yes"?><Relationships xmlns="http://schemas.openxmlformats.org/package/2006/relationships"><Relationship Id="rId1" Type="http://schemas.openxmlformats.org/officeDocument/2006/relationships/slide" Target="../slides/slide48.xml" /><Relationship Id="rId2" Type="http://schemas.openxmlformats.org/officeDocument/2006/relationships/notesMaster" Target="../notesMasters/notesMaster1.xml" /></Relationships>
</file>

<file path=ppt/notesSlides/_rels/notesSlide35.xml.rels>&#65279;<?xml version="1.0" encoding="utf-8" standalone="yes"?><Relationships xmlns="http://schemas.openxmlformats.org/package/2006/relationships"><Relationship Id="rId1" Type="http://schemas.openxmlformats.org/officeDocument/2006/relationships/slide" Target="../slides/slide49.xml" /><Relationship Id="rId2" Type="http://schemas.openxmlformats.org/officeDocument/2006/relationships/notesMaster" Target="../notesMasters/notesMaster1.xml" /></Relationships>
</file>

<file path=ppt/notesSlides/_rels/notesSlide36.xml.rels>&#65279;<?xml version="1.0" encoding="utf-8" standalone="yes"?><Relationships xmlns="http://schemas.openxmlformats.org/package/2006/relationships"><Relationship Id="rId1" Type="http://schemas.openxmlformats.org/officeDocument/2006/relationships/slide" Target="../slides/slide50.xml" /><Relationship Id="rId2" Type="http://schemas.openxmlformats.org/officeDocument/2006/relationships/notesMaster" Target="../notesMasters/notesMaster1.xml" /></Relationships>
</file>

<file path=ppt/notesSlides/_rels/notesSlide37.xml.rels>&#65279;<?xml version="1.0" encoding="utf-8" standalone="yes"?><Relationships xmlns="http://schemas.openxmlformats.org/package/2006/relationships"><Relationship Id="rId1" Type="http://schemas.openxmlformats.org/officeDocument/2006/relationships/slide" Target="../slides/slide51.xml" /><Relationship Id="rId2" Type="http://schemas.openxmlformats.org/officeDocument/2006/relationships/notesMaster" Target="../notesMasters/notesMaster1.xml" /></Relationships>
</file>

<file path=ppt/notesSlides/_rels/notesSlide38.xml.rels>&#65279;<?xml version="1.0" encoding="utf-8" standalone="yes"?><Relationships xmlns="http://schemas.openxmlformats.org/package/2006/relationships"><Relationship Id="rId1" Type="http://schemas.openxmlformats.org/officeDocument/2006/relationships/slide" Target="../slides/slide52.xml" /><Relationship Id="rId2" Type="http://schemas.openxmlformats.org/officeDocument/2006/relationships/notesMaster" Target="../notesMasters/notesMaster1.xml" /></Relationships>
</file>

<file path=ppt/notesSlides/_rels/notesSlide39.xml.rels>&#65279;<?xml version="1.0" encoding="utf-8" standalone="yes"?><Relationships xmlns="http://schemas.openxmlformats.org/package/2006/relationships"><Relationship Id="rId1" Type="http://schemas.openxmlformats.org/officeDocument/2006/relationships/slide" Target="../slides/slide5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40.xml.rels>&#65279;<?xml version="1.0" encoding="utf-8" standalone="yes"?><Relationships xmlns="http://schemas.openxmlformats.org/package/2006/relationships"><Relationship Id="rId1" Type="http://schemas.openxmlformats.org/officeDocument/2006/relationships/slide" Target="../slides/slide54.xml" /><Relationship Id="rId2" Type="http://schemas.openxmlformats.org/officeDocument/2006/relationships/notesMaster" Target="../notesMasters/notesMaster1.xml" /></Relationships>
</file>

<file path=ppt/notesSlides/_rels/notesSlide41.xml.rels>&#65279;<?xml version="1.0" encoding="utf-8" standalone="yes"?><Relationships xmlns="http://schemas.openxmlformats.org/package/2006/relationships"><Relationship Id="rId1" Type="http://schemas.openxmlformats.org/officeDocument/2006/relationships/slide" Target="../slides/slide55.xml" /><Relationship Id="rId2" Type="http://schemas.openxmlformats.org/officeDocument/2006/relationships/notesMaster" Target="../notesMasters/notesMaster1.xml" /></Relationships>
</file>

<file path=ppt/notesSlides/_rels/notesSlide42.xml.rels>&#65279;<?xml version="1.0" encoding="utf-8" standalone="yes"?><Relationships xmlns="http://schemas.openxmlformats.org/package/2006/relationships"><Relationship Id="rId1" Type="http://schemas.openxmlformats.org/officeDocument/2006/relationships/slide" Target="../slides/slide56.xml" /><Relationship Id="rId2" Type="http://schemas.openxmlformats.org/officeDocument/2006/relationships/notesMaster" Target="../notesMasters/notesMaster1.xml" /></Relationships>
</file>

<file path=ppt/notesSlides/_rels/notesSlide43.xml.rels>&#65279;<?xml version="1.0" encoding="utf-8" standalone="yes"?><Relationships xmlns="http://schemas.openxmlformats.org/package/2006/relationships"><Relationship Id="rId1" Type="http://schemas.openxmlformats.org/officeDocument/2006/relationships/slide" Target="../slides/slide57.xml" /><Relationship Id="rId2" Type="http://schemas.openxmlformats.org/officeDocument/2006/relationships/notesMaster" Target="../notesMasters/notesMaster1.xml" /></Relationships>
</file>

<file path=ppt/notesSlides/_rels/notesSlide44.xml.rels>&#65279;<?xml version="1.0" encoding="utf-8" standalone="yes"?><Relationships xmlns="http://schemas.openxmlformats.org/package/2006/relationships"><Relationship Id="rId1" Type="http://schemas.openxmlformats.org/officeDocument/2006/relationships/slide" Target="../slides/slide58.xml" /><Relationship Id="rId2" Type="http://schemas.openxmlformats.org/officeDocument/2006/relationships/notesMaster" Target="../notesMasters/notesMaster1.xml" /></Relationships>
</file>

<file path=ppt/notesSlides/_rels/notesSlide45.xml.rels>&#65279;<?xml version="1.0" encoding="utf-8" standalone="yes"?><Relationships xmlns="http://schemas.openxmlformats.org/package/2006/relationships"><Relationship Id="rId1" Type="http://schemas.openxmlformats.org/officeDocument/2006/relationships/slide" Target="../slides/slide60.xml" /><Relationship Id="rId2" Type="http://schemas.openxmlformats.org/officeDocument/2006/relationships/notesMaster" Target="../notesMasters/notesMaster1.xml" /></Relationships>
</file>

<file path=ppt/notesSlides/_rels/notesSlide46.xml.rels>&#65279;<?xml version="1.0" encoding="utf-8" standalone="yes"?><Relationships xmlns="http://schemas.openxmlformats.org/package/2006/relationships"><Relationship Id="rId1" Type="http://schemas.openxmlformats.org/officeDocument/2006/relationships/slide" Target="../slides/slide61.xml" /><Relationship Id="rId2" Type="http://schemas.openxmlformats.org/officeDocument/2006/relationships/notesMaster" Target="../notesMasters/notesMaster1.xml" /></Relationships>
</file>

<file path=ppt/notesSlides/_rels/notesSlide47.xml.rels>&#65279;<?xml version="1.0" encoding="utf-8" standalone="yes"?><Relationships xmlns="http://schemas.openxmlformats.org/package/2006/relationships"><Relationship Id="rId1" Type="http://schemas.openxmlformats.org/officeDocument/2006/relationships/slide" Target="../slides/slide62.xml" /><Relationship Id="rId2" Type="http://schemas.openxmlformats.org/officeDocument/2006/relationships/notesMaster" Target="../notesMasters/notesMaster1.xml" /></Relationships>
</file>

<file path=ppt/notesSlides/_rels/notesSlide48.xml.rels>&#65279;<?xml version="1.0" encoding="utf-8" standalone="yes"?><Relationships xmlns="http://schemas.openxmlformats.org/package/2006/relationships"><Relationship Id="rId1" Type="http://schemas.openxmlformats.org/officeDocument/2006/relationships/slide" Target="../slides/slide63.xml" /><Relationship Id="rId2" Type="http://schemas.openxmlformats.org/officeDocument/2006/relationships/notesMaster" Target="../notesMasters/notesMaster1.xml" /></Relationships>
</file>

<file path=ppt/notesSlides/_rels/notesSlide49.xml.rels>&#65279;<?xml version="1.0" encoding="utf-8" standalone="yes"?><Relationships xmlns="http://schemas.openxmlformats.org/package/2006/relationships"><Relationship Id="rId1" Type="http://schemas.openxmlformats.org/officeDocument/2006/relationships/slide" Target="../slides/slide6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50.xml.rels>&#65279;<?xml version="1.0" encoding="utf-8" standalone="yes"?><Relationships xmlns="http://schemas.openxmlformats.org/package/2006/relationships"><Relationship Id="rId1" Type="http://schemas.openxmlformats.org/officeDocument/2006/relationships/slide" Target="../slides/slide65.xml" /><Relationship Id="rId2" Type="http://schemas.openxmlformats.org/officeDocument/2006/relationships/notesMaster" Target="../notesMasters/notesMaster1.xml" /></Relationships>
</file>

<file path=ppt/notesSlides/_rels/notesSlide51.xml.rels>&#65279;<?xml version="1.0" encoding="utf-8" standalone="yes"?><Relationships xmlns="http://schemas.openxmlformats.org/package/2006/relationships"><Relationship Id="rId1" Type="http://schemas.openxmlformats.org/officeDocument/2006/relationships/slide" Target="../slides/slide66.xml" /><Relationship Id="rId2" Type="http://schemas.openxmlformats.org/officeDocument/2006/relationships/notesMaster" Target="../notesMasters/notesMaster1.xml" /></Relationships>
</file>

<file path=ppt/notesSlides/_rels/notesSlide52.xml.rels>&#65279;<?xml version="1.0" encoding="utf-8" standalone="yes"?><Relationships xmlns="http://schemas.openxmlformats.org/package/2006/relationships"><Relationship Id="rId1" Type="http://schemas.openxmlformats.org/officeDocument/2006/relationships/slide" Target="../slides/slide67.xml" /><Relationship Id="rId2" Type="http://schemas.openxmlformats.org/officeDocument/2006/relationships/notesMaster" Target="../notesMasters/notesMaster1.xml" /></Relationships>
</file>

<file path=ppt/notesSlides/_rels/notesSlide53.xml.rels>&#65279;<?xml version="1.0" encoding="utf-8" standalone="yes"?><Relationships xmlns="http://schemas.openxmlformats.org/package/2006/relationships"><Relationship Id="rId1" Type="http://schemas.openxmlformats.org/officeDocument/2006/relationships/slide" Target="../slides/slide68.xml" /><Relationship Id="rId2" Type="http://schemas.openxmlformats.org/officeDocument/2006/relationships/notesMaster" Target="../notesMasters/notesMaster1.xml" /></Relationships>
</file>

<file path=ppt/notesSlides/_rels/notesSlide54.xml.rels>&#65279;<?xml version="1.0" encoding="utf-8" standalone="yes"?><Relationships xmlns="http://schemas.openxmlformats.org/package/2006/relationships"><Relationship Id="rId1" Type="http://schemas.openxmlformats.org/officeDocument/2006/relationships/slide" Target="../slides/slide69.xml" /><Relationship Id="rId2" Type="http://schemas.openxmlformats.org/officeDocument/2006/relationships/notesMaster" Target="../notesMasters/notesMaster1.xml" /></Relationships>
</file>

<file path=ppt/notesSlides/_rels/notesSlide55.xml.rels>&#65279;<?xml version="1.0" encoding="utf-8" standalone="yes"?><Relationships xmlns="http://schemas.openxmlformats.org/package/2006/relationships"><Relationship Id="rId1" Type="http://schemas.openxmlformats.org/officeDocument/2006/relationships/slide" Target="../slides/slide70.xml" /><Relationship Id="rId2" Type="http://schemas.openxmlformats.org/officeDocument/2006/relationships/notesMaster" Target="../notesMasters/notesMaster1.xml" /></Relationships>
</file>

<file path=ppt/notesSlides/_rels/notesSlide56.xml.rels>&#65279;<?xml version="1.0" encoding="utf-8" standalone="yes"?><Relationships xmlns="http://schemas.openxmlformats.org/package/2006/relationships"><Relationship Id="rId1" Type="http://schemas.openxmlformats.org/officeDocument/2006/relationships/slide" Target="../slides/slide71.xml" /><Relationship Id="rId2" Type="http://schemas.openxmlformats.org/officeDocument/2006/relationships/notesMaster" Target="../notesMasters/notesMaster1.xml" /></Relationships>
</file>

<file path=ppt/notesSlides/_rels/notesSlide57.xml.rels>&#65279;<?xml version="1.0" encoding="utf-8" standalone="yes"?><Relationships xmlns="http://schemas.openxmlformats.org/package/2006/relationships"><Relationship Id="rId1" Type="http://schemas.openxmlformats.org/officeDocument/2006/relationships/slide" Target="../slides/slide72.xml" /><Relationship Id="rId2" Type="http://schemas.openxmlformats.org/officeDocument/2006/relationships/notesMaster" Target="../notesMasters/notesMaster1.xml" /></Relationships>
</file>

<file path=ppt/notesSlides/_rels/notesSlide58.xml.rels>&#65279;<?xml version="1.0" encoding="utf-8" standalone="yes"?><Relationships xmlns="http://schemas.openxmlformats.org/package/2006/relationships"><Relationship Id="rId1" Type="http://schemas.openxmlformats.org/officeDocument/2006/relationships/slide" Target="../slides/slide73.xml" /><Relationship Id="rId2" Type="http://schemas.openxmlformats.org/officeDocument/2006/relationships/notesMaster" Target="../notesMasters/notesMaster1.xml" /></Relationships>
</file>

<file path=ppt/notesSlides/_rels/notesSlide59.xml.rels>&#65279;<?xml version="1.0" encoding="utf-8" standalone="yes"?><Relationships xmlns="http://schemas.openxmlformats.org/package/2006/relationships"><Relationship Id="rId1" Type="http://schemas.openxmlformats.org/officeDocument/2006/relationships/slide" Target="../slides/slide74.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1E159DD7-B301-394F-AC66-9FA6EC909803}"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1</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77839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xfrm>
      </p:grpSpPr>
      <p:sp>
        <p:nvSpPr>
          <p:cNvPr id="60" name="Google Shape;60;g739f23ecdf_0_9:notes"/>
          <p:cNvSpPr txBox="1">
            <a:spLocks noGrp="1"/>
          </p:cNvSpPr>
          <p:nvPr>
            <p:ph type="body" idx="1"/>
          </p:nvPr>
        </p:nvSpPr>
        <p:spPr>
          <a:xfrm>
            <a:off x="680562" y="4785598"/>
            <a:ext cx="5444400" cy="3915600"/>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61" name="Google Shape;61;g739f23ecdf_0_9:notes"/>
          <p:cNvSpPr>
            <a:spLocks noGrp="1" noRot="1" noChangeAspect="1"/>
          </p:cNvSpPr>
          <p:nvPr>
            <p:ph type="sldImg" idx="2"/>
          </p:nvPr>
        </p:nvSpPr>
        <p:spPr>
          <a:xfrm>
            <a:off x="420688" y="1243013"/>
            <a:ext cx="5964237" cy="3355975"/>
          </a:xfrm>
          <a:custGeom>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175032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xfrm>
      </p:grpSpPr>
      <p:sp>
        <p:nvSpPr>
          <p:cNvPr id="60" name="Google Shape;60;g739f23ecdf_0_9:notes"/>
          <p:cNvSpPr txBox="1">
            <a:spLocks noGrp="1"/>
          </p:cNvSpPr>
          <p:nvPr>
            <p:ph type="body" idx="1"/>
          </p:nvPr>
        </p:nvSpPr>
        <p:spPr>
          <a:xfrm>
            <a:off x="680562" y="4785598"/>
            <a:ext cx="5444400" cy="3915600"/>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61" name="Google Shape;61;g739f23ecdf_0_9:notes"/>
          <p:cNvSpPr>
            <a:spLocks noGrp="1" noRot="1" noChangeAspect="1"/>
          </p:cNvSpPr>
          <p:nvPr>
            <p:ph type="sldImg" idx="2"/>
          </p:nvPr>
        </p:nvSpPr>
        <p:spPr>
          <a:xfrm>
            <a:off x="420688" y="1243013"/>
            <a:ext cx="5964237" cy="3355975"/>
          </a:xfrm>
          <a:custGeom>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967243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xfrm>
      </p:grpSpPr>
      <p:sp>
        <p:nvSpPr>
          <p:cNvPr id="60" name="Google Shape;60;g739f23ecdf_0_9:notes"/>
          <p:cNvSpPr txBox="1">
            <a:spLocks noGrp="1"/>
          </p:cNvSpPr>
          <p:nvPr>
            <p:ph type="body" idx="1"/>
          </p:nvPr>
        </p:nvSpPr>
        <p:spPr>
          <a:xfrm>
            <a:off x="687547" y="4813866"/>
            <a:ext cx="5500279" cy="3938729"/>
          </a:xfrm>
          <a:prstGeom prst="rect">
            <a:avLst/>
          </a:prstGeom>
        </p:spPr>
        <p:txBody>
          <a:bodyPr spcFirstLastPara="1" wrap="square" lIns="92120" tIns="46047" rIns="92120" bIns="46047" anchor="t" anchorCtr="0">
            <a:noAutofit/>
          </a:bodyPr>
          <a:lstStyle/>
          <a:p>
            <a:endParaRPr/>
          </a:p>
        </p:txBody>
      </p:sp>
      <p:sp>
        <p:nvSpPr>
          <p:cNvPr id="61" name="Google Shape;61;g739f23ecdf_0_9:notes"/>
          <p:cNvSpPr>
            <a:spLocks noGrp="1" noRot="1" noChangeAspect="1"/>
          </p:cNvSpPr>
          <p:nvPr>
            <p:ph type="sldImg" idx="2"/>
          </p:nvPr>
        </p:nvSpPr>
        <p:spPr>
          <a:xfrm>
            <a:off x="438150" y="1250950"/>
            <a:ext cx="5999163" cy="3375025"/>
          </a:xfrm>
          <a:custGeom>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749357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xfrm>
      </p:grpSpPr>
      <p:sp>
        <p:nvSpPr>
          <p:cNvPr id="60" name="Google Shape;60;g739f23ecdf_0_9:notes"/>
          <p:cNvSpPr txBox="1">
            <a:spLocks noGrp="1"/>
          </p:cNvSpPr>
          <p:nvPr>
            <p:ph type="body" idx="1"/>
          </p:nvPr>
        </p:nvSpPr>
        <p:spPr>
          <a:xfrm>
            <a:off x="687547" y="4813866"/>
            <a:ext cx="5500279" cy="3938729"/>
          </a:xfrm>
          <a:prstGeom prst="rect">
            <a:avLst/>
          </a:prstGeom>
        </p:spPr>
        <p:txBody>
          <a:bodyPr spcFirstLastPara="1" wrap="square" lIns="92120" tIns="46047" rIns="92120" bIns="46047" anchor="t" anchorCtr="0">
            <a:noAutofit/>
          </a:bodyPr>
          <a:lstStyle/>
          <a:p>
            <a:endParaRPr/>
          </a:p>
        </p:txBody>
      </p:sp>
      <p:sp>
        <p:nvSpPr>
          <p:cNvPr id="61" name="Google Shape;61;g739f23ecdf_0_9:notes"/>
          <p:cNvSpPr>
            <a:spLocks noGrp="1" noRot="1" noChangeAspect="1"/>
          </p:cNvSpPr>
          <p:nvPr>
            <p:ph type="sldImg" idx="2"/>
          </p:nvPr>
        </p:nvSpPr>
        <p:spPr>
          <a:xfrm>
            <a:off x="438150" y="1250950"/>
            <a:ext cx="5999163" cy="3375025"/>
          </a:xfrm>
          <a:custGeom>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684069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xfrm>
      </p:grpSpPr>
      <p:sp>
        <p:nvSpPr>
          <p:cNvPr id="60" name="Google Shape;60;g739f23ecdf_0_9:notes"/>
          <p:cNvSpPr txBox="1">
            <a:spLocks noGrp="1"/>
          </p:cNvSpPr>
          <p:nvPr>
            <p:ph type="body" idx="1"/>
          </p:nvPr>
        </p:nvSpPr>
        <p:spPr>
          <a:xfrm>
            <a:off x="687547" y="4813866"/>
            <a:ext cx="5500279" cy="3938729"/>
          </a:xfrm>
          <a:prstGeom prst="rect">
            <a:avLst/>
          </a:prstGeom>
        </p:spPr>
        <p:txBody>
          <a:bodyPr spcFirstLastPara="1" wrap="square" lIns="92120" tIns="46047" rIns="92120" bIns="46047" anchor="t" anchorCtr="0">
            <a:noAutofit/>
          </a:bodyPr>
          <a:lstStyle/>
          <a:p>
            <a:endParaRPr/>
          </a:p>
        </p:txBody>
      </p:sp>
      <p:sp>
        <p:nvSpPr>
          <p:cNvPr id="61" name="Google Shape;61;g739f23ecdf_0_9:notes"/>
          <p:cNvSpPr>
            <a:spLocks noGrp="1" noRot="1" noChangeAspect="1"/>
          </p:cNvSpPr>
          <p:nvPr>
            <p:ph type="sldImg" idx="2"/>
          </p:nvPr>
        </p:nvSpPr>
        <p:spPr>
          <a:xfrm>
            <a:off x="438150" y="1250950"/>
            <a:ext cx="5999163" cy="3375025"/>
          </a:xfrm>
          <a:custGeom>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66088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xfrm>
      </p:grpSpPr>
      <p:sp>
        <p:nvSpPr>
          <p:cNvPr id="60" name="Google Shape;60;g739f23ecdf_0_9:notes"/>
          <p:cNvSpPr txBox="1">
            <a:spLocks noGrp="1"/>
          </p:cNvSpPr>
          <p:nvPr>
            <p:ph type="body" idx="1"/>
          </p:nvPr>
        </p:nvSpPr>
        <p:spPr>
          <a:xfrm>
            <a:off x="687547" y="4813866"/>
            <a:ext cx="5500279" cy="3938729"/>
          </a:xfrm>
          <a:prstGeom prst="rect">
            <a:avLst/>
          </a:prstGeom>
        </p:spPr>
        <p:txBody>
          <a:bodyPr spcFirstLastPara="1" wrap="square" lIns="92120" tIns="46047" rIns="92120" bIns="46047" anchor="t" anchorCtr="0">
            <a:noAutofit/>
          </a:bodyPr>
          <a:lstStyle/>
          <a:p>
            <a:endParaRPr/>
          </a:p>
        </p:txBody>
      </p:sp>
      <p:sp>
        <p:nvSpPr>
          <p:cNvPr id="61" name="Google Shape;61;g739f23ecdf_0_9:notes"/>
          <p:cNvSpPr>
            <a:spLocks noGrp="1" noRot="1" noChangeAspect="1"/>
          </p:cNvSpPr>
          <p:nvPr>
            <p:ph type="sldImg" idx="2"/>
          </p:nvPr>
        </p:nvSpPr>
        <p:spPr>
          <a:xfrm>
            <a:off x="438150" y="1250950"/>
            <a:ext cx="5999163" cy="3375025"/>
          </a:xfrm>
          <a:custGeom>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99616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xfrm>
      </p:grpSpPr>
      <p:sp>
        <p:nvSpPr>
          <p:cNvPr id="60" name="Google Shape;60;g739f23ecdf_0_9:notes"/>
          <p:cNvSpPr txBox="1">
            <a:spLocks noGrp="1"/>
          </p:cNvSpPr>
          <p:nvPr>
            <p:ph type="body" idx="1"/>
          </p:nvPr>
        </p:nvSpPr>
        <p:spPr>
          <a:xfrm>
            <a:off x="687547" y="4813866"/>
            <a:ext cx="5500279" cy="3938729"/>
          </a:xfrm>
          <a:prstGeom prst="rect">
            <a:avLst/>
          </a:prstGeom>
        </p:spPr>
        <p:txBody>
          <a:bodyPr spcFirstLastPara="1" wrap="square" lIns="92120" tIns="46047" rIns="92120" bIns="46047" anchor="t" anchorCtr="0">
            <a:noAutofit/>
          </a:bodyPr>
          <a:lstStyle/>
          <a:p>
            <a:endParaRPr/>
          </a:p>
        </p:txBody>
      </p:sp>
      <p:sp>
        <p:nvSpPr>
          <p:cNvPr id="61" name="Google Shape;61;g739f23ecdf_0_9:notes"/>
          <p:cNvSpPr>
            <a:spLocks noGrp="1" noRot="1" noChangeAspect="1"/>
          </p:cNvSpPr>
          <p:nvPr>
            <p:ph type="sldImg" idx="2"/>
          </p:nvPr>
        </p:nvSpPr>
        <p:spPr>
          <a:xfrm>
            <a:off x="438150" y="1250950"/>
            <a:ext cx="5999163" cy="3375025"/>
          </a:xfrm>
          <a:custGeom>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482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xfrm>
      </p:grpSpPr>
      <p:sp>
        <p:nvSpPr>
          <p:cNvPr id="60" name="Google Shape;60;g739f23ecdf_0_9:notes"/>
          <p:cNvSpPr txBox="1">
            <a:spLocks noGrp="1"/>
          </p:cNvSpPr>
          <p:nvPr>
            <p:ph type="body" idx="1"/>
          </p:nvPr>
        </p:nvSpPr>
        <p:spPr>
          <a:xfrm>
            <a:off x="687547" y="4813866"/>
            <a:ext cx="5500279" cy="3938729"/>
          </a:xfrm>
          <a:prstGeom prst="rect">
            <a:avLst/>
          </a:prstGeom>
        </p:spPr>
        <p:txBody>
          <a:bodyPr spcFirstLastPara="1" wrap="square" lIns="92120" tIns="46047" rIns="92120" bIns="46047" anchor="t" anchorCtr="0">
            <a:noAutofit/>
          </a:bodyPr>
          <a:lstStyle/>
          <a:p>
            <a:endParaRPr/>
          </a:p>
        </p:txBody>
      </p:sp>
      <p:sp>
        <p:nvSpPr>
          <p:cNvPr id="61" name="Google Shape;61;g739f23ecdf_0_9:notes"/>
          <p:cNvSpPr>
            <a:spLocks noGrp="1" noRot="1" noChangeAspect="1"/>
          </p:cNvSpPr>
          <p:nvPr>
            <p:ph type="sldImg" idx="2"/>
          </p:nvPr>
        </p:nvSpPr>
        <p:spPr>
          <a:xfrm>
            <a:off x="438150" y="1250950"/>
            <a:ext cx="5999163" cy="3375025"/>
          </a:xfrm>
          <a:custGeom>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644661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xfrm>
      </p:grpSpPr>
      <p:sp>
        <p:nvSpPr>
          <p:cNvPr id="60" name="Google Shape;60;g739f23ecdf_0_9:notes"/>
          <p:cNvSpPr txBox="1">
            <a:spLocks noGrp="1"/>
          </p:cNvSpPr>
          <p:nvPr>
            <p:ph type="body" idx="1"/>
          </p:nvPr>
        </p:nvSpPr>
        <p:spPr>
          <a:xfrm>
            <a:off x="687547" y="4813866"/>
            <a:ext cx="5500279" cy="3938729"/>
          </a:xfrm>
          <a:prstGeom prst="rect">
            <a:avLst/>
          </a:prstGeom>
        </p:spPr>
        <p:txBody>
          <a:bodyPr spcFirstLastPara="1" wrap="square" lIns="92120" tIns="46047" rIns="92120" bIns="46047" anchor="t" anchorCtr="0">
            <a:noAutofit/>
          </a:bodyPr>
          <a:lstStyle/>
          <a:p>
            <a:endParaRPr/>
          </a:p>
        </p:txBody>
      </p:sp>
      <p:sp>
        <p:nvSpPr>
          <p:cNvPr id="61" name="Google Shape;61;g739f23ecdf_0_9:notes"/>
          <p:cNvSpPr>
            <a:spLocks noGrp="1" noRot="1" noChangeAspect="1"/>
          </p:cNvSpPr>
          <p:nvPr>
            <p:ph type="sldImg" idx="2"/>
          </p:nvPr>
        </p:nvSpPr>
        <p:spPr>
          <a:xfrm>
            <a:off x="438150" y="1250950"/>
            <a:ext cx="5999163" cy="3375025"/>
          </a:xfrm>
          <a:custGeom>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18237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xfrm>
      </p:grpSpPr>
      <p:sp>
        <p:nvSpPr>
          <p:cNvPr id="60" name="Google Shape;60;g739f23ecdf_0_9:notes"/>
          <p:cNvSpPr txBox="1">
            <a:spLocks noGrp="1"/>
          </p:cNvSpPr>
          <p:nvPr>
            <p:ph type="body" idx="1"/>
          </p:nvPr>
        </p:nvSpPr>
        <p:spPr>
          <a:xfrm>
            <a:off x="687547" y="4813866"/>
            <a:ext cx="5500279" cy="3938729"/>
          </a:xfrm>
          <a:prstGeom prst="rect">
            <a:avLst/>
          </a:prstGeom>
        </p:spPr>
        <p:txBody>
          <a:bodyPr spcFirstLastPara="1" wrap="square" lIns="92120" tIns="46047" rIns="92120" bIns="46047" anchor="t" anchorCtr="0">
            <a:noAutofit/>
          </a:bodyPr>
          <a:lstStyle/>
          <a:p>
            <a:endParaRPr/>
          </a:p>
        </p:txBody>
      </p:sp>
      <p:sp>
        <p:nvSpPr>
          <p:cNvPr id="61" name="Google Shape;61;g739f23ecdf_0_9:notes"/>
          <p:cNvSpPr>
            <a:spLocks noGrp="1" noRot="1" noChangeAspect="1"/>
          </p:cNvSpPr>
          <p:nvPr>
            <p:ph type="sldImg" idx="2"/>
          </p:nvPr>
        </p:nvSpPr>
        <p:spPr>
          <a:xfrm>
            <a:off x="438150" y="1250950"/>
            <a:ext cx="5999163" cy="3375025"/>
          </a:xfrm>
          <a:custGeom>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954620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1E159DD7-B301-394F-AC66-9FA6EC909803}"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2</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24783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xfrm>
      </p:grpSpPr>
      <p:sp>
        <p:nvSpPr>
          <p:cNvPr id="60" name="Google Shape;60;g739f23ecdf_0_9:notes"/>
          <p:cNvSpPr txBox="1">
            <a:spLocks noGrp="1"/>
          </p:cNvSpPr>
          <p:nvPr>
            <p:ph type="body" idx="1"/>
          </p:nvPr>
        </p:nvSpPr>
        <p:spPr>
          <a:xfrm>
            <a:off x="687547" y="4813866"/>
            <a:ext cx="5500279" cy="3938729"/>
          </a:xfrm>
          <a:prstGeom prst="rect">
            <a:avLst/>
          </a:prstGeom>
        </p:spPr>
        <p:txBody>
          <a:bodyPr spcFirstLastPara="1" wrap="square" lIns="92120" tIns="46047" rIns="92120" bIns="46047" anchor="t" anchorCtr="0">
            <a:noAutofit/>
          </a:bodyPr>
          <a:lstStyle/>
          <a:p>
            <a:endParaRPr/>
          </a:p>
        </p:txBody>
      </p:sp>
      <p:sp>
        <p:nvSpPr>
          <p:cNvPr id="61" name="Google Shape;61;g739f23ecdf_0_9:notes"/>
          <p:cNvSpPr>
            <a:spLocks noGrp="1" noRot="1" noChangeAspect="1"/>
          </p:cNvSpPr>
          <p:nvPr>
            <p:ph type="sldImg" idx="2"/>
          </p:nvPr>
        </p:nvSpPr>
        <p:spPr>
          <a:xfrm>
            <a:off x="438150" y="1250950"/>
            <a:ext cx="5999163" cy="3375025"/>
          </a:xfrm>
          <a:custGeom>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837567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xfrm>
      </p:grpSpPr>
      <p:sp>
        <p:nvSpPr>
          <p:cNvPr id="60" name="Google Shape;60;g739f23ecdf_0_9:notes"/>
          <p:cNvSpPr txBox="1">
            <a:spLocks noGrp="1"/>
          </p:cNvSpPr>
          <p:nvPr>
            <p:ph type="body" idx="1"/>
          </p:nvPr>
        </p:nvSpPr>
        <p:spPr>
          <a:xfrm>
            <a:off x="687547" y="4813866"/>
            <a:ext cx="5500279" cy="3938729"/>
          </a:xfrm>
          <a:prstGeom prst="rect">
            <a:avLst/>
          </a:prstGeom>
        </p:spPr>
        <p:txBody>
          <a:bodyPr spcFirstLastPara="1" wrap="square" lIns="92120" tIns="46047" rIns="92120" bIns="46047" anchor="t" anchorCtr="0">
            <a:noAutofit/>
          </a:bodyPr>
          <a:lstStyle/>
          <a:p>
            <a:endParaRPr/>
          </a:p>
        </p:txBody>
      </p:sp>
      <p:sp>
        <p:nvSpPr>
          <p:cNvPr id="61" name="Google Shape;61;g739f23ecdf_0_9:notes"/>
          <p:cNvSpPr>
            <a:spLocks noGrp="1" noRot="1" noChangeAspect="1"/>
          </p:cNvSpPr>
          <p:nvPr>
            <p:ph type="sldImg" idx="2"/>
          </p:nvPr>
        </p:nvSpPr>
        <p:spPr>
          <a:xfrm>
            <a:off x="438150" y="1250950"/>
            <a:ext cx="5999163" cy="3375025"/>
          </a:xfrm>
          <a:custGeom>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160834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xfrm>
      </p:grpSpPr>
      <p:sp>
        <p:nvSpPr>
          <p:cNvPr id="60" name="Google Shape;60;g739f23ecdf_0_9:notes"/>
          <p:cNvSpPr txBox="1">
            <a:spLocks noGrp="1"/>
          </p:cNvSpPr>
          <p:nvPr>
            <p:ph type="body" idx="1"/>
          </p:nvPr>
        </p:nvSpPr>
        <p:spPr>
          <a:xfrm>
            <a:off x="687547" y="4813866"/>
            <a:ext cx="5500279" cy="3938729"/>
          </a:xfrm>
          <a:prstGeom prst="rect">
            <a:avLst/>
          </a:prstGeom>
        </p:spPr>
        <p:txBody>
          <a:bodyPr spcFirstLastPara="1" wrap="square" lIns="92120" tIns="46047" rIns="92120" bIns="46047" anchor="t" anchorCtr="0">
            <a:noAutofit/>
          </a:bodyPr>
          <a:lstStyle/>
          <a:p>
            <a:endParaRPr/>
          </a:p>
        </p:txBody>
      </p:sp>
      <p:sp>
        <p:nvSpPr>
          <p:cNvPr id="61" name="Google Shape;61;g739f23ecdf_0_9:notes"/>
          <p:cNvSpPr>
            <a:spLocks noGrp="1" noRot="1" noChangeAspect="1"/>
          </p:cNvSpPr>
          <p:nvPr>
            <p:ph type="sldImg" idx="2"/>
          </p:nvPr>
        </p:nvSpPr>
        <p:spPr>
          <a:xfrm>
            <a:off x="438150" y="1250950"/>
            <a:ext cx="5999163" cy="3375025"/>
          </a:xfrm>
          <a:custGeom>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413286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xfrm>
      </p:grpSpPr>
      <p:sp>
        <p:nvSpPr>
          <p:cNvPr id="60" name="Google Shape;60;g739f23ecdf_0_9:notes"/>
          <p:cNvSpPr txBox="1">
            <a:spLocks noGrp="1"/>
          </p:cNvSpPr>
          <p:nvPr>
            <p:ph type="body" idx="1"/>
          </p:nvPr>
        </p:nvSpPr>
        <p:spPr>
          <a:xfrm>
            <a:off x="687547" y="4813866"/>
            <a:ext cx="5500279" cy="3938729"/>
          </a:xfrm>
          <a:prstGeom prst="rect">
            <a:avLst/>
          </a:prstGeom>
        </p:spPr>
        <p:txBody>
          <a:bodyPr spcFirstLastPara="1" wrap="square" lIns="92120" tIns="46047" rIns="92120" bIns="46047" anchor="t" anchorCtr="0">
            <a:noAutofit/>
          </a:bodyPr>
          <a:lstStyle/>
          <a:p>
            <a:endParaRPr/>
          </a:p>
        </p:txBody>
      </p:sp>
      <p:sp>
        <p:nvSpPr>
          <p:cNvPr id="61" name="Google Shape;61;g739f23ecdf_0_9:notes"/>
          <p:cNvSpPr>
            <a:spLocks noGrp="1" noRot="1" noChangeAspect="1"/>
          </p:cNvSpPr>
          <p:nvPr>
            <p:ph type="sldImg" idx="2"/>
          </p:nvPr>
        </p:nvSpPr>
        <p:spPr>
          <a:xfrm>
            <a:off x="438150" y="1250950"/>
            <a:ext cx="5999163" cy="3375025"/>
          </a:xfrm>
          <a:custGeom>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240578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xfrm>
      </p:grpSpPr>
      <p:sp>
        <p:nvSpPr>
          <p:cNvPr id="60" name="Google Shape;60;g739f23ecdf_0_9:notes"/>
          <p:cNvSpPr txBox="1">
            <a:spLocks noGrp="1"/>
          </p:cNvSpPr>
          <p:nvPr>
            <p:ph type="body" idx="1"/>
          </p:nvPr>
        </p:nvSpPr>
        <p:spPr>
          <a:xfrm>
            <a:off x="687547" y="4813866"/>
            <a:ext cx="5500279" cy="3938729"/>
          </a:xfrm>
          <a:prstGeom prst="rect">
            <a:avLst/>
          </a:prstGeom>
        </p:spPr>
        <p:txBody>
          <a:bodyPr spcFirstLastPara="1" wrap="square" lIns="92120" tIns="46047" rIns="92120" bIns="46047" anchor="t" anchorCtr="0">
            <a:noAutofit/>
          </a:bodyPr>
          <a:lstStyle/>
          <a:p>
            <a:endParaRPr/>
          </a:p>
        </p:txBody>
      </p:sp>
      <p:sp>
        <p:nvSpPr>
          <p:cNvPr id="61" name="Google Shape;61;g739f23ecdf_0_9:notes"/>
          <p:cNvSpPr>
            <a:spLocks noGrp="1" noRot="1" noChangeAspect="1"/>
          </p:cNvSpPr>
          <p:nvPr>
            <p:ph type="sldImg" idx="2"/>
          </p:nvPr>
        </p:nvSpPr>
        <p:spPr>
          <a:xfrm>
            <a:off x="438150" y="1250950"/>
            <a:ext cx="5999163" cy="3375025"/>
          </a:xfrm>
          <a:custGeom>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684636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xfrm>
      </p:grpSpPr>
      <p:sp>
        <p:nvSpPr>
          <p:cNvPr id="60" name="Google Shape;60;g739f23ecdf_0_9:notes"/>
          <p:cNvSpPr txBox="1">
            <a:spLocks noGrp="1"/>
          </p:cNvSpPr>
          <p:nvPr>
            <p:ph type="body" idx="1"/>
          </p:nvPr>
        </p:nvSpPr>
        <p:spPr>
          <a:xfrm>
            <a:off x="687547" y="4813866"/>
            <a:ext cx="5500279" cy="3938729"/>
          </a:xfrm>
          <a:prstGeom prst="rect">
            <a:avLst/>
          </a:prstGeom>
        </p:spPr>
        <p:txBody>
          <a:bodyPr spcFirstLastPara="1" wrap="square" lIns="92120" tIns="46047" rIns="92120" bIns="46047" anchor="t" anchorCtr="0">
            <a:noAutofit/>
          </a:bodyPr>
          <a:lstStyle/>
          <a:p>
            <a:endParaRPr/>
          </a:p>
        </p:txBody>
      </p:sp>
      <p:sp>
        <p:nvSpPr>
          <p:cNvPr id="61" name="Google Shape;61;g739f23ecdf_0_9:notes"/>
          <p:cNvSpPr>
            <a:spLocks noGrp="1" noRot="1" noChangeAspect="1"/>
          </p:cNvSpPr>
          <p:nvPr>
            <p:ph type="sldImg" idx="2"/>
          </p:nvPr>
        </p:nvSpPr>
        <p:spPr>
          <a:xfrm>
            <a:off x="438150" y="1250950"/>
            <a:ext cx="5999163" cy="3375025"/>
          </a:xfrm>
          <a:custGeom>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228282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xfrm>
      </p:grpSpPr>
      <p:sp>
        <p:nvSpPr>
          <p:cNvPr id="60" name="Google Shape;60;g739f23ecdf_0_9:notes"/>
          <p:cNvSpPr txBox="1">
            <a:spLocks noGrp="1"/>
          </p:cNvSpPr>
          <p:nvPr>
            <p:ph type="body" idx="1"/>
          </p:nvPr>
        </p:nvSpPr>
        <p:spPr>
          <a:xfrm>
            <a:off x="687547" y="4813866"/>
            <a:ext cx="5500279" cy="3938729"/>
          </a:xfrm>
          <a:prstGeom prst="rect">
            <a:avLst/>
          </a:prstGeom>
        </p:spPr>
        <p:txBody>
          <a:bodyPr spcFirstLastPara="1" wrap="square" lIns="92120" tIns="46047" rIns="92120" bIns="46047" anchor="t" anchorCtr="0">
            <a:noAutofit/>
          </a:bodyPr>
          <a:lstStyle/>
          <a:p>
            <a:endParaRPr/>
          </a:p>
        </p:txBody>
      </p:sp>
      <p:sp>
        <p:nvSpPr>
          <p:cNvPr id="61" name="Google Shape;61;g739f23ecdf_0_9:notes"/>
          <p:cNvSpPr>
            <a:spLocks noGrp="1" noRot="1" noChangeAspect="1"/>
          </p:cNvSpPr>
          <p:nvPr>
            <p:ph type="sldImg" idx="2"/>
          </p:nvPr>
        </p:nvSpPr>
        <p:spPr>
          <a:xfrm>
            <a:off x="438150" y="1250950"/>
            <a:ext cx="5999163" cy="3375025"/>
          </a:xfrm>
          <a:custGeom>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880830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xfrm>
      </p:grpSpPr>
      <p:sp>
        <p:nvSpPr>
          <p:cNvPr id="60" name="Google Shape;60;g739f23ecdf_0_9:notes"/>
          <p:cNvSpPr txBox="1">
            <a:spLocks noGrp="1"/>
          </p:cNvSpPr>
          <p:nvPr>
            <p:ph type="body" idx="1"/>
          </p:nvPr>
        </p:nvSpPr>
        <p:spPr>
          <a:xfrm>
            <a:off x="687547" y="4813866"/>
            <a:ext cx="5500279" cy="3938729"/>
          </a:xfrm>
          <a:prstGeom prst="rect">
            <a:avLst/>
          </a:prstGeom>
        </p:spPr>
        <p:txBody>
          <a:bodyPr spcFirstLastPara="1" wrap="square" lIns="92120" tIns="46047" rIns="92120" bIns="46047" anchor="t" anchorCtr="0">
            <a:noAutofit/>
          </a:bodyPr>
          <a:lstStyle/>
          <a:p>
            <a:endParaRPr/>
          </a:p>
        </p:txBody>
      </p:sp>
      <p:sp>
        <p:nvSpPr>
          <p:cNvPr id="61" name="Google Shape;61;g739f23ecdf_0_9:notes"/>
          <p:cNvSpPr>
            <a:spLocks noGrp="1" noRot="1" noChangeAspect="1"/>
          </p:cNvSpPr>
          <p:nvPr>
            <p:ph type="sldImg" idx="2"/>
          </p:nvPr>
        </p:nvSpPr>
        <p:spPr>
          <a:xfrm>
            <a:off x="438150" y="1250950"/>
            <a:ext cx="5999163" cy="3375025"/>
          </a:xfrm>
          <a:custGeom>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66876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xfrm>
      </p:grpSpPr>
      <p:sp>
        <p:nvSpPr>
          <p:cNvPr id="60" name="Google Shape;60;g739f23ecdf_0_9:notes"/>
          <p:cNvSpPr txBox="1">
            <a:spLocks noGrp="1"/>
          </p:cNvSpPr>
          <p:nvPr>
            <p:ph type="body" idx="1"/>
          </p:nvPr>
        </p:nvSpPr>
        <p:spPr>
          <a:xfrm>
            <a:off x="687547" y="4813866"/>
            <a:ext cx="5500279" cy="3938729"/>
          </a:xfrm>
          <a:prstGeom prst="rect">
            <a:avLst/>
          </a:prstGeom>
        </p:spPr>
        <p:txBody>
          <a:bodyPr spcFirstLastPara="1" wrap="square" lIns="92120" tIns="46047" rIns="92120" bIns="46047" anchor="t" anchorCtr="0">
            <a:noAutofit/>
          </a:bodyPr>
          <a:lstStyle/>
          <a:p>
            <a:endParaRPr/>
          </a:p>
        </p:txBody>
      </p:sp>
      <p:sp>
        <p:nvSpPr>
          <p:cNvPr id="61" name="Google Shape;61;g739f23ecdf_0_9:notes"/>
          <p:cNvSpPr>
            <a:spLocks noGrp="1" noRot="1" noChangeAspect="1"/>
          </p:cNvSpPr>
          <p:nvPr>
            <p:ph type="sldImg" idx="2"/>
          </p:nvPr>
        </p:nvSpPr>
        <p:spPr>
          <a:xfrm>
            <a:off x="438150" y="1250950"/>
            <a:ext cx="5999163" cy="3375025"/>
          </a:xfrm>
          <a:custGeom>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904535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xfrm>
      </p:grpSpPr>
      <p:sp>
        <p:nvSpPr>
          <p:cNvPr id="60" name="Google Shape;60;g739f23ecdf_0_9:notes"/>
          <p:cNvSpPr txBox="1">
            <a:spLocks noGrp="1"/>
          </p:cNvSpPr>
          <p:nvPr>
            <p:ph type="body" idx="1"/>
          </p:nvPr>
        </p:nvSpPr>
        <p:spPr>
          <a:xfrm>
            <a:off x="687547" y="4813866"/>
            <a:ext cx="5500279" cy="3938729"/>
          </a:xfrm>
          <a:prstGeom prst="rect">
            <a:avLst/>
          </a:prstGeom>
        </p:spPr>
        <p:txBody>
          <a:bodyPr spcFirstLastPara="1" wrap="square" lIns="92120" tIns="46047" rIns="92120" bIns="46047" anchor="t" anchorCtr="0">
            <a:noAutofit/>
          </a:bodyPr>
          <a:lstStyle/>
          <a:p>
            <a:endParaRPr/>
          </a:p>
        </p:txBody>
      </p:sp>
      <p:sp>
        <p:nvSpPr>
          <p:cNvPr id="61" name="Google Shape;61;g739f23ecdf_0_9:notes"/>
          <p:cNvSpPr>
            <a:spLocks noGrp="1" noRot="1" noChangeAspect="1"/>
          </p:cNvSpPr>
          <p:nvPr>
            <p:ph type="sldImg" idx="2"/>
          </p:nvPr>
        </p:nvSpPr>
        <p:spPr>
          <a:xfrm>
            <a:off x="438150" y="1250950"/>
            <a:ext cx="5999163" cy="3375025"/>
          </a:xfrm>
          <a:custGeom>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404521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
        <p:cNvGrpSpPr/>
        <p:nvPr/>
      </p:nvGrpSpPr>
      <p:grpSpPr>
        <a:xfrm>
          <a:off x="0" y="0"/>
          <a:ext cx="0" cy="0"/>
        </a:xfrm>
      </p:grpSpPr>
      <p:sp>
        <p:nvSpPr>
          <p:cNvPr id="30" name="Google Shape;30;g7388fb8dbe_2_5:notes"/>
          <p:cNvSpPr txBox="1">
            <a:spLocks noGrp="1"/>
          </p:cNvSpPr>
          <p:nvPr>
            <p:ph type="body" idx="1"/>
          </p:nvPr>
        </p:nvSpPr>
        <p:spPr>
          <a:xfrm>
            <a:off x="680562" y="4785598"/>
            <a:ext cx="5444400" cy="3915600"/>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31" name="Google Shape;31;g7388fb8dbe_2_5:notes"/>
          <p:cNvSpPr>
            <a:spLocks noGrp="1" noRot="1" noChangeAspect="1"/>
          </p:cNvSpPr>
          <p:nvPr>
            <p:ph type="sldImg" idx="2"/>
          </p:nvPr>
        </p:nvSpPr>
        <p:spPr>
          <a:xfrm>
            <a:off x="420688" y="1243013"/>
            <a:ext cx="5964237" cy="3355975"/>
          </a:xfrm>
          <a:custGeom>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527336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xfrm>
      </p:grpSpPr>
      <p:sp>
        <p:nvSpPr>
          <p:cNvPr id="60" name="Google Shape;60;g739f23ecdf_0_9:notes"/>
          <p:cNvSpPr txBox="1">
            <a:spLocks noGrp="1"/>
          </p:cNvSpPr>
          <p:nvPr>
            <p:ph type="body" idx="1"/>
          </p:nvPr>
        </p:nvSpPr>
        <p:spPr>
          <a:xfrm>
            <a:off x="687547" y="4813866"/>
            <a:ext cx="5500279" cy="3938729"/>
          </a:xfrm>
          <a:prstGeom prst="rect">
            <a:avLst/>
          </a:prstGeom>
        </p:spPr>
        <p:txBody>
          <a:bodyPr spcFirstLastPara="1" wrap="square" lIns="92120" tIns="46047" rIns="92120" bIns="46047" anchor="t" anchorCtr="0">
            <a:noAutofit/>
          </a:bodyPr>
          <a:lstStyle/>
          <a:p>
            <a:endParaRPr/>
          </a:p>
        </p:txBody>
      </p:sp>
      <p:sp>
        <p:nvSpPr>
          <p:cNvPr id="61" name="Google Shape;61;g739f23ecdf_0_9:notes"/>
          <p:cNvSpPr>
            <a:spLocks noGrp="1" noRot="1" noChangeAspect="1"/>
          </p:cNvSpPr>
          <p:nvPr>
            <p:ph type="sldImg" idx="2"/>
          </p:nvPr>
        </p:nvSpPr>
        <p:spPr>
          <a:xfrm>
            <a:off x="438150" y="1250950"/>
            <a:ext cx="5999163" cy="3375025"/>
          </a:xfrm>
          <a:custGeom>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494077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xfrm>
      </p:grpSpPr>
      <p:sp>
        <p:nvSpPr>
          <p:cNvPr id="60" name="Google Shape;60;g739f23ecdf_0_9:notes"/>
          <p:cNvSpPr txBox="1">
            <a:spLocks noGrp="1"/>
          </p:cNvSpPr>
          <p:nvPr>
            <p:ph type="body" idx="1"/>
          </p:nvPr>
        </p:nvSpPr>
        <p:spPr>
          <a:xfrm>
            <a:off x="687547" y="4813866"/>
            <a:ext cx="5500279" cy="3938729"/>
          </a:xfrm>
          <a:prstGeom prst="rect">
            <a:avLst/>
          </a:prstGeom>
        </p:spPr>
        <p:txBody>
          <a:bodyPr spcFirstLastPara="1" wrap="square" lIns="92120" tIns="46047" rIns="92120" bIns="46047" anchor="t" anchorCtr="0">
            <a:noAutofit/>
          </a:bodyPr>
          <a:lstStyle/>
          <a:p>
            <a:endParaRPr/>
          </a:p>
        </p:txBody>
      </p:sp>
      <p:sp>
        <p:nvSpPr>
          <p:cNvPr id="61" name="Google Shape;61;g739f23ecdf_0_9:notes"/>
          <p:cNvSpPr>
            <a:spLocks noGrp="1" noRot="1" noChangeAspect="1"/>
          </p:cNvSpPr>
          <p:nvPr>
            <p:ph type="sldImg" idx="2"/>
          </p:nvPr>
        </p:nvSpPr>
        <p:spPr>
          <a:xfrm>
            <a:off x="438150" y="1250950"/>
            <a:ext cx="5999163" cy="3375025"/>
          </a:xfrm>
          <a:custGeom>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887754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xfrm>
      </p:grpSpPr>
      <p:sp>
        <p:nvSpPr>
          <p:cNvPr id="60" name="Google Shape;60;g739f23ecdf_0_9:notes"/>
          <p:cNvSpPr txBox="1">
            <a:spLocks noGrp="1"/>
          </p:cNvSpPr>
          <p:nvPr>
            <p:ph type="body" idx="1"/>
          </p:nvPr>
        </p:nvSpPr>
        <p:spPr>
          <a:xfrm>
            <a:off x="687547" y="4813866"/>
            <a:ext cx="5500279" cy="3938729"/>
          </a:xfrm>
          <a:prstGeom prst="rect">
            <a:avLst/>
          </a:prstGeom>
        </p:spPr>
        <p:txBody>
          <a:bodyPr spcFirstLastPara="1" wrap="square" lIns="92120" tIns="46047" rIns="92120" bIns="46047" anchor="t" anchorCtr="0">
            <a:noAutofit/>
          </a:bodyPr>
          <a:lstStyle/>
          <a:p>
            <a:endParaRPr/>
          </a:p>
        </p:txBody>
      </p:sp>
      <p:sp>
        <p:nvSpPr>
          <p:cNvPr id="61" name="Google Shape;61;g739f23ecdf_0_9:notes"/>
          <p:cNvSpPr>
            <a:spLocks noGrp="1" noRot="1" noChangeAspect="1"/>
          </p:cNvSpPr>
          <p:nvPr>
            <p:ph type="sldImg" idx="2"/>
          </p:nvPr>
        </p:nvSpPr>
        <p:spPr>
          <a:xfrm>
            <a:off x="438150" y="1250950"/>
            <a:ext cx="5999163" cy="3375025"/>
          </a:xfrm>
          <a:custGeom>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314921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xfrm>
      </p:grpSpPr>
      <p:sp>
        <p:nvSpPr>
          <p:cNvPr id="60" name="Google Shape;60;g739f23ecdf_0_9:notes"/>
          <p:cNvSpPr txBox="1">
            <a:spLocks noGrp="1"/>
          </p:cNvSpPr>
          <p:nvPr>
            <p:ph type="body" idx="1"/>
          </p:nvPr>
        </p:nvSpPr>
        <p:spPr>
          <a:xfrm>
            <a:off x="687547" y="4813866"/>
            <a:ext cx="5500279" cy="3938729"/>
          </a:xfrm>
          <a:prstGeom prst="rect">
            <a:avLst/>
          </a:prstGeom>
        </p:spPr>
        <p:txBody>
          <a:bodyPr spcFirstLastPara="1" wrap="square" lIns="92120" tIns="46047" rIns="92120" bIns="46047" anchor="t" anchorCtr="0">
            <a:noAutofit/>
          </a:bodyPr>
          <a:lstStyle/>
          <a:p>
            <a:endParaRPr/>
          </a:p>
        </p:txBody>
      </p:sp>
      <p:sp>
        <p:nvSpPr>
          <p:cNvPr id="61" name="Google Shape;61;g739f23ecdf_0_9:notes"/>
          <p:cNvSpPr>
            <a:spLocks noGrp="1" noRot="1" noChangeAspect="1"/>
          </p:cNvSpPr>
          <p:nvPr>
            <p:ph type="sldImg" idx="2"/>
          </p:nvPr>
        </p:nvSpPr>
        <p:spPr>
          <a:xfrm>
            <a:off x="438150" y="1250950"/>
            <a:ext cx="5999163" cy="3375025"/>
          </a:xfrm>
          <a:custGeom>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789116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xfrm>
      </p:grpSpPr>
      <p:sp>
        <p:nvSpPr>
          <p:cNvPr id="60" name="Google Shape;60;g739f23ecdf_0_9:notes"/>
          <p:cNvSpPr txBox="1">
            <a:spLocks noGrp="1"/>
          </p:cNvSpPr>
          <p:nvPr>
            <p:ph type="body" idx="1"/>
          </p:nvPr>
        </p:nvSpPr>
        <p:spPr>
          <a:xfrm>
            <a:off x="687547" y="4813866"/>
            <a:ext cx="5500279" cy="3938729"/>
          </a:xfrm>
          <a:prstGeom prst="rect">
            <a:avLst/>
          </a:prstGeom>
        </p:spPr>
        <p:txBody>
          <a:bodyPr spcFirstLastPara="1" wrap="square" lIns="92120" tIns="46047" rIns="92120" bIns="46047" anchor="t" anchorCtr="0">
            <a:noAutofit/>
          </a:bodyPr>
          <a:lstStyle/>
          <a:p>
            <a:endParaRPr/>
          </a:p>
        </p:txBody>
      </p:sp>
      <p:sp>
        <p:nvSpPr>
          <p:cNvPr id="61" name="Google Shape;61;g739f23ecdf_0_9:notes"/>
          <p:cNvSpPr>
            <a:spLocks noGrp="1" noRot="1" noChangeAspect="1"/>
          </p:cNvSpPr>
          <p:nvPr>
            <p:ph type="sldImg" idx="2"/>
          </p:nvPr>
        </p:nvSpPr>
        <p:spPr>
          <a:xfrm>
            <a:off x="438150" y="1250950"/>
            <a:ext cx="5999163" cy="3375025"/>
          </a:xfrm>
          <a:custGeom>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872744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xfrm>
      </p:grpSpPr>
      <p:sp>
        <p:nvSpPr>
          <p:cNvPr id="60" name="Google Shape;60;g739f23ecdf_0_9:notes"/>
          <p:cNvSpPr txBox="1">
            <a:spLocks noGrp="1"/>
          </p:cNvSpPr>
          <p:nvPr>
            <p:ph type="body" idx="1"/>
          </p:nvPr>
        </p:nvSpPr>
        <p:spPr>
          <a:xfrm>
            <a:off x="687547" y="4813866"/>
            <a:ext cx="5500279" cy="3938729"/>
          </a:xfrm>
          <a:prstGeom prst="rect">
            <a:avLst/>
          </a:prstGeom>
        </p:spPr>
        <p:txBody>
          <a:bodyPr spcFirstLastPara="1" wrap="square" lIns="92120" tIns="46047" rIns="92120" bIns="46047" anchor="t" anchorCtr="0">
            <a:noAutofit/>
          </a:bodyPr>
          <a:lstStyle/>
          <a:p>
            <a:endParaRPr/>
          </a:p>
        </p:txBody>
      </p:sp>
      <p:sp>
        <p:nvSpPr>
          <p:cNvPr id="61" name="Google Shape;61;g739f23ecdf_0_9:notes"/>
          <p:cNvSpPr>
            <a:spLocks noGrp="1" noRot="1" noChangeAspect="1"/>
          </p:cNvSpPr>
          <p:nvPr>
            <p:ph type="sldImg" idx="2"/>
          </p:nvPr>
        </p:nvSpPr>
        <p:spPr>
          <a:xfrm>
            <a:off x="438150" y="1250950"/>
            <a:ext cx="5999163" cy="3375025"/>
          </a:xfrm>
          <a:custGeom>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743951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xfrm>
      </p:grpSpPr>
      <p:sp>
        <p:nvSpPr>
          <p:cNvPr id="60" name="Google Shape;60;g739f23ecdf_0_9:notes"/>
          <p:cNvSpPr txBox="1">
            <a:spLocks noGrp="1"/>
          </p:cNvSpPr>
          <p:nvPr>
            <p:ph type="body" idx="1"/>
          </p:nvPr>
        </p:nvSpPr>
        <p:spPr>
          <a:xfrm>
            <a:off x="687547" y="4813866"/>
            <a:ext cx="5500279" cy="3938729"/>
          </a:xfrm>
          <a:prstGeom prst="rect">
            <a:avLst/>
          </a:prstGeom>
        </p:spPr>
        <p:txBody>
          <a:bodyPr spcFirstLastPara="1" wrap="square" lIns="92120" tIns="46047" rIns="92120" bIns="46047" anchor="t" anchorCtr="0">
            <a:noAutofit/>
          </a:bodyPr>
          <a:lstStyle/>
          <a:p>
            <a:endParaRPr/>
          </a:p>
        </p:txBody>
      </p:sp>
      <p:sp>
        <p:nvSpPr>
          <p:cNvPr id="61" name="Google Shape;61;g739f23ecdf_0_9:notes"/>
          <p:cNvSpPr>
            <a:spLocks noGrp="1" noRot="1" noChangeAspect="1"/>
          </p:cNvSpPr>
          <p:nvPr>
            <p:ph type="sldImg" idx="2"/>
          </p:nvPr>
        </p:nvSpPr>
        <p:spPr>
          <a:xfrm>
            <a:off x="438150" y="1250950"/>
            <a:ext cx="5999163" cy="3375025"/>
          </a:xfrm>
          <a:custGeom>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7234463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xfrm>
      </p:grpSpPr>
      <p:sp>
        <p:nvSpPr>
          <p:cNvPr id="60" name="Google Shape;60;g739f23ecdf_0_9:notes"/>
          <p:cNvSpPr txBox="1">
            <a:spLocks noGrp="1"/>
          </p:cNvSpPr>
          <p:nvPr>
            <p:ph type="body" idx="1"/>
          </p:nvPr>
        </p:nvSpPr>
        <p:spPr>
          <a:xfrm>
            <a:off x="687547" y="4813866"/>
            <a:ext cx="5500279" cy="3938729"/>
          </a:xfrm>
          <a:prstGeom prst="rect">
            <a:avLst/>
          </a:prstGeom>
        </p:spPr>
        <p:txBody>
          <a:bodyPr spcFirstLastPara="1" wrap="square" lIns="92120" tIns="46047" rIns="92120" bIns="46047" anchor="t" anchorCtr="0">
            <a:noAutofit/>
          </a:bodyPr>
          <a:lstStyle/>
          <a:p>
            <a:endParaRPr/>
          </a:p>
        </p:txBody>
      </p:sp>
      <p:sp>
        <p:nvSpPr>
          <p:cNvPr id="61" name="Google Shape;61;g739f23ecdf_0_9:notes"/>
          <p:cNvSpPr>
            <a:spLocks noGrp="1" noRot="1" noChangeAspect="1"/>
          </p:cNvSpPr>
          <p:nvPr>
            <p:ph type="sldImg" idx="2"/>
          </p:nvPr>
        </p:nvSpPr>
        <p:spPr>
          <a:xfrm>
            <a:off x="438150" y="1250950"/>
            <a:ext cx="5999163" cy="3375025"/>
          </a:xfrm>
          <a:custGeom>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0963447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xfrm>
      </p:grpSpPr>
      <p:sp>
        <p:nvSpPr>
          <p:cNvPr id="60" name="Google Shape;60;g739f23ecdf_0_9:notes"/>
          <p:cNvSpPr txBox="1">
            <a:spLocks noGrp="1"/>
          </p:cNvSpPr>
          <p:nvPr>
            <p:ph type="body" idx="1"/>
          </p:nvPr>
        </p:nvSpPr>
        <p:spPr>
          <a:xfrm>
            <a:off x="687547" y="4813866"/>
            <a:ext cx="5500279" cy="3938729"/>
          </a:xfrm>
          <a:prstGeom prst="rect">
            <a:avLst/>
          </a:prstGeom>
        </p:spPr>
        <p:txBody>
          <a:bodyPr spcFirstLastPara="1" wrap="square" lIns="92120" tIns="46047" rIns="92120" bIns="46047" anchor="t" anchorCtr="0">
            <a:noAutofit/>
          </a:bodyPr>
          <a:lstStyle/>
          <a:p>
            <a:endParaRPr/>
          </a:p>
        </p:txBody>
      </p:sp>
      <p:sp>
        <p:nvSpPr>
          <p:cNvPr id="61" name="Google Shape;61;g739f23ecdf_0_9:notes"/>
          <p:cNvSpPr>
            <a:spLocks noGrp="1" noRot="1" noChangeAspect="1"/>
          </p:cNvSpPr>
          <p:nvPr>
            <p:ph type="sldImg" idx="2"/>
          </p:nvPr>
        </p:nvSpPr>
        <p:spPr>
          <a:xfrm>
            <a:off x="438150" y="1250950"/>
            <a:ext cx="5999163" cy="3375025"/>
          </a:xfrm>
          <a:custGeom>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9171627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xfrm>
      </p:grpSpPr>
      <p:sp>
        <p:nvSpPr>
          <p:cNvPr id="60" name="Google Shape;60;g739f23ecdf_0_9:notes"/>
          <p:cNvSpPr txBox="1">
            <a:spLocks noGrp="1"/>
          </p:cNvSpPr>
          <p:nvPr>
            <p:ph type="body" idx="1"/>
          </p:nvPr>
        </p:nvSpPr>
        <p:spPr>
          <a:xfrm>
            <a:off x="687547" y="4813866"/>
            <a:ext cx="5500279" cy="3938729"/>
          </a:xfrm>
          <a:prstGeom prst="rect">
            <a:avLst/>
          </a:prstGeom>
        </p:spPr>
        <p:txBody>
          <a:bodyPr spcFirstLastPara="1" wrap="square" lIns="92120" tIns="46047" rIns="92120" bIns="46047" anchor="t" anchorCtr="0">
            <a:noAutofit/>
          </a:bodyPr>
          <a:lstStyle/>
          <a:p>
            <a:endParaRPr/>
          </a:p>
        </p:txBody>
      </p:sp>
      <p:sp>
        <p:nvSpPr>
          <p:cNvPr id="61" name="Google Shape;61;g739f23ecdf_0_9:notes"/>
          <p:cNvSpPr>
            <a:spLocks noGrp="1" noRot="1" noChangeAspect="1"/>
          </p:cNvSpPr>
          <p:nvPr>
            <p:ph type="sldImg" idx="2"/>
          </p:nvPr>
        </p:nvSpPr>
        <p:spPr>
          <a:xfrm>
            <a:off x="438150" y="1250950"/>
            <a:ext cx="5999163" cy="3375025"/>
          </a:xfrm>
          <a:custGeom>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3471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xfrm>
      </p:grpSpPr>
      <p:sp>
        <p:nvSpPr>
          <p:cNvPr id="60" name="Google Shape;60;g739f23ecdf_0_9:notes"/>
          <p:cNvSpPr txBox="1">
            <a:spLocks noGrp="1"/>
          </p:cNvSpPr>
          <p:nvPr>
            <p:ph type="body" idx="1"/>
          </p:nvPr>
        </p:nvSpPr>
        <p:spPr>
          <a:xfrm>
            <a:off x="680562" y="4785598"/>
            <a:ext cx="5444400" cy="3915600"/>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61" name="Google Shape;61;g739f23ecdf_0_9:notes"/>
          <p:cNvSpPr>
            <a:spLocks noGrp="1" noRot="1" noChangeAspect="1"/>
          </p:cNvSpPr>
          <p:nvPr>
            <p:ph type="sldImg" idx="2"/>
          </p:nvPr>
        </p:nvSpPr>
        <p:spPr>
          <a:xfrm>
            <a:off x="420688" y="1243013"/>
            <a:ext cx="5964237" cy="3355975"/>
          </a:xfrm>
          <a:custGeom>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2559649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xfrm>
      </p:grpSpPr>
      <p:sp>
        <p:nvSpPr>
          <p:cNvPr id="60" name="Google Shape;60;g739f23ecdf_0_9:notes"/>
          <p:cNvSpPr txBox="1">
            <a:spLocks noGrp="1"/>
          </p:cNvSpPr>
          <p:nvPr>
            <p:ph type="body" idx="1"/>
          </p:nvPr>
        </p:nvSpPr>
        <p:spPr>
          <a:xfrm>
            <a:off x="687547" y="4813866"/>
            <a:ext cx="5500279" cy="3938729"/>
          </a:xfrm>
          <a:prstGeom prst="rect">
            <a:avLst/>
          </a:prstGeom>
        </p:spPr>
        <p:txBody>
          <a:bodyPr spcFirstLastPara="1" wrap="square" lIns="92120" tIns="46047" rIns="92120" bIns="46047" anchor="t" anchorCtr="0">
            <a:noAutofit/>
          </a:bodyPr>
          <a:lstStyle/>
          <a:p>
            <a:endParaRPr/>
          </a:p>
        </p:txBody>
      </p:sp>
      <p:sp>
        <p:nvSpPr>
          <p:cNvPr id="61" name="Google Shape;61;g739f23ecdf_0_9:notes"/>
          <p:cNvSpPr>
            <a:spLocks noGrp="1" noRot="1" noChangeAspect="1"/>
          </p:cNvSpPr>
          <p:nvPr>
            <p:ph type="sldImg" idx="2"/>
          </p:nvPr>
        </p:nvSpPr>
        <p:spPr>
          <a:xfrm>
            <a:off x="438150" y="1250950"/>
            <a:ext cx="5999163" cy="3375025"/>
          </a:xfrm>
          <a:custGeom>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2122433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xfrm>
      </p:grpSpPr>
      <p:sp>
        <p:nvSpPr>
          <p:cNvPr id="60" name="Google Shape;60;g739f23ecdf_0_9:notes"/>
          <p:cNvSpPr txBox="1">
            <a:spLocks noGrp="1"/>
          </p:cNvSpPr>
          <p:nvPr>
            <p:ph type="body" idx="1"/>
          </p:nvPr>
        </p:nvSpPr>
        <p:spPr>
          <a:xfrm>
            <a:off x="687547" y="4813866"/>
            <a:ext cx="5500279" cy="3938729"/>
          </a:xfrm>
          <a:prstGeom prst="rect">
            <a:avLst/>
          </a:prstGeom>
        </p:spPr>
        <p:txBody>
          <a:bodyPr spcFirstLastPara="1" wrap="square" lIns="92120" tIns="46047" rIns="92120" bIns="46047" anchor="t" anchorCtr="0">
            <a:noAutofit/>
          </a:bodyPr>
          <a:lstStyle/>
          <a:p>
            <a:endParaRPr/>
          </a:p>
        </p:txBody>
      </p:sp>
      <p:sp>
        <p:nvSpPr>
          <p:cNvPr id="61" name="Google Shape;61;g739f23ecdf_0_9:notes"/>
          <p:cNvSpPr>
            <a:spLocks noGrp="1" noRot="1" noChangeAspect="1"/>
          </p:cNvSpPr>
          <p:nvPr>
            <p:ph type="sldImg" idx="2"/>
          </p:nvPr>
        </p:nvSpPr>
        <p:spPr>
          <a:xfrm>
            <a:off x="438150" y="1250950"/>
            <a:ext cx="5999163" cy="3375025"/>
          </a:xfrm>
          <a:custGeom>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6055383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xfrm>
      </p:grpSpPr>
      <p:sp>
        <p:nvSpPr>
          <p:cNvPr id="60" name="Google Shape;60;g739f23ecdf_0_9:notes"/>
          <p:cNvSpPr txBox="1">
            <a:spLocks noGrp="1"/>
          </p:cNvSpPr>
          <p:nvPr>
            <p:ph type="body" idx="1"/>
          </p:nvPr>
        </p:nvSpPr>
        <p:spPr>
          <a:xfrm>
            <a:off x="687547" y="4813866"/>
            <a:ext cx="5500279" cy="3938729"/>
          </a:xfrm>
          <a:prstGeom prst="rect">
            <a:avLst/>
          </a:prstGeom>
        </p:spPr>
        <p:txBody>
          <a:bodyPr spcFirstLastPara="1" wrap="square" lIns="92120" tIns="46047" rIns="92120" bIns="46047" anchor="t" anchorCtr="0">
            <a:noAutofit/>
          </a:bodyPr>
          <a:lstStyle/>
          <a:p>
            <a:endParaRPr/>
          </a:p>
        </p:txBody>
      </p:sp>
      <p:sp>
        <p:nvSpPr>
          <p:cNvPr id="61" name="Google Shape;61;g739f23ecdf_0_9:notes"/>
          <p:cNvSpPr>
            <a:spLocks noGrp="1" noRot="1" noChangeAspect="1"/>
          </p:cNvSpPr>
          <p:nvPr>
            <p:ph type="sldImg" idx="2"/>
          </p:nvPr>
        </p:nvSpPr>
        <p:spPr>
          <a:xfrm>
            <a:off x="438150" y="1250950"/>
            <a:ext cx="5999163" cy="3375025"/>
          </a:xfrm>
          <a:custGeom>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7390993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xfrm>
      </p:grpSpPr>
      <p:sp>
        <p:nvSpPr>
          <p:cNvPr id="60" name="Google Shape;60;g739f23ecdf_0_9:notes"/>
          <p:cNvSpPr txBox="1">
            <a:spLocks noGrp="1"/>
          </p:cNvSpPr>
          <p:nvPr>
            <p:ph type="body" idx="1"/>
          </p:nvPr>
        </p:nvSpPr>
        <p:spPr>
          <a:xfrm>
            <a:off x="687547" y="4813866"/>
            <a:ext cx="5500279" cy="3938729"/>
          </a:xfrm>
          <a:prstGeom prst="rect">
            <a:avLst/>
          </a:prstGeom>
        </p:spPr>
        <p:txBody>
          <a:bodyPr spcFirstLastPara="1" wrap="square" lIns="92120" tIns="46047" rIns="92120" bIns="46047" anchor="t" anchorCtr="0">
            <a:noAutofit/>
          </a:bodyPr>
          <a:lstStyle/>
          <a:p>
            <a:endParaRPr/>
          </a:p>
        </p:txBody>
      </p:sp>
      <p:sp>
        <p:nvSpPr>
          <p:cNvPr id="61" name="Google Shape;61;g739f23ecdf_0_9:notes"/>
          <p:cNvSpPr>
            <a:spLocks noGrp="1" noRot="1" noChangeAspect="1"/>
          </p:cNvSpPr>
          <p:nvPr>
            <p:ph type="sldImg" idx="2"/>
          </p:nvPr>
        </p:nvSpPr>
        <p:spPr>
          <a:xfrm>
            <a:off x="438150" y="1250950"/>
            <a:ext cx="5999163" cy="3375025"/>
          </a:xfrm>
          <a:custGeom>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5161474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xfrm>
      </p:grpSpPr>
      <p:sp>
        <p:nvSpPr>
          <p:cNvPr id="60" name="Google Shape;60;g739f23ecdf_0_9:notes"/>
          <p:cNvSpPr txBox="1">
            <a:spLocks noGrp="1"/>
          </p:cNvSpPr>
          <p:nvPr>
            <p:ph type="body" idx="1"/>
          </p:nvPr>
        </p:nvSpPr>
        <p:spPr>
          <a:xfrm>
            <a:off x="687547" y="4813866"/>
            <a:ext cx="5500279" cy="3938729"/>
          </a:xfrm>
          <a:prstGeom prst="rect">
            <a:avLst/>
          </a:prstGeom>
        </p:spPr>
        <p:txBody>
          <a:bodyPr spcFirstLastPara="1" wrap="square" lIns="92120" tIns="46047" rIns="92120" bIns="46047" anchor="t" anchorCtr="0">
            <a:noAutofit/>
          </a:bodyPr>
          <a:lstStyle/>
          <a:p>
            <a:endParaRPr/>
          </a:p>
        </p:txBody>
      </p:sp>
      <p:sp>
        <p:nvSpPr>
          <p:cNvPr id="61" name="Google Shape;61;g739f23ecdf_0_9:notes"/>
          <p:cNvSpPr>
            <a:spLocks noGrp="1" noRot="1" noChangeAspect="1"/>
          </p:cNvSpPr>
          <p:nvPr>
            <p:ph type="sldImg" idx="2"/>
          </p:nvPr>
        </p:nvSpPr>
        <p:spPr>
          <a:xfrm>
            <a:off x="438150" y="1250950"/>
            <a:ext cx="5999163" cy="3375025"/>
          </a:xfrm>
          <a:custGeom>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2906880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xfrm>
      </p:grpSpPr>
      <p:sp>
        <p:nvSpPr>
          <p:cNvPr id="60" name="Google Shape;60;g739f23ecdf_0_9:notes"/>
          <p:cNvSpPr txBox="1">
            <a:spLocks noGrp="1"/>
          </p:cNvSpPr>
          <p:nvPr>
            <p:ph type="body" idx="1"/>
          </p:nvPr>
        </p:nvSpPr>
        <p:spPr>
          <a:xfrm>
            <a:off x="687547" y="4813866"/>
            <a:ext cx="5500279" cy="3938729"/>
          </a:xfrm>
          <a:prstGeom prst="rect">
            <a:avLst/>
          </a:prstGeom>
        </p:spPr>
        <p:txBody>
          <a:bodyPr spcFirstLastPara="1" wrap="square" lIns="92120" tIns="46047" rIns="92120" bIns="46047" anchor="t" anchorCtr="0">
            <a:noAutofit/>
          </a:bodyPr>
          <a:lstStyle/>
          <a:p>
            <a:endParaRPr/>
          </a:p>
        </p:txBody>
      </p:sp>
      <p:sp>
        <p:nvSpPr>
          <p:cNvPr id="61" name="Google Shape;61;g739f23ecdf_0_9:notes"/>
          <p:cNvSpPr>
            <a:spLocks noGrp="1" noRot="1" noChangeAspect="1"/>
          </p:cNvSpPr>
          <p:nvPr>
            <p:ph type="sldImg" idx="2"/>
          </p:nvPr>
        </p:nvSpPr>
        <p:spPr>
          <a:xfrm>
            <a:off x="438150" y="1250950"/>
            <a:ext cx="5999163" cy="3375025"/>
          </a:xfrm>
          <a:custGeom>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9008592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xfrm>
      </p:grpSpPr>
      <p:sp>
        <p:nvSpPr>
          <p:cNvPr id="60" name="Google Shape;60;g739f23ecdf_0_9:notes"/>
          <p:cNvSpPr txBox="1">
            <a:spLocks noGrp="1"/>
          </p:cNvSpPr>
          <p:nvPr>
            <p:ph type="body" idx="1"/>
          </p:nvPr>
        </p:nvSpPr>
        <p:spPr>
          <a:xfrm>
            <a:off x="687547" y="4813866"/>
            <a:ext cx="5500279" cy="3938729"/>
          </a:xfrm>
          <a:prstGeom prst="rect">
            <a:avLst/>
          </a:prstGeom>
        </p:spPr>
        <p:txBody>
          <a:bodyPr spcFirstLastPara="1" wrap="square" lIns="92120" tIns="46047" rIns="92120" bIns="46047" anchor="t" anchorCtr="0">
            <a:noAutofit/>
          </a:bodyPr>
          <a:lstStyle/>
          <a:p>
            <a:endParaRPr/>
          </a:p>
        </p:txBody>
      </p:sp>
      <p:sp>
        <p:nvSpPr>
          <p:cNvPr id="61" name="Google Shape;61;g739f23ecdf_0_9:notes"/>
          <p:cNvSpPr>
            <a:spLocks noGrp="1" noRot="1" noChangeAspect="1"/>
          </p:cNvSpPr>
          <p:nvPr>
            <p:ph type="sldImg" idx="2"/>
          </p:nvPr>
        </p:nvSpPr>
        <p:spPr>
          <a:xfrm>
            <a:off x="438150" y="1250950"/>
            <a:ext cx="5999163" cy="3375025"/>
          </a:xfrm>
          <a:custGeom>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9992241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xfrm>
      </p:grpSpPr>
      <p:sp>
        <p:nvSpPr>
          <p:cNvPr id="60" name="Google Shape;60;g739f23ecdf_0_9:notes"/>
          <p:cNvSpPr txBox="1">
            <a:spLocks noGrp="1"/>
          </p:cNvSpPr>
          <p:nvPr>
            <p:ph type="body" idx="1"/>
          </p:nvPr>
        </p:nvSpPr>
        <p:spPr>
          <a:xfrm>
            <a:off x="687547" y="4813866"/>
            <a:ext cx="5500279" cy="3938729"/>
          </a:xfrm>
          <a:prstGeom prst="rect">
            <a:avLst/>
          </a:prstGeom>
        </p:spPr>
        <p:txBody>
          <a:bodyPr spcFirstLastPara="1" wrap="square" lIns="92120" tIns="46047" rIns="92120" bIns="46047" anchor="t" anchorCtr="0">
            <a:noAutofit/>
          </a:bodyPr>
          <a:lstStyle/>
          <a:p>
            <a:endParaRPr/>
          </a:p>
        </p:txBody>
      </p:sp>
      <p:sp>
        <p:nvSpPr>
          <p:cNvPr id="61" name="Google Shape;61;g739f23ecdf_0_9:notes"/>
          <p:cNvSpPr>
            <a:spLocks noGrp="1" noRot="1" noChangeAspect="1"/>
          </p:cNvSpPr>
          <p:nvPr>
            <p:ph type="sldImg" idx="2"/>
          </p:nvPr>
        </p:nvSpPr>
        <p:spPr>
          <a:xfrm>
            <a:off x="438150" y="1250950"/>
            <a:ext cx="5999163" cy="3375025"/>
          </a:xfrm>
          <a:custGeom>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7386925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xfrm>
      </p:grpSpPr>
      <p:sp>
        <p:nvSpPr>
          <p:cNvPr id="60" name="Google Shape;60;g739f23ecdf_0_9:notes"/>
          <p:cNvSpPr txBox="1">
            <a:spLocks noGrp="1"/>
          </p:cNvSpPr>
          <p:nvPr>
            <p:ph type="body" idx="1"/>
          </p:nvPr>
        </p:nvSpPr>
        <p:spPr>
          <a:xfrm>
            <a:off x="687547" y="4813866"/>
            <a:ext cx="5500279" cy="3938729"/>
          </a:xfrm>
          <a:prstGeom prst="rect">
            <a:avLst/>
          </a:prstGeom>
        </p:spPr>
        <p:txBody>
          <a:bodyPr spcFirstLastPara="1" wrap="square" lIns="92120" tIns="46047" rIns="92120" bIns="46047" anchor="t" anchorCtr="0">
            <a:noAutofit/>
          </a:bodyPr>
          <a:lstStyle/>
          <a:p>
            <a:endParaRPr/>
          </a:p>
        </p:txBody>
      </p:sp>
      <p:sp>
        <p:nvSpPr>
          <p:cNvPr id="61" name="Google Shape;61;g739f23ecdf_0_9:notes"/>
          <p:cNvSpPr>
            <a:spLocks noGrp="1" noRot="1" noChangeAspect="1"/>
          </p:cNvSpPr>
          <p:nvPr>
            <p:ph type="sldImg" idx="2"/>
          </p:nvPr>
        </p:nvSpPr>
        <p:spPr>
          <a:xfrm>
            <a:off x="438150" y="1250950"/>
            <a:ext cx="5999163" cy="3375025"/>
          </a:xfrm>
          <a:custGeom>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7355991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xfrm>
      </p:grpSpPr>
      <p:sp>
        <p:nvSpPr>
          <p:cNvPr id="60" name="Google Shape;60;g739f23ecdf_0_9:notes"/>
          <p:cNvSpPr txBox="1">
            <a:spLocks noGrp="1"/>
          </p:cNvSpPr>
          <p:nvPr>
            <p:ph type="body" idx="1"/>
          </p:nvPr>
        </p:nvSpPr>
        <p:spPr>
          <a:xfrm>
            <a:off x="687547" y="4813866"/>
            <a:ext cx="5500279" cy="3938729"/>
          </a:xfrm>
          <a:prstGeom prst="rect">
            <a:avLst/>
          </a:prstGeom>
        </p:spPr>
        <p:txBody>
          <a:bodyPr spcFirstLastPara="1" wrap="square" lIns="92120" tIns="46047" rIns="92120" bIns="46047" anchor="t" anchorCtr="0">
            <a:noAutofit/>
          </a:bodyPr>
          <a:lstStyle/>
          <a:p>
            <a:endParaRPr/>
          </a:p>
        </p:txBody>
      </p:sp>
      <p:sp>
        <p:nvSpPr>
          <p:cNvPr id="61" name="Google Shape;61;g739f23ecdf_0_9:notes"/>
          <p:cNvSpPr>
            <a:spLocks noGrp="1" noRot="1" noChangeAspect="1"/>
          </p:cNvSpPr>
          <p:nvPr>
            <p:ph type="sldImg" idx="2"/>
          </p:nvPr>
        </p:nvSpPr>
        <p:spPr>
          <a:xfrm>
            <a:off x="438150" y="1250950"/>
            <a:ext cx="5999163" cy="3375025"/>
          </a:xfrm>
          <a:custGeom>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274969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xfrm>
      </p:grpSpPr>
      <p:sp>
        <p:nvSpPr>
          <p:cNvPr id="60" name="Google Shape;60;g739f23ecdf_0_9:notes"/>
          <p:cNvSpPr txBox="1">
            <a:spLocks noGrp="1"/>
          </p:cNvSpPr>
          <p:nvPr>
            <p:ph type="body" idx="1"/>
          </p:nvPr>
        </p:nvSpPr>
        <p:spPr>
          <a:xfrm>
            <a:off x="680562" y="4785598"/>
            <a:ext cx="5444400" cy="3915600"/>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r>
              <a:rPr lang="it-IT"/>
              <a:t>Circa 200 azioni complessive. Il capitolo 9 contiene </a:t>
            </a:r>
            <a:endParaRPr/>
          </a:p>
        </p:txBody>
      </p:sp>
      <p:sp>
        <p:nvSpPr>
          <p:cNvPr id="61" name="Google Shape;61;g739f23ecdf_0_9:notes"/>
          <p:cNvSpPr>
            <a:spLocks noGrp="1" noRot="1" noChangeAspect="1"/>
          </p:cNvSpPr>
          <p:nvPr>
            <p:ph type="sldImg" idx="2"/>
          </p:nvPr>
        </p:nvSpPr>
        <p:spPr>
          <a:xfrm>
            <a:off x="420688" y="1243013"/>
            <a:ext cx="5964237" cy="3355975"/>
          </a:xfrm>
          <a:custGeom>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1473763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xfrm>
      </p:grpSpPr>
      <p:sp>
        <p:nvSpPr>
          <p:cNvPr id="60" name="Google Shape;60;g739f23ecdf_0_9:notes"/>
          <p:cNvSpPr txBox="1">
            <a:spLocks noGrp="1"/>
          </p:cNvSpPr>
          <p:nvPr>
            <p:ph type="body" idx="1"/>
          </p:nvPr>
        </p:nvSpPr>
        <p:spPr>
          <a:xfrm>
            <a:off x="687547" y="4813866"/>
            <a:ext cx="5500279" cy="3938729"/>
          </a:xfrm>
          <a:prstGeom prst="rect">
            <a:avLst/>
          </a:prstGeom>
        </p:spPr>
        <p:txBody>
          <a:bodyPr spcFirstLastPara="1" wrap="square" lIns="92120" tIns="46047" rIns="92120" bIns="46047" anchor="t" anchorCtr="0">
            <a:noAutofit/>
          </a:bodyPr>
          <a:lstStyle/>
          <a:p>
            <a:endParaRPr/>
          </a:p>
        </p:txBody>
      </p:sp>
      <p:sp>
        <p:nvSpPr>
          <p:cNvPr id="61" name="Google Shape;61;g739f23ecdf_0_9:notes"/>
          <p:cNvSpPr>
            <a:spLocks noGrp="1" noRot="1" noChangeAspect="1"/>
          </p:cNvSpPr>
          <p:nvPr>
            <p:ph type="sldImg" idx="2"/>
          </p:nvPr>
        </p:nvSpPr>
        <p:spPr>
          <a:xfrm>
            <a:off x="438150" y="1250950"/>
            <a:ext cx="5999163" cy="3375025"/>
          </a:xfrm>
          <a:custGeom>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2258260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xfrm>
      </p:grpSpPr>
      <p:sp>
        <p:nvSpPr>
          <p:cNvPr id="60" name="Google Shape;60;g739f23ecdf_0_9:notes"/>
          <p:cNvSpPr txBox="1">
            <a:spLocks noGrp="1"/>
          </p:cNvSpPr>
          <p:nvPr>
            <p:ph type="body" idx="1"/>
          </p:nvPr>
        </p:nvSpPr>
        <p:spPr>
          <a:xfrm>
            <a:off x="687547" y="4813866"/>
            <a:ext cx="5500279" cy="3938729"/>
          </a:xfrm>
          <a:prstGeom prst="rect">
            <a:avLst/>
          </a:prstGeom>
        </p:spPr>
        <p:txBody>
          <a:bodyPr spcFirstLastPara="1" wrap="square" lIns="92120" tIns="46047" rIns="92120" bIns="46047" anchor="t" anchorCtr="0">
            <a:noAutofit/>
          </a:bodyPr>
          <a:lstStyle/>
          <a:p>
            <a:endParaRPr/>
          </a:p>
        </p:txBody>
      </p:sp>
      <p:sp>
        <p:nvSpPr>
          <p:cNvPr id="61" name="Google Shape;61;g739f23ecdf_0_9:notes"/>
          <p:cNvSpPr>
            <a:spLocks noGrp="1" noRot="1" noChangeAspect="1"/>
          </p:cNvSpPr>
          <p:nvPr>
            <p:ph type="sldImg" idx="2"/>
          </p:nvPr>
        </p:nvSpPr>
        <p:spPr>
          <a:xfrm>
            <a:off x="438150" y="1250950"/>
            <a:ext cx="5999163" cy="3375025"/>
          </a:xfrm>
          <a:custGeom>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9717303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xfrm>
      </p:grpSpPr>
      <p:sp>
        <p:nvSpPr>
          <p:cNvPr id="60" name="Google Shape;60;g739f23ecdf_0_9:notes"/>
          <p:cNvSpPr txBox="1">
            <a:spLocks noGrp="1"/>
          </p:cNvSpPr>
          <p:nvPr>
            <p:ph type="body" idx="1"/>
          </p:nvPr>
        </p:nvSpPr>
        <p:spPr>
          <a:xfrm>
            <a:off x="687547" y="4813866"/>
            <a:ext cx="5500279" cy="3938729"/>
          </a:xfrm>
          <a:prstGeom prst="rect">
            <a:avLst/>
          </a:prstGeom>
        </p:spPr>
        <p:txBody>
          <a:bodyPr spcFirstLastPara="1" wrap="square" lIns="92120" tIns="46047" rIns="92120" bIns="46047" anchor="t" anchorCtr="0">
            <a:noAutofit/>
          </a:bodyPr>
          <a:lstStyle/>
          <a:p>
            <a:endParaRPr/>
          </a:p>
        </p:txBody>
      </p:sp>
      <p:sp>
        <p:nvSpPr>
          <p:cNvPr id="61" name="Google Shape;61;g739f23ecdf_0_9:notes"/>
          <p:cNvSpPr>
            <a:spLocks noGrp="1" noRot="1" noChangeAspect="1"/>
          </p:cNvSpPr>
          <p:nvPr>
            <p:ph type="sldImg" idx="2"/>
          </p:nvPr>
        </p:nvSpPr>
        <p:spPr>
          <a:xfrm>
            <a:off x="438150" y="1250950"/>
            <a:ext cx="5999163" cy="3375025"/>
          </a:xfrm>
          <a:custGeom>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2580319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xfrm>
      </p:grpSpPr>
      <p:sp>
        <p:nvSpPr>
          <p:cNvPr id="60" name="Google Shape;60;g739f23ecdf_0_9:notes"/>
          <p:cNvSpPr txBox="1">
            <a:spLocks noGrp="1"/>
          </p:cNvSpPr>
          <p:nvPr>
            <p:ph type="body" idx="1"/>
          </p:nvPr>
        </p:nvSpPr>
        <p:spPr>
          <a:xfrm>
            <a:off x="687547" y="4813866"/>
            <a:ext cx="5500279" cy="3938729"/>
          </a:xfrm>
          <a:prstGeom prst="rect">
            <a:avLst/>
          </a:prstGeom>
        </p:spPr>
        <p:txBody>
          <a:bodyPr spcFirstLastPara="1" wrap="square" lIns="92120" tIns="46047" rIns="92120" bIns="46047" anchor="t" anchorCtr="0">
            <a:noAutofit/>
          </a:bodyPr>
          <a:lstStyle/>
          <a:p>
            <a:endParaRPr/>
          </a:p>
        </p:txBody>
      </p:sp>
      <p:sp>
        <p:nvSpPr>
          <p:cNvPr id="61" name="Google Shape;61;g739f23ecdf_0_9:notes"/>
          <p:cNvSpPr>
            <a:spLocks noGrp="1" noRot="1" noChangeAspect="1"/>
          </p:cNvSpPr>
          <p:nvPr>
            <p:ph type="sldImg" idx="2"/>
          </p:nvPr>
        </p:nvSpPr>
        <p:spPr>
          <a:xfrm>
            <a:off x="438150" y="1250950"/>
            <a:ext cx="5999163" cy="3375025"/>
          </a:xfrm>
          <a:custGeom>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5391887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xfrm>
      </p:grpSpPr>
      <p:sp>
        <p:nvSpPr>
          <p:cNvPr id="60" name="Google Shape;60;g739f23ecdf_0_9:notes"/>
          <p:cNvSpPr txBox="1">
            <a:spLocks noGrp="1"/>
          </p:cNvSpPr>
          <p:nvPr>
            <p:ph type="body" idx="1"/>
          </p:nvPr>
        </p:nvSpPr>
        <p:spPr>
          <a:xfrm>
            <a:off x="687547" y="4813866"/>
            <a:ext cx="5500279" cy="3938729"/>
          </a:xfrm>
          <a:prstGeom prst="rect">
            <a:avLst/>
          </a:prstGeom>
        </p:spPr>
        <p:txBody>
          <a:bodyPr spcFirstLastPara="1" wrap="square" lIns="92120" tIns="46047" rIns="92120" bIns="46047" anchor="t" anchorCtr="0">
            <a:noAutofit/>
          </a:bodyPr>
          <a:lstStyle/>
          <a:p>
            <a:endParaRPr/>
          </a:p>
        </p:txBody>
      </p:sp>
      <p:sp>
        <p:nvSpPr>
          <p:cNvPr id="61" name="Google Shape;61;g739f23ecdf_0_9:notes"/>
          <p:cNvSpPr>
            <a:spLocks noGrp="1" noRot="1" noChangeAspect="1"/>
          </p:cNvSpPr>
          <p:nvPr>
            <p:ph type="sldImg" idx="2"/>
          </p:nvPr>
        </p:nvSpPr>
        <p:spPr>
          <a:xfrm>
            <a:off x="438150" y="1250950"/>
            <a:ext cx="5999163" cy="3375025"/>
          </a:xfrm>
          <a:custGeom>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2939776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xfrm>
      </p:grpSpPr>
      <p:sp>
        <p:nvSpPr>
          <p:cNvPr id="60" name="Google Shape;60;g739f23ecdf_0_9:notes"/>
          <p:cNvSpPr txBox="1">
            <a:spLocks noGrp="1"/>
          </p:cNvSpPr>
          <p:nvPr>
            <p:ph type="body" idx="1"/>
          </p:nvPr>
        </p:nvSpPr>
        <p:spPr>
          <a:xfrm>
            <a:off x="687547" y="4813866"/>
            <a:ext cx="5500279" cy="3938729"/>
          </a:xfrm>
          <a:prstGeom prst="rect">
            <a:avLst/>
          </a:prstGeom>
        </p:spPr>
        <p:txBody>
          <a:bodyPr spcFirstLastPara="1" wrap="square" lIns="92120" tIns="46047" rIns="92120" bIns="46047" anchor="t" anchorCtr="0">
            <a:noAutofit/>
          </a:bodyPr>
          <a:lstStyle/>
          <a:p>
            <a:endParaRPr/>
          </a:p>
        </p:txBody>
      </p:sp>
      <p:sp>
        <p:nvSpPr>
          <p:cNvPr id="61" name="Google Shape;61;g739f23ecdf_0_9:notes"/>
          <p:cNvSpPr>
            <a:spLocks noGrp="1" noRot="1" noChangeAspect="1"/>
          </p:cNvSpPr>
          <p:nvPr>
            <p:ph type="sldImg" idx="2"/>
          </p:nvPr>
        </p:nvSpPr>
        <p:spPr>
          <a:xfrm>
            <a:off x="438150" y="1250950"/>
            <a:ext cx="5999163" cy="3375025"/>
          </a:xfrm>
          <a:custGeom>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6548247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xfrm>
      </p:grpSpPr>
      <p:sp>
        <p:nvSpPr>
          <p:cNvPr id="60" name="Google Shape;60;g739f23ecdf_0_9:notes"/>
          <p:cNvSpPr txBox="1">
            <a:spLocks noGrp="1"/>
          </p:cNvSpPr>
          <p:nvPr>
            <p:ph type="body" idx="1"/>
          </p:nvPr>
        </p:nvSpPr>
        <p:spPr>
          <a:xfrm>
            <a:off x="687547" y="4813866"/>
            <a:ext cx="5500279" cy="3938729"/>
          </a:xfrm>
          <a:prstGeom prst="rect">
            <a:avLst/>
          </a:prstGeom>
        </p:spPr>
        <p:txBody>
          <a:bodyPr spcFirstLastPara="1" wrap="square" lIns="92120" tIns="46047" rIns="92120" bIns="46047" anchor="t" anchorCtr="0">
            <a:noAutofit/>
          </a:bodyPr>
          <a:lstStyle/>
          <a:p>
            <a:endParaRPr/>
          </a:p>
        </p:txBody>
      </p:sp>
      <p:sp>
        <p:nvSpPr>
          <p:cNvPr id="61" name="Google Shape;61;g739f23ecdf_0_9:notes"/>
          <p:cNvSpPr>
            <a:spLocks noGrp="1" noRot="1" noChangeAspect="1"/>
          </p:cNvSpPr>
          <p:nvPr>
            <p:ph type="sldImg" idx="2"/>
          </p:nvPr>
        </p:nvSpPr>
        <p:spPr>
          <a:xfrm>
            <a:off x="438150" y="1250950"/>
            <a:ext cx="5999163" cy="3375025"/>
          </a:xfrm>
          <a:custGeom>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5924137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xfrm>
      </p:grpSpPr>
      <p:sp>
        <p:nvSpPr>
          <p:cNvPr id="60" name="Google Shape;60;g739f23ecdf_0_9:notes"/>
          <p:cNvSpPr txBox="1">
            <a:spLocks noGrp="1"/>
          </p:cNvSpPr>
          <p:nvPr>
            <p:ph type="body" idx="1"/>
          </p:nvPr>
        </p:nvSpPr>
        <p:spPr>
          <a:xfrm>
            <a:off x="687547" y="4813866"/>
            <a:ext cx="5500279" cy="3938729"/>
          </a:xfrm>
          <a:prstGeom prst="rect">
            <a:avLst/>
          </a:prstGeom>
        </p:spPr>
        <p:txBody>
          <a:bodyPr spcFirstLastPara="1" wrap="square" lIns="92120" tIns="46047" rIns="92120" bIns="46047" anchor="t" anchorCtr="0">
            <a:noAutofit/>
          </a:bodyPr>
          <a:lstStyle/>
          <a:p>
            <a:endParaRPr/>
          </a:p>
        </p:txBody>
      </p:sp>
      <p:sp>
        <p:nvSpPr>
          <p:cNvPr id="61" name="Google Shape;61;g739f23ecdf_0_9:notes"/>
          <p:cNvSpPr>
            <a:spLocks noGrp="1" noRot="1" noChangeAspect="1"/>
          </p:cNvSpPr>
          <p:nvPr>
            <p:ph type="sldImg" idx="2"/>
          </p:nvPr>
        </p:nvSpPr>
        <p:spPr>
          <a:xfrm>
            <a:off x="438150" y="1250950"/>
            <a:ext cx="5999163" cy="3375025"/>
          </a:xfrm>
          <a:custGeom>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0722156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xfrm>
      </p:grpSpPr>
      <p:sp>
        <p:nvSpPr>
          <p:cNvPr id="60" name="Google Shape;60;g739f23ecdf_0_9:notes"/>
          <p:cNvSpPr txBox="1">
            <a:spLocks noGrp="1"/>
          </p:cNvSpPr>
          <p:nvPr>
            <p:ph type="body" idx="1"/>
          </p:nvPr>
        </p:nvSpPr>
        <p:spPr>
          <a:xfrm>
            <a:off x="687547" y="4813866"/>
            <a:ext cx="5500279" cy="3938729"/>
          </a:xfrm>
          <a:prstGeom prst="rect">
            <a:avLst/>
          </a:prstGeom>
        </p:spPr>
        <p:txBody>
          <a:bodyPr spcFirstLastPara="1" wrap="square" lIns="92120" tIns="46047" rIns="92120" bIns="46047" anchor="t" anchorCtr="0">
            <a:noAutofit/>
          </a:bodyPr>
          <a:lstStyle/>
          <a:p>
            <a:endParaRPr/>
          </a:p>
        </p:txBody>
      </p:sp>
      <p:sp>
        <p:nvSpPr>
          <p:cNvPr id="61" name="Google Shape;61;g739f23ecdf_0_9:notes"/>
          <p:cNvSpPr>
            <a:spLocks noGrp="1" noRot="1" noChangeAspect="1"/>
          </p:cNvSpPr>
          <p:nvPr>
            <p:ph type="sldImg" idx="2"/>
          </p:nvPr>
        </p:nvSpPr>
        <p:spPr>
          <a:xfrm>
            <a:off x="438150" y="1250950"/>
            <a:ext cx="5999163" cy="3375025"/>
          </a:xfrm>
          <a:custGeom>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437808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xfrm>
      </p:grpSpPr>
      <p:sp>
        <p:nvSpPr>
          <p:cNvPr id="60" name="Google Shape;60;g739f23ecdf_0_9:notes"/>
          <p:cNvSpPr txBox="1">
            <a:spLocks noGrp="1"/>
          </p:cNvSpPr>
          <p:nvPr>
            <p:ph type="body" idx="1"/>
          </p:nvPr>
        </p:nvSpPr>
        <p:spPr>
          <a:xfrm>
            <a:off x="687547" y="4813866"/>
            <a:ext cx="5500279" cy="3938729"/>
          </a:xfrm>
          <a:prstGeom prst="rect">
            <a:avLst/>
          </a:prstGeom>
        </p:spPr>
        <p:txBody>
          <a:bodyPr spcFirstLastPara="1" wrap="square" lIns="92120" tIns="46047" rIns="92120" bIns="46047" anchor="t" anchorCtr="0">
            <a:noAutofit/>
          </a:bodyPr>
          <a:lstStyle/>
          <a:p>
            <a:endParaRPr/>
          </a:p>
        </p:txBody>
      </p:sp>
      <p:sp>
        <p:nvSpPr>
          <p:cNvPr id="61" name="Google Shape;61;g739f23ecdf_0_9:notes"/>
          <p:cNvSpPr>
            <a:spLocks noGrp="1" noRot="1" noChangeAspect="1"/>
          </p:cNvSpPr>
          <p:nvPr>
            <p:ph type="sldImg" idx="2"/>
          </p:nvPr>
        </p:nvSpPr>
        <p:spPr>
          <a:xfrm>
            <a:off x="438150" y="1250950"/>
            <a:ext cx="5999163" cy="3375025"/>
          </a:xfrm>
          <a:custGeom>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956809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xfrm>
      </p:grpSpPr>
      <p:sp>
        <p:nvSpPr>
          <p:cNvPr id="60" name="Google Shape;60;g739f23ecdf_0_9:notes"/>
          <p:cNvSpPr txBox="1">
            <a:spLocks noGrp="1"/>
          </p:cNvSpPr>
          <p:nvPr>
            <p:ph type="body" idx="1"/>
          </p:nvPr>
        </p:nvSpPr>
        <p:spPr>
          <a:xfrm>
            <a:off x="680562" y="4785598"/>
            <a:ext cx="5444400" cy="3915600"/>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61" name="Google Shape;61;g739f23ecdf_0_9:notes"/>
          <p:cNvSpPr>
            <a:spLocks noGrp="1" noRot="1" noChangeAspect="1"/>
          </p:cNvSpPr>
          <p:nvPr>
            <p:ph type="sldImg" idx="2"/>
          </p:nvPr>
        </p:nvSpPr>
        <p:spPr>
          <a:xfrm>
            <a:off x="420688" y="1243013"/>
            <a:ext cx="5964237" cy="3355975"/>
          </a:xfrm>
          <a:custGeom>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091634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xfrm>
      </p:grpSpPr>
      <p:sp>
        <p:nvSpPr>
          <p:cNvPr id="60" name="Google Shape;60;g739f23ecdf_0_9:notes"/>
          <p:cNvSpPr txBox="1">
            <a:spLocks noGrp="1"/>
          </p:cNvSpPr>
          <p:nvPr>
            <p:ph type="body" idx="1"/>
          </p:nvPr>
        </p:nvSpPr>
        <p:spPr>
          <a:xfrm>
            <a:off x="680562" y="4785598"/>
            <a:ext cx="5444400" cy="3915600"/>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61" name="Google Shape;61;g739f23ecdf_0_9:notes"/>
          <p:cNvSpPr>
            <a:spLocks noGrp="1" noRot="1" noChangeAspect="1"/>
          </p:cNvSpPr>
          <p:nvPr>
            <p:ph type="sldImg" idx="2"/>
          </p:nvPr>
        </p:nvSpPr>
        <p:spPr>
          <a:xfrm>
            <a:off x="420688" y="1243013"/>
            <a:ext cx="5964237" cy="3355975"/>
          </a:xfrm>
          <a:custGeom>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899116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xfrm>
      </p:grpSpPr>
      <p:sp>
        <p:nvSpPr>
          <p:cNvPr id="60" name="Google Shape;60;g739f23ecdf_0_9:notes"/>
          <p:cNvSpPr txBox="1">
            <a:spLocks noGrp="1"/>
          </p:cNvSpPr>
          <p:nvPr>
            <p:ph type="body" idx="1"/>
          </p:nvPr>
        </p:nvSpPr>
        <p:spPr>
          <a:xfrm>
            <a:off x="687547" y="4813866"/>
            <a:ext cx="5500279" cy="3938729"/>
          </a:xfrm>
          <a:prstGeom prst="rect">
            <a:avLst/>
          </a:prstGeom>
        </p:spPr>
        <p:txBody>
          <a:bodyPr spcFirstLastPara="1" wrap="square" lIns="92120" tIns="46047" rIns="92120" bIns="46047" anchor="t" anchorCtr="0">
            <a:noAutofit/>
          </a:bodyPr>
          <a:lstStyle/>
          <a:p>
            <a:endParaRPr/>
          </a:p>
        </p:txBody>
      </p:sp>
      <p:sp>
        <p:nvSpPr>
          <p:cNvPr id="61" name="Google Shape;61;g739f23ecdf_0_9:notes"/>
          <p:cNvSpPr>
            <a:spLocks noGrp="1" noRot="1" noChangeAspect="1"/>
          </p:cNvSpPr>
          <p:nvPr>
            <p:ph type="sldImg" idx="2"/>
          </p:nvPr>
        </p:nvSpPr>
        <p:spPr>
          <a:xfrm>
            <a:off x="438150" y="1250950"/>
            <a:ext cx="5999163" cy="3375025"/>
          </a:xfrm>
          <a:custGeom>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795964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xfrm>
      </p:grpSpPr>
      <p:sp>
        <p:nvSpPr>
          <p:cNvPr id="60" name="Google Shape;60;g739f23ecdf_0_9:notes"/>
          <p:cNvSpPr txBox="1">
            <a:spLocks noGrp="1"/>
          </p:cNvSpPr>
          <p:nvPr>
            <p:ph type="body" idx="1"/>
          </p:nvPr>
        </p:nvSpPr>
        <p:spPr>
          <a:xfrm>
            <a:off x="680562" y="4785598"/>
            <a:ext cx="5444400" cy="3915600"/>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61" name="Google Shape;61;g739f23ecdf_0_9:notes"/>
          <p:cNvSpPr>
            <a:spLocks noGrp="1" noRot="1" noChangeAspect="1"/>
          </p:cNvSpPr>
          <p:nvPr>
            <p:ph type="sldImg" idx="2"/>
          </p:nvPr>
        </p:nvSpPr>
        <p:spPr>
          <a:xfrm>
            <a:off x="420688" y="1243013"/>
            <a:ext cx="5964237" cy="3355975"/>
          </a:xfrm>
          <a:custGeom>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85551911"/>
      </p:ext>
    </p:extLst>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image" Target="../media/image1.jpeg" /><Relationship Id="rId2" Type="http://schemas.openxmlformats.org/officeDocument/2006/relationships/slideMaster" Target="../slideMasters/slideMaster1.xml" /><Relationship Id="rId3" Type="http://schemas.microsoft.com/office/2007/relationships/hdphoto" Target="../media/hdphoto1.wdp" /></Relationships>
</file>

<file path=ppt/slideLayouts/_rels/slideLayout2.xml.rels>&#65279;<?xml version="1.0" encoding="utf-8" standalone="yes"?><Relationships xmlns="http://schemas.openxmlformats.org/package/2006/relationships"><Relationship Id="rId1" Type="http://schemas.openxmlformats.org/officeDocument/2006/relationships/image" Target="../media/image2.jpeg" /><Relationship Id="rId2"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image" Target="../media/image3.jpeg" /><Relationship Id="rId2"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 preserve="1">
  <p:cSld name="Diapositiva titolo">
    <p:spTree>
      <p:nvGrpSpPr>
        <p:cNvPr id="1" name=""/>
        <p:cNvGrpSpPr/>
        <p:nvPr/>
      </p:nvGrpSpPr>
      <p:grpSpPr>
        <a:xfrm>
          <a:off x="0" y="0"/>
          <a:ext cx="0" cy="0"/>
        </a:xfrm>
      </p:grpSpPr>
      <p:sp>
        <p:nvSpPr>
          <p:cNvPr id="7" name="Rettangolo 6"/>
          <p:cNvSpPr/>
          <p:nvPr userDrawn="1"/>
        </p:nvSpPr>
        <p:spPr>
          <a:xfrm>
            <a:off x="0" y="0"/>
            <a:ext cx="10080625" cy="494489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488"/>
          </a:p>
        </p:txBody>
      </p:sp>
      <p:sp>
        <p:nvSpPr>
          <p:cNvPr id="2" name="Titolo 1"/>
          <p:cNvSpPr>
            <a:spLocks noGrp="1"/>
          </p:cNvSpPr>
          <p:nvPr>
            <p:ph type="ctrTitle"/>
          </p:nvPr>
        </p:nvSpPr>
        <p:spPr>
          <a:xfrm>
            <a:off x="1260078" y="928028"/>
            <a:ext cx="7560469" cy="1974191"/>
          </a:xfrm>
          <a:prstGeom prst="rect">
            <a:avLst/>
          </a:prstGeom>
        </p:spPr>
        <p:txBody>
          <a:bodyPr anchor="b"/>
          <a:lstStyle>
            <a:lvl1pPr algn="ctr">
              <a:defRPr sz="4961">
                <a:solidFill>
                  <a:schemeClr val="bg1"/>
                </a:solidFill>
              </a:defRPr>
            </a:lvl1pPr>
          </a:lstStyle>
          <a:p>
            <a:r>
              <a:rPr lang="it-IT"/>
              <a:t>Fare clic per modificare lo stile del titolo</a:t>
            </a:r>
          </a:p>
        </p:txBody>
      </p:sp>
      <p:sp>
        <p:nvSpPr>
          <p:cNvPr id="3" name="Sottotitolo 2"/>
          <p:cNvSpPr>
            <a:spLocks noGrp="1"/>
          </p:cNvSpPr>
          <p:nvPr>
            <p:ph type="subTitle" idx="1"/>
          </p:nvPr>
        </p:nvSpPr>
        <p:spPr>
          <a:xfrm>
            <a:off x="1260078" y="2978352"/>
            <a:ext cx="7560469" cy="1369070"/>
          </a:xfrm>
        </p:spPr>
        <p:txBody>
          <a:bodyPr/>
          <a:lstStyle>
            <a:lvl1pPr marL="0" indent="0" algn="ctr">
              <a:buNone/>
              <a:defRPr sz="1984">
                <a:solidFill>
                  <a:schemeClr val="bg1"/>
                </a:solidFill>
              </a:defRPr>
            </a:lvl1pPr>
            <a:lvl2pPr marL="378013" indent="0" algn="ctr">
              <a:buNone/>
              <a:defRPr sz="1654"/>
            </a:lvl2pPr>
            <a:lvl3pPr marL="756026" indent="0" algn="ctr">
              <a:buNone/>
              <a:defRPr sz="1488"/>
            </a:lvl3pPr>
            <a:lvl4pPr marL="1134039" indent="0" algn="ctr">
              <a:buNone/>
              <a:defRPr sz="1323"/>
            </a:lvl4pPr>
            <a:lvl5pPr marL="1512052" indent="0" algn="ctr">
              <a:buNone/>
              <a:defRPr sz="1323"/>
            </a:lvl5pPr>
            <a:lvl6pPr marL="1890065" indent="0" algn="ctr">
              <a:buNone/>
              <a:defRPr sz="1323"/>
            </a:lvl6pPr>
            <a:lvl7pPr marL="2268078" indent="0" algn="ctr">
              <a:buNone/>
              <a:defRPr sz="1323"/>
            </a:lvl7pPr>
            <a:lvl8pPr marL="2646091" indent="0" algn="ctr">
              <a:buNone/>
              <a:defRPr sz="1323"/>
            </a:lvl8pPr>
            <a:lvl9pPr marL="3024104" indent="0" algn="ctr">
              <a:buNone/>
              <a:defRPr sz="1323"/>
            </a:lvl9pPr>
          </a:lstStyle>
          <a:p>
            <a:r>
              <a:rPr lang="it-IT"/>
              <a:t>Fare clic per modificare lo stile del sottotitolo dello schema</a:t>
            </a:r>
          </a:p>
        </p:txBody>
      </p:sp>
      <p:pic>
        <p:nvPicPr>
          <p:cNvPr id="8" name="Immagine 7">
            <a:extLst>
              <a:ext uri="{FF2B5EF4-FFF2-40B4-BE49-F238E27FC236}">
                <a16:creationId xmlns:a16="http://schemas.microsoft.com/office/drawing/2014/main" id="{6A28C8C2-CED2-4BE7-9F0D-8F7D09E73C7D}"/>
              </a:ext>
            </a:extLst>
          </p:cNvPr>
          <p:cNvPicPr>
            <a:picLocks noChangeAspect="1"/>
          </p:cNvPicPr>
          <p:nvPr userDrawn="1"/>
        </p:nvPicPr>
        <p:blipFill>
          <a:blip r:embed="rId1">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a:off x="3740372" y="5108394"/>
            <a:ext cx="2599881" cy="562156"/>
          </a:xfrm>
          <a:prstGeom prst="rect">
            <a:avLst/>
          </a:prstGeom>
        </p:spPr>
      </p:pic>
    </p:spTree>
    <p:extLst>
      <p:ext uri="{BB962C8B-B14F-4D97-AF65-F5344CB8AC3E}">
        <p14:creationId xmlns:p14="http://schemas.microsoft.com/office/powerpoint/2010/main" val="3306795417"/>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Titolo e contenuto">
    <p:spTree>
      <p:nvGrpSpPr>
        <p:cNvPr id="1" name=""/>
        <p:cNvGrpSpPr/>
        <p:nvPr/>
      </p:nvGrpSpPr>
      <p:grpSpPr>
        <a:xfrm>
          <a:off x="0" y="0"/>
          <a:ext cx="0" cy="0"/>
        </a:xfrm>
      </p:grpSpPr>
      <p:sp>
        <p:nvSpPr>
          <p:cNvPr id="3" name="Segnaposto contenuto 2"/>
          <p:cNvSpPr>
            <a:spLocks noGrp="1"/>
          </p:cNvSpPr>
          <p:nvPr>
            <p:ph idx="1"/>
          </p:nvPr>
        </p:nvSpPr>
        <p:spPr>
          <a:xfrm>
            <a:off x="693043" y="1509521"/>
            <a:ext cx="8440351" cy="3148586"/>
          </a:xfrm>
        </p:spPr>
        <p:txBody>
          <a:bodyPr/>
          <a:lstStyle>
            <a:lvl1pPr marL="0" indent="0">
              <a:buNone/>
              <a:defRPr>
                <a:solidFill>
                  <a:srgbClr val="002060"/>
                </a:solidFill>
              </a:defRPr>
            </a:lvl1pPr>
            <a:lvl2pPr marL="378013" indent="0">
              <a:buNone/>
              <a:defRPr>
                <a:solidFill>
                  <a:srgbClr val="002060"/>
                </a:solidFill>
              </a:defRPr>
            </a:lvl2pPr>
            <a:lvl3pPr marL="756026" indent="0">
              <a:buNone/>
              <a:defRPr>
                <a:solidFill>
                  <a:srgbClr val="002060"/>
                </a:solidFill>
              </a:defRPr>
            </a:lvl3pPr>
            <a:lvl4pPr marL="1134039" indent="0">
              <a:buNone/>
              <a:defRPr>
                <a:solidFill>
                  <a:srgbClr val="002060"/>
                </a:solidFill>
              </a:defRPr>
            </a:lvl4pPr>
            <a:lvl5pPr marL="1512052" indent="0">
              <a:buNone/>
              <a:defRPr>
                <a:solidFill>
                  <a:srgbClr val="002060"/>
                </a:solidFill>
              </a:defRPr>
            </a:lvl5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8" name="Rettangolo 7"/>
          <p:cNvSpPr/>
          <p:nvPr userDrawn="1"/>
        </p:nvSpPr>
        <p:spPr>
          <a:xfrm>
            <a:off x="0" y="5107434"/>
            <a:ext cx="10080625" cy="56311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488"/>
          </a:p>
        </p:txBody>
      </p:sp>
      <p:pic>
        <p:nvPicPr>
          <p:cNvPr id="6" name="Picture 5">
            <a:extLst>
              <a:ext uri="{FF2B5EF4-FFF2-40B4-BE49-F238E27FC236}">
                <a16:creationId xmlns:a16="http://schemas.microsoft.com/office/drawing/2014/main" id="{FECA9314-1CEF-AB49-9C52-904673A023A2}"/>
              </a:ext>
            </a:extLst>
          </p:cNvPr>
          <p:cNvPicPr>
            <a:picLocks noChangeAspect="1"/>
          </p:cNvPicPr>
          <p:nvPr userDrawn="1"/>
        </p:nvPicPr>
        <p:blipFill>
          <a:blip r:embed="rId1"/>
          <a:stretch>
            <a:fillRect/>
          </a:stretch>
        </p:blipFill>
        <p:spPr>
          <a:xfrm>
            <a:off x="7858311" y="5263816"/>
            <a:ext cx="1953121" cy="283528"/>
          </a:xfrm>
          <a:prstGeom prst="rect">
            <a:avLst/>
          </a:prstGeom>
        </p:spPr>
      </p:pic>
    </p:spTree>
    <p:extLst>
      <p:ext uri="{BB962C8B-B14F-4D97-AF65-F5344CB8AC3E}">
        <p14:creationId xmlns:p14="http://schemas.microsoft.com/office/powerpoint/2010/main" val="597686386"/>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matchingName="Titolo e contenuto">
  <p:cSld name="1_Titolo e contenuto">
    <p:spTree>
      <p:nvGrpSpPr>
        <p:cNvPr id="1" name="Shape 19"/>
        <p:cNvGrpSpPr/>
        <p:nvPr/>
      </p:nvGrpSpPr>
      <p:grpSpPr>
        <a:xfrm>
          <a:off x="0" y="0"/>
          <a:ext cx="0" cy="0"/>
        </a:xfrm>
      </p:grpSpPr>
      <p:sp>
        <p:nvSpPr>
          <p:cNvPr id="20" name="Google Shape;20;p3"/>
          <p:cNvSpPr txBox="1">
            <a:spLocks noGrp="1"/>
          </p:cNvSpPr>
          <p:nvPr>
            <p:ph type="body" idx="1"/>
          </p:nvPr>
        </p:nvSpPr>
        <p:spPr>
          <a:xfrm>
            <a:off x="693043" y="1509521"/>
            <a:ext cx="8440351" cy="3148586"/>
          </a:xfrm>
          <a:prstGeom prst="rect">
            <a:avLst/>
          </a:prstGeom>
          <a:noFill/>
          <a:ln>
            <a:noFill/>
          </a:ln>
        </p:spPr>
        <p:txBody>
          <a:bodyPr spcFirstLastPara="1" wrap="square" lIns="91425" tIns="45700" rIns="91425" bIns="45700" anchor="t" anchorCtr="0">
            <a:noAutofit/>
          </a:bodyPr>
          <a:lstStyle>
            <a:lvl1pPr marL="378013" lvl="0" indent="-189006" algn="l">
              <a:lnSpc>
                <a:spcPct val="90000"/>
              </a:lnSpc>
              <a:spcBef>
                <a:spcPts val="827"/>
              </a:spcBef>
              <a:spcAft>
                <a:spcPct val="0"/>
              </a:spcAft>
              <a:buClr>
                <a:srgbClr val="002060"/>
              </a:buClr>
              <a:buSzPts val="2800"/>
              <a:buNone/>
              <a:defRPr>
                <a:solidFill>
                  <a:srgbClr val="002060"/>
                </a:solidFill>
              </a:defRPr>
            </a:lvl1pPr>
            <a:lvl2pPr marL="756026" lvl="1" indent="-189006" algn="l">
              <a:lnSpc>
                <a:spcPct val="90000"/>
              </a:lnSpc>
              <a:spcBef>
                <a:spcPts val="413"/>
              </a:spcBef>
              <a:spcAft>
                <a:spcPct val="0"/>
              </a:spcAft>
              <a:buClr>
                <a:srgbClr val="002060"/>
              </a:buClr>
              <a:buSzPts val="2400"/>
              <a:buNone/>
              <a:defRPr>
                <a:solidFill>
                  <a:srgbClr val="002060"/>
                </a:solidFill>
              </a:defRPr>
            </a:lvl2pPr>
            <a:lvl3pPr marL="1134039" lvl="2" indent="-189006" algn="l">
              <a:lnSpc>
                <a:spcPct val="90000"/>
              </a:lnSpc>
              <a:spcBef>
                <a:spcPts val="413"/>
              </a:spcBef>
              <a:spcAft>
                <a:spcPct val="0"/>
              </a:spcAft>
              <a:buClr>
                <a:srgbClr val="002060"/>
              </a:buClr>
              <a:buSzPts val="2000"/>
              <a:buNone/>
              <a:defRPr>
                <a:solidFill>
                  <a:srgbClr val="002060"/>
                </a:solidFill>
              </a:defRPr>
            </a:lvl3pPr>
            <a:lvl4pPr marL="1512052" lvl="3" indent="-189006" algn="l">
              <a:lnSpc>
                <a:spcPct val="90000"/>
              </a:lnSpc>
              <a:spcBef>
                <a:spcPts val="413"/>
              </a:spcBef>
              <a:spcAft>
                <a:spcPct val="0"/>
              </a:spcAft>
              <a:buClr>
                <a:srgbClr val="002060"/>
              </a:buClr>
              <a:buSzPts val="1800"/>
              <a:buNone/>
              <a:defRPr>
                <a:solidFill>
                  <a:srgbClr val="002060"/>
                </a:solidFill>
              </a:defRPr>
            </a:lvl4pPr>
            <a:lvl5pPr marL="1890065" lvl="4" indent="-189006" algn="l">
              <a:lnSpc>
                <a:spcPct val="90000"/>
              </a:lnSpc>
              <a:spcBef>
                <a:spcPts val="413"/>
              </a:spcBef>
              <a:spcAft>
                <a:spcPct val="0"/>
              </a:spcAft>
              <a:buClr>
                <a:srgbClr val="002060"/>
              </a:buClr>
              <a:buSzPts val="1800"/>
              <a:buNone/>
              <a:defRPr>
                <a:solidFill>
                  <a:srgbClr val="002060"/>
                </a:solidFill>
              </a:defRPr>
            </a:lvl5pPr>
            <a:lvl6pPr marL="2268078" lvl="5" indent="-283510" algn="l">
              <a:lnSpc>
                <a:spcPct val="90000"/>
              </a:lnSpc>
              <a:spcBef>
                <a:spcPts val="413"/>
              </a:spcBef>
              <a:spcAft>
                <a:spcPct val="0"/>
              </a:spcAft>
              <a:buClr>
                <a:schemeClr val="dk1"/>
              </a:buClr>
              <a:buSzPts val="1800"/>
              <a:buChar char="•"/>
              <a:defRPr/>
            </a:lvl6pPr>
            <a:lvl7pPr marL="2646091" lvl="6" indent="-283510" algn="l">
              <a:lnSpc>
                <a:spcPct val="90000"/>
              </a:lnSpc>
              <a:spcBef>
                <a:spcPts val="413"/>
              </a:spcBef>
              <a:spcAft>
                <a:spcPct val="0"/>
              </a:spcAft>
              <a:buClr>
                <a:schemeClr val="dk1"/>
              </a:buClr>
              <a:buSzPts val="1800"/>
              <a:buChar char="•"/>
              <a:defRPr/>
            </a:lvl7pPr>
            <a:lvl8pPr marL="3024104" lvl="7" indent="-283510" algn="l">
              <a:lnSpc>
                <a:spcPct val="90000"/>
              </a:lnSpc>
              <a:spcBef>
                <a:spcPts val="413"/>
              </a:spcBef>
              <a:spcAft>
                <a:spcPct val="0"/>
              </a:spcAft>
              <a:buClr>
                <a:schemeClr val="dk1"/>
              </a:buClr>
              <a:buSzPts val="1800"/>
              <a:buChar char="•"/>
              <a:defRPr/>
            </a:lvl8pPr>
            <a:lvl9pPr marL="3402117" lvl="8" indent="-283510" algn="l">
              <a:lnSpc>
                <a:spcPct val="90000"/>
              </a:lnSpc>
              <a:spcBef>
                <a:spcPts val="413"/>
              </a:spcBef>
              <a:spcAft>
                <a:spcPct val="0"/>
              </a:spcAft>
              <a:buClr>
                <a:schemeClr val="dk1"/>
              </a:buClr>
              <a:buSzPts val="1800"/>
              <a:buChar char="•"/>
              <a:defRPr/>
            </a:lvl9pPr>
          </a:lstStyle>
          <a:p>
            <a:endParaRPr/>
          </a:p>
        </p:txBody>
      </p:sp>
      <p:sp>
        <p:nvSpPr>
          <p:cNvPr id="21" name="Google Shape;21;p3"/>
          <p:cNvSpPr/>
          <p:nvPr userDrawn="1"/>
        </p:nvSpPr>
        <p:spPr>
          <a:xfrm>
            <a:off x="0" y="5107434"/>
            <a:ext cx="10080625" cy="563117"/>
          </a:xfrm>
          <a:prstGeom prst="rect">
            <a:avLst/>
          </a:prstGeom>
          <a:solidFill>
            <a:srgbClr val="0070C0"/>
          </a:solidFill>
          <a:ln>
            <a:noFill/>
          </a:ln>
        </p:spPr>
        <p:txBody>
          <a:bodyPr spcFirstLastPara="1" wrap="square" lIns="75592" tIns="37786" rIns="75592" bIns="37786" anchor="ctr" anchorCtr="0">
            <a:noAutofit/>
          </a:bodyPr>
          <a:lstStyle/>
          <a:p>
            <a:pPr marL="0" marR="0" lvl="0" indent="0" algn="ctr" rtl="0">
              <a:spcBef>
                <a:spcPct val="0"/>
              </a:spcBef>
              <a:spcAft>
                <a:spcPct val="0"/>
              </a:spcAft>
              <a:buNone/>
            </a:pPr>
            <a:endParaRPr sz="1488" b="0" i="0" u="none" strike="noStrike" cap="none">
              <a:solidFill>
                <a:schemeClr val="lt1"/>
              </a:solidFill>
              <a:latin typeface="Calibri" panose="020f0502020204030204"/>
              <a:ea typeface="Calibri"/>
              <a:cs typeface="Calibri"/>
              <a:sym typeface="Calibri" panose="020f0502020204030204"/>
            </a:endParaRPr>
          </a:p>
        </p:txBody>
      </p:sp>
      <p:pic>
        <p:nvPicPr>
          <p:cNvPr id="22" name="Google Shape;22;p3"/>
          <p:cNvPicPr preferRelativeResize="0"/>
          <p:nvPr/>
        </p:nvPicPr>
        <p:blipFill>
          <a:blip r:embed="rId1">
            <a:alphaModFix/>
          </a:blip>
          <a:stretch>
            <a:fillRect/>
          </a:stretch>
        </p:blipFill>
        <p:spPr>
          <a:xfrm>
            <a:off x="8141828" y="5263816"/>
            <a:ext cx="1845469" cy="283528"/>
          </a:xfrm>
          <a:prstGeom prst="rect">
            <a:avLst/>
          </a:prstGeom>
          <a:noFill/>
          <a:ln>
            <a:noFill/>
          </a:ln>
        </p:spPr>
      </p:pic>
    </p:spTree>
    <p:extLst>
      <p:ext uri="{BB962C8B-B14F-4D97-AF65-F5344CB8AC3E}">
        <p14:creationId xmlns:p14="http://schemas.microsoft.com/office/powerpoint/2010/main" val="890860653"/>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userDrawn="1">
  <p:cSld name="1_Diapositiva titolo">
    <p:spTree>
      <p:nvGrpSpPr>
        <p:cNvPr id="1" name=""/>
        <p:cNvGrpSpPr/>
        <p:nvPr/>
      </p:nvGrpSpPr>
      <p:grpSpPr>
        <a:xfrm>
          <a:off x="0" y="0"/>
          <a:ext cx="0" cy="0"/>
        </a:xfrm>
      </p:grpSpPr>
    </p:spTree>
    <p:extLst>
      <p:ext uri="{BB962C8B-B14F-4D97-AF65-F5344CB8AC3E}">
        <p14:creationId xmlns:p14="http://schemas.microsoft.com/office/powerpoint/2010/main" val="4202517808"/>
      </p:ext>
    </p:extLst>
  </p:cSld>
  <p:clrMapOvr>
    <a:masterClrMapping/>
  </p:clrMapOvr>
  <p:transition spd="med"/>
  <p:timing/>
</p:sldLayout>
</file>

<file path=ppt/slideLayouts/slideLayout5.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userDrawn="1">
  <p:cSld name="2_Diapositiva titolo">
    <p:spTree>
      <p:nvGrpSpPr>
        <p:cNvPr id="1" name=""/>
        <p:cNvGrpSpPr/>
        <p:nvPr/>
      </p:nvGrpSpPr>
      <p:grpSpPr>
        <a:xfrm>
          <a:off x="0" y="0"/>
          <a:ext cx="0" cy="0"/>
        </a:xfrm>
      </p:grpSpPr>
    </p:spTree>
    <p:extLst>
      <p:ext uri="{BB962C8B-B14F-4D97-AF65-F5344CB8AC3E}">
        <p14:creationId xmlns:p14="http://schemas.microsoft.com/office/powerpoint/2010/main" val="2941995680"/>
      </p:ext>
    </p:extLst>
  </p:cSld>
  <p:clrMapOvr>
    <a:masterClrMapping/>
  </p:clrMapOvr>
  <p:transition spd="med"/>
  <p:timing/>
</p:sldLayout>
</file>

<file path=ppt/slideLayouts/slideLayout6.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
  <p:cSld name="Title and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endParaRPr lang="it-IT"/>
          </a:p>
        </p:txBody>
      </p:sp>
      <p:sp>
        <p:nvSpPr>
          <p:cNvPr id="3" name="Content Placeholder 2"/>
          <p:cNvSpPr>
            <a:spLocks noGrp="1"/>
          </p:cNvSpPr>
          <p:nvPr>
            <p:ph idx="1"/>
          </p:nvPr>
        </p:nvSpPr>
        <p:spPr/>
        <p:txBody>
          <a:bodyPr/>
          <a:lstStyle>
            <a:lvl3pPr>
              <a:defRPr sz="1323"/>
            </a:lvl3pPr>
            <a:lvl4pPr>
              <a:defRPr sz="1158"/>
            </a:lvl4pPr>
            <a:lvl5pPr>
              <a:defRPr sz="992" baseline="0">
                <a:solidFill>
                  <a:srgbClr val="00009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Rectangle 4">
            <a:extLst>
              <a:ext uri="{FF2B5EF4-FFF2-40B4-BE49-F238E27FC236}">
                <a16:creationId xmlns:a16="http://schemas.microsoft.com/office/drawing/2014/main" id="{C16B992E-DE66-4ACC-884E-14A992B8A0F7}"/>
              </a:ext>
            </a:extLst>
          </p:cNvPr>
          <p:cNvSpPr>
            <a:spLocks noGrp="1" noChangeArrowheads="1"/>
          </p:cNvSpPr>
          <p:nvPr>
            <p:ph type="dt" sz="half" idx="10"/>
          </p:nvPr>
        </p:nvSpPr>
        <p:spPr/>
        <p:txBody>
          <a:bodyPr/>
          <a:lstStyle>
            <a:lvl1pPr>
              <a:defRPr/>
            </a:lvl1pPr>
          </a:lstStyle>
          <a:p>
            <a:pPr>
              <a:defRPr/>
            </a:pPr>
            <a:r>
              <a:rPr lang="en-US"/>
              <a:t>23 ottobre 2020</a:t>
            </a:r>
            <a:endParaRPr lang="it-IT"/>
          </a:p>
        </p:txBody>
      </p:sp>
      <p:sp>
        <p:nvSpPr>
          <p:cNvPr id="5" name="Rectangle 6">
            <a:extLst>
              <a:ext uri="{FF2B5EF4-FFF2-40B4-BE49-F238E27FC236}">
                <a16:creationId xmlns:a16="http://schemas.microsoft.com/office/drawing/2014/main" id="{C83B7A67-FAC7-4F46-961A-552C328DC467}"/>
              </a:ext>
            </a:extLst>
          </p:cNvPr>
          <p:cNvSpPr>
            <a:spLocks noGrp="1" noChangeArrowheads="1"/>
          </p:cNvSpPr>
          <p:nvPr>
            <p:ph type="sldNum" sz="quarter" idx="11"/>
          </p:nvPr>
        </p:nvSpPr>
        <p:spPr/>
        <p:txBody>
          <a:bodyPr/>
          <a:lstStyle>
            <a:lvl1pPr>
              <a:defRPr/>
            </a:lvl1pPr>
          </a:lstStyle>
          <a:p>
            <a:pPr>
              <a:defRPr/>
            </a:pPr>
            <a:fld id="{3882F571-4BFD-4FFE-A236-67CEC5D5399D}" type="slidenum">
              <a:rPr lang="it-IT" altLang="it-IT"/>
              <a:pPr>
                <a:defRPr/>
              </a:pPr>
              <a:t>‹N›</a:t>
            </a:fld>
            <a:endParaRPr lang="it-IT" altLang="it-IT">
              <a:latin typeface="Arial Rounded MT Bold" panose="020f0704030504030204" pitchFamily="34" charset="0"/>
            </a:endParaRPr>
          </a:p>
        </p:txBody>
      </p:sp>
      <p:sp>
        <p:nvSpPr>
          <p:cNvPr id="6" name="Rectangle 7">
            <a:extLst>
              <a:ext uri="{FF2B5EF4-FFF2-40B4-BE49-F238E27FC236}">
                <a16:creationId xmlns:a16="http://schemas.microsoft.com/office/drawing/2014/main" id="{1EA2F5B7-1DBB-4307-8680-8ECE23EE7C45}"/>
              </a:ext>
            </a:extLst>
          </p:cNvPr>
          <p:cNvSpPr>
            <a:spLocks noGrp="1" noChangeArrowheads="1"/>
          </p:cNvSpPr>
          <p:nvPr>
            <p:ph type="ftr" sz="quarter" idx="12"/>
          </p:nvPr>
        </p:nvSpPr>
        <p:spPr/>
        <p:txBody>
          <a:bodyPr/>
          <a:lstStyle>
            <a:lvl1pPr>
              <a:defRPr/>
            </a:lvl1pPr>
          </a:lstStyle>
          <a:p>
            <a:pPr>
              <a:defRPr/>
            </a:pPr>
            <a:endParaRPr lang="it-IT"/>
          </a:p>
        </p:txBody>
      </p:sp>
    </p:spTree>
    <p:extLst>
      <p:ext uri="{BB962C8B-B14F-4D97-AF65-F5344CB8AC3E}">
        <p14:creationId xmlns:p14="http://schemas.microsoft.com/office/powerpoint/2010/main" val="2136486320"/>
      </p:ext>
    </p:extLst>
  </p:cSld>
  <p:clrMapOvr>
    <a:masterClrMapping/>
  </p:clrMapOvr>
  <p:transition spd="slow">
    <p:dissolve/>
  </p:transition>
  <p:timing/>
</p:sldLayout>
</file>

<file path=ppt/slideLayouts/slideLayout7.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Only">
  <p:cSld name="Title Only">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endParaRPr lang="it-IT"/>
          </a:p>
        </p:txBody>
      </p:sp>
      <p:sp>
        <p:nvSpPr>
          <p:cNvPr id="3" name="Rectangle 4">
            <a:extLst>
              <a:ext uri="{FF2B5EF4-FFF2-40B4-BE49-F238E27FC236}">
                <a16:creationId xmlns:a16="http://schemas.microsoft.com/office/drawing/2014/main" id="{B805D83A-73A8-4D13-A21D-8E1812727FB9}"/>
              </a:ext>
            </a:extLst>
          </p:cNvPr>
          <p:cNvSpPr>
            <a:spLocks noGrp="1" noChangeArrowheads="1"/>
          </p:cNvSpPr>
          <p:nvPr>
            <p:ph type="dt" sz="half" idx="10"/>
          </p:nvPr>
        </p:nvSpPr>
        <p:spPr/>
        <p:txBody>
          <a:bodyPr/>
          <a:lstStyle>
            <a:lvl1pPr>
              <a:defRPr/>
            </a:lvl1pPr>
          </a:lstStyle>
          <a:p>
            <a:pPr>
              <a:defRPr/>
            </a:pPr>
            <a:r>
              <a:rPr lang="en-US"/>
              <a:t>23 ottobre 2020</a:t>
            </a:r>
            <a:endParaRPr lang="it-IT"/>
          </a:p>
        </p:txBody>
      </p:sp>
      <p:sp>
        <p:nvSpPr>
          <p:cNvPr id="4" name="Rectangle 6">
            <a:extLst>
              <a:ext uri="{FF2B5EF4-FFF2-40B4-BE49-F238E27FC236}">
                <a16:creationId xmlns:a16="http://schemas.microsoft.com/office/drawing/2014/main" id="{B69CB46E-481C-4CF1-B0AB-E7E9372CBD16}"/>
              </a:ext>
            </a:extLst>
          </p:cNvPr>
          <p:cNvSpPr>
            <a:spLocks noGrp="1" noChangeArrowheads="1"/>
          </p:cNvSpPr>
          <p:nvPr>
            <p:ph type="sldNum" sz="quarter" idx="11"/>
          </p:nvPr>
        </p:nvSpPr>
        <p:spPr/>
        <p:txBody>
          <a:bodyPr/>
          <a:lstStyle>
            <a:lvl1pPr>
              <a:defRPr/>
            </a:lvl1pPr>
          </a:lstStyle>
          <a:p>
            <a:pPr>
              <a:defRPr/>
            </a:pPr>
            <a:fld id="{53DC7E1A-A696-41D7-BADB-AAFCBD8F13A7}" type="slidenum">
              <a:rPr lang="it-IT" altLang="it-IT"/>
              <a:pPr>
                <a:defRPr/>
              </a:pPr>
              <a:t>‹N›</a:t>
            </a:fld>
            <a:endParaRPr lang="it-IT" altLang="it-IT">
              <a:latin typeface="Arial Rounded MT Bold" panose="020f0704030504030204" pitchFamily="34" charset="0"/>
            </a:endParaRPr>
          </a:p>
        </p:txBody>
      </p:sp>
      <p:sp>
        <p:nvSpPr>
          <p:cNvPr id="5" name="Rectangle 7">
            <a:extLst>
              <a:ext uri="{FF2B5EF4-FFF2-40B4-BE49-F238E27FC236}">
                <a16:creationId xmlns:a16="http://schemas.microsoft.com/office/drawing/2014/main" id="{3ED3711C-1B33-4273-88EC-D04310A54BBF}"/>
              </a:ext>
            </a:extLst>
          </p:cNvPr>
          <p:cNvSpPr>
            <a:spLocks noGrp="1" noChangeArrowheads="1"/>
          </p:cNvSpPr>
          <p:nvPr>
            <p:ph type="ftr" sz="quarter" idx="12"/>
          </p:nvPr>
        </p:nvSpPr>
        <p:spPr/>
        <p:txBody>
          <a:bodyPr/>
          <a:lstStyle>
            <a:lvl1pPr>
              <a:defRPr/>
            </a:lvl1pPr>
          </a:lstStyle>
          <a:p>
            <a:pPr>
              <a:defRPr/>
            </a:pPr>
            <a:endParaRPr lang="it-IT"/>
          </a:p>
        </p:txBody>
      </p:sp>
    </p:spTree>
    <p:extLst>
      <p:ext uri="{BB962C8B-B14F-4D97-AF65-F5344CB8AC3E}">
        <p14:creationId xmlns:p14="http://schemas.microsoft.com/office/powerpoint/2010/main" val="733207405"/>
      </p:ext>
    </p:extLst>
  </p:cSld>
  <p:clrMapOvr>
    <a:masterClrMapping/>
  </p:clrMapOvr>
  <p:transition spd="slow">
    <p:dissolve/>
  </p:transition>
  <p:timing/>
</p:sldLayout>
</file>

<file path=ppt/slideLayouts/slideLayout8.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Obj">
  <p:cSld name="Two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endParaRPr lang="it-IT"/>
          </a:p>
        </p:txBody>
      </p:sp>
      <p:sp>
        <p:nvSpPr>
          <p:cNvPr id="3" name="Content Placeholder 2"/>
          <p:cNvSpPr>
            <a:spLocks noGrp="1"/>
          </p:cNvSpPr>
          <p:nvPr>
            <p:ph sz="half" idx="1"/>
          </p:nvPr>
        </p:nvSpPr>
        <p:spPr>
          <a:xfrm>
            <a:off x="756047" y="1008098"/>
            <a:ext cx="4368271" cy="4032391"/>
          </a:xfrm>
        </p:spPr>
        <p:txBody>
          <a:bodyPr/>
          <a:lstStyle>
            <a:lvl1pPr>
              <a:defRPr sz="2315"/>
            </a:lvl1pPr>
            <a:lvl2pPr>
              <a:defRPr sz="1984"/>
            </a:lvl2pPr>
            <a:lvl3pPr>
              <a:defRPr sz="1654"/>
            </a:lvl3pPr>
            <a:lvl4pPr>
              <a:defRPr sz="1488"/>
            </a:lvl4pPr>
            <a:lvl5pPr>
              <a:defRPr sz="1488"/>
            </a:lvl5pPr>
            <a:lvl6pPr>
              <a:defRPr sz="1488"/>
            </a:lvl6pPr>
            <a:lvl7pPr>
              <a:defRPr sz="1488"/>
            </a:lvl7pPr>
            <a:lvl8pPr>
              <a:defRPr sz="1488"/>
            </a:lvl8pPr>
            <a:lvl9pPr>
              <a:defRPr sz="14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Content Placeholder 3"/>
          <p:cNvSpPr>
            <a:spLocks noGrp="1"/>
          </p:cNvSpPr>
          <p:nvPr>
            <p:ph sz="half" idx="2"/>
          </p:nvPr>
        </p:nvSpPr>
        <p:spPr>
          <a:xfrm>
            <a:off x="5292328" y="1008098"/>
            <a:ext cx="4368271" cy="4032391"/>
          </a:xfrm>
        </p:spPr>
        <p:txBody>
          <a:bodyPr/>
          <a:lstStyle>
            <a:lvl1pPr>
              <a:defRPr sz="2315"/>
            </a:lvl1pPr>
            <a:lvl2pPr>
              <a:defRPr sz="1984"/>
            </a:lvl2pPr>
            <a:lvl3pPr>
              <a:defRPr sz="1654"/>
            </a:lvl3pPr>
            <a:lvl4pPr>
              <a:defRPr sz="1488"/>
            </a:lvl4pPr>
            <a:lvl5pPr>
              <a:defRPr sz="1488"/>
            </a:lvl5pPr>
            <a:lvl6pPr>
              <a:defRPr sz="1488"/>
            </a:lvl6pPr>
            <a:lvl7pPr>
              <a:defRPr sz="1488"/>
            </a:lvl7pPr>
            <a:lvl8pPr>
              <a:defRPr sz="1488"/>
            </a:lvl8pPr>
            <a:lvl9pPr>
              <a:defRPr sz="14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5" name="Rectangle 4">
            <a:extLst>
              <a:ext uri="{FF2B5EF4-FFF2-40B4-BE49-F238E27FC236}">
                <a16:creationId xmlns:a16="http://schemas.microsoft.com/office/drawing/2014/main" id="{88394E71-A1E2-453C-811F-B46802F01D86}"/>
              </a:ext>
            </a:extLst>
          </p:cNvPr>
          <p:cNvSpPr>
            <a:spLocks noGrp="1" noChangeArrowheads="1"/>
          </p:cNvSpPr>
          <p:nvPr>
            <p:ph type="dt" sz="half" idx="10"/>
          </p:nvPr>
        </p:nvSpPr>
        <p:spPr/>
        <p:txBody>
          <a:bodyPr/>
          <a:lstStyle>
            <a:lvl1pPr>
              <a:defRPr/>
            </a:lvl1pPr>
          </a:lstStyle>
          <a:p>
            <a:pPr>
              <a:defRPr/>
            </a:pPr>
            <a:r>
              <a:rPr lang="en-US"/>
              <a:t>23 ottobre 2020</a:t>
            </a:r>
            <a:endParaRPr lang="it-IT"/>
          </a:p>
        </p:txBody>
      </p:sp>
      <p:sp>
        <p:nvSpPr>
          <p:cNvPr id="6" name="Rectangle 6">
            <a:extLst>
              <a:ext uri="{FF2B5EF4-FFF2-40B4-BE49-F238E27FC236}">
                <a16:creationId xmlns:a16="http://schemas.microsoft.com/office/drawing/2014/main" id="{8BEBA372-E671-413D-BDB1-2A1686752F50}"/>
              </a:ext>
            </a:extLst>
          </p:cNvPr>
          <p:cNvSpPr>
            <a:spLocks noGrp="1" noChangeArrowheads="1"/>
          </p:cNvSpPr>
          <p:nvPr>
            <p:ph type="sldNum" sz="quarter" idx="11"/>
          </p:nvPr>
        </p:nvSpPr>
        <p:spPr/>
        <p:txBody>
          <a:bodyPr/>
          <a:lstStyle>
            <a:lvl1pPr>
              <a:defRPr/>
            </a:lvl1pPr>
          </a:lstStyle>
          <a:p>
            <a:pPr>
              <a:defRPr/>
            </a:pPr>
            <a:fld id="{DAB1752C-B539-42F7-B456-F3CC1B398F80}" type="slidenum">
              <a:rPr lang="it-IT" altLang="it-IT"/>
              <a:pPr>
                <a:defRPr/>
              </a:pPr>
              <a:t>‹N›</a:t>
            </a:fld>
            <a:endParaRPr lang="it-IT" altLang="it-IT">
              <a:latin typeface="Arial Rounded MT Bold" panose="020f0704030504030204" pitchFamily="34" charset="0"/>
            </a:endParaRPr>
          </a:p>
        </p:txBody>
      </p:sp>
      <p:sp>
        <p:nvSpPr>
          <p:cNvPr id="7" name="Rectangle 7">
            <a:extLst>
              <a:ext uri="{FF2B5EF4-FFF2-40B4-BE49-F238E27FC236}">
                <a16:creationId xmlns:a16="http://schemas.microsoft.com/office/drawing/2014/main" id="{9BFD15D8-4F60-426F-BD1D-80540BC9489B}"/>
              </a:ext>
            </a:extLst>
          </p:cNvPr>
          <p:cNvSpPr>
            <a:spLocks noGrp="1" noChangeArrowheads="1"/>
          </p:cNvSpPr>
          <p:nvPr>
            <p:ph type="ftr" sz="quarter" idx="12"/>
          </p:nvPr>
        </p:nvSpPr>
        <p:spPr/>
        <p:txBody>
          <a:bodyPr/>
          <a:lstStyle>
            <a:lvl1pPr>
              <a:defRPr/>
            </a:lvl1pPr>
          </a:lstStyle>
          <a:p>
            <a:pPr>
              <a:defRPr/>
            </a:pPr>
            <a:endParaRPr lang="it-IT"/>
          </a:p>
        </p:txBody>
      </p:sp>
    </p:spTree>
    <p:extLst>
      <p:ext uri="{BB962C8B-B14F-4D97-AF65-F5344CB8AC3E}">
        <p14:creationId xmlns:p14="http://schemas.microsoft.com/office/powerpoint/2010/main" val="4281169961"/>
      </p:ext>
    </p:extLst>
  </p:cSld>
  <p:clrMapOvr>
    <a:masterClrMapping/>
  </p:clrMapOvr>
  <p:transition spd="slow">
    <p:dissolve/>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Ref idx="1001">
        <a:schemeClr val="bg1"/>
      </p:bgRef>
    </p:bg>
    <p:spTree>
      <p:nvGrpSpPr>
        <p:cNvPr id="1" name=""/>
        <p:cNvGrpSpPr/>
        <p:nvPr/>
      </p:nvGrpSpPr>
      <p:grpSpPr>
        <a:xfrm>
          <a:off x="0" y="0"/>
          <a:ext cx="0" cy="0"/>
        </a:xfrm>
      </p:grpSpPr>
      <p:sp>
        <p:nvSpPr>
          <p:cNvPr id="3" name="Segnaposto testo 2"/>
          <p:cNvSpPr>
            <a:spLocks noGrp="1"/>
          </p:cNvSpPr>
          <p:nvPr>
            <p:ph type="body" idx="1"/>
          </p:nvPr>
        </p:nvSpPr>
        <p:spPr>
          <a:xfrm>
            <a:off x="693043" y="1509521"/>
            <a:ext cx="8694539" cy="3597912"/>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693043" y="5255760"/>
            <a:ext cx="2268141" cy="301904"/>
          </a:xfrm>
          <a:prstGeom prst="rect">
            <a:avLst/>
          </a:prstGeom>
        </p:spPr>
        <p:txBody>
          <a:bodyPr vert="horz" lIns="91440" tIns="45720" rIns="91440" bIns="45720" rtlCol="0" anchor="ctr"/>
          <a:lstStyle>
            <a:lvl1pPr algn="l">
              <a:defRPr sz="992">
                <a:solidFill>
                  <a:schemeClr val="tx1">
                    <a:tint val="75000"/>
                  </a:schemeClr>
                </a:solidFill>
              </a:defRPr>
            </a:lvl1pPr>
          </a:lstStyle>
          <a:p>
            <a:fld id="{130E5832-DD8A-49BD-801A-C7688F707295}" type="datetime1">
              <a:rPr lang="it-IT" smtClean="0"/>
              <a:t>25/11/2020</a:t>
            </a:fld>
            <a:endParaRPr lang="it-IT"/>
          </a:p>
        </p:txBody>
      </p:sp>
      <p:sp>
        <p:nvSpPr>
          <p:cNvPr id="5" name="Segnaposto piè di pagina 4"/>
          <p:cNvSpPr>
            <a:spLocks noGrp="1"/>
          </p:cNvSpPr>
          <p:nvPr>
            <p:ph type="ftr" sz="quarter" idx="3"/>
          </p:nvPr>
        </p:nvSpPr>
        <p:spPr>
          <a:xfrm>
            <a:off x="3339207" y="5255760"/>
            <a:ext cx="3402211" cy="301904"/>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7119441" y="5255759"/>
            <a:ext cx="2268141" cy="301904"/>
          </a:xfrm>
          <a:prstGeom prst="rect">
            <a:avLst/>
          </a:prstGeom>
        </p:spPr>
        <p:txBody>
          <a:bodyPr vert="horz" lIns="91440" tIns="45720" rIns="91440" bIns="45720" rtlCol="0" anchor="ctr"/>
          <a:lstStyle>
            <a:lvl1pPr algn="r">
              <a:defRPr sz="992">
                <a:solidFill>
                  <a:schemeClr val="bg1"/>
                </a:solidFill>
              </a:defRPr>
            </a:lvl1pPr>
          </a:lstStyle>
          <a:p>
            <a:fld id="{DF847751-812E-F643-99B1-C749C2DC0467}" type="slidenum">
              <a:rPr lang="it-IT" smtClean="0"/>
              <a:t>‹N›</a:t>
            </a:fld>
            <a:endParaRPr lang="it-IT"/>
          </a:p>
        </p:txBody>
      </p:sp>
    </p:spTree>
    <p:extLst>
      <p:ext uri="{BB962C8B-B14F-4D97-AF65-F5344CB8AC3E}">
        <p14:creationId xmlns:p14="http://schemas.microsoft.com/office/powerpoint/2010/main" val="3869983921"/>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7" r:id="rId4"/>
    <p:sldLayoutId id="2147483668" r:id="rId5"/>
    <p:sldLayoutId id="2147483669" r:id="rId6"/>
    <p:sldLayoutId id="2147483670" r:id="rId7"/>
    <p:sldLayoutId id="2147483671" r:id="rId8"/>
  </p:sldLayoutIdLst>
  <p:transition/>
  <p:timing/>
  <p:hf hdr="0" ftr="0" dt="0"/>
  <p:txStyles>
    <p:titleStyle>
      <a:lvl1pPr algn="l" defTabSz="756026" rtl="0" eaLnBrk="1" latinLnBrk="0" hangingPunct="1">
        <a:lnSpc>
          <a:spcPct val="90000"/>
        </a:lnSpc>
        <a:spcBef>
          <a:spcPct val="0"/>
        </a:spcBef>
        <a:buNone/>
        <a:defRPr sz="3638" kern="1200">
          <a:solidFill>
            <a:schemeClr val="tx1"/>
          </a:solidFill>
          <a:latin typeface="+mj-lt"/>
          <a:ea typeface="+mj-ea"/>
          <a:cs typeface="+mj-cs"/>
        </a:defRPr>
      </a:lvl1pPr>
    </p:titleStyle>
    <p:bodyStyle>
      <a:lvl1pPr marL="189006" indent="-189006" algn="l" defTabSz="756026" rtl="0" eaLnBrk="1" latinLnBrk="0" hangingPunct="1">
        <a:lnSpc>
          <a:spcPct val="90000"/>
        </a:lnSpc>
        <a:spcBef>
          <a:spcPts val="827"/>
        </a:spcBef>
        <a:buFont typeface="Arial"/>
        <a:buChar char="•"/>
        <a:defRPr sz="2315" kern="1200">
          <a:solidFill>
            <a:schemeClr val="tx1"/>
          </a:solidFill>
          <a:latin typeface="+mn-lt"/>
          <a:ea typeface="+mn-ea"/>
          <a:cs typeface="+mn-cs"/>
        </a:defRPr>
      </a:lvl1pPr>
      <a:lvl2pPr marL="567019" indent="-189006" algn="l" defTabSz="756026" rtl="0" eaLnBrk="1" latinLnBrk="0" hangingPunct="1">
        <a:lnSpc>
          <a:spcPct val="90000"/>
        </a:lnSpc>
        <a:spcBef>
          <a:spcPts val="413"/>
        </a:spcBef>
        <a:buFont typeface="Arial"/>
        <a:buChar char="•"/>
        <a:defRPr sz="1984" kern="1200">
          <a:solidFill>
            <a:schemeClr val="tx1"/>
          </a:solidFill>
          <a:latin typeface="+mn-lt"/>
          <a:ea typeface="+mn-ea"/>
          <a:cs typeface="+mn-cs"/>
        </a:defRPr>
      </a:lvl2pPr>
      <a:lvl3pPr marL="945032" indent="-189006" algn="l" defTabSz="756026" rtl="0" eaLnBrk="1" latinLnBrk="0" hangingPunct="1">
        <a:lnSpc>
          <a:spcPct val="90000"/>
        </a:lnSpc>
        <a:spcBef>
          <a:spcPts val="413"/>
        </a:spcBef>
        <a:buFont typeface="Arial"/>
        <a:buChar char="•"/>
        <a:defRPr sz="1654" kern="1200">
          <a:solidFill>
            <a:schemeClr val="tx1"/>
          </a:solidFill>
          <a:latin typeface="+mn-lt"/>
          <a:ea typeface="+mn-ea"/>
          <a:cs typeface="+mn-cs"/>
        </a:defRPr>
      </a:lvl3pPr>
      <a:lvl4pPr marL="1323045" indent="-189006" algn="l" defTabSz="756026" rtl="0" eaLnBrk="1" latinLnBrk="0" hangingPunct="1">
        <a:lnSpc>
          <a:spcPct val="90000"/>
        </a:lnSpc>
        <a:spcBef>
          <a:spcPts val="413"/>
        </a:spcBef>
        <a:buFont typeface="Arial"/>
        <a:buChar char="•"/>
        <a:defRPr sz="1488" kern="1200">
          <a:solidFill>
            <a:schemeClr val="tx1"/>
          </a:solidFill>
          <a:latin typeface="+mn-lt"/>
          <a:ea typeface="+mn-ea"/>
          <a:cs typeface="+mn-cs"/>
        </a:defRPr>
      </a:lvl4pPr>
      <a:lvl5pPr marL="1701058" indent="-189006" algn="l" defTabSz="756026" rtl="0" eaLnBrk="1" latinLnBrk="0" hangingPunct="1">
        <a:lnSpc>
          <a:spcPct val="90000"/>
        </a:lnSpc>
        <a:spcBef>
          <a:spcPts val="413"/>
        </a:spcBef>
        <a:buFont typeface="Arial"/>
        <a:buChar char="•"/>
        <a:defRPr sz="1488" kern="1200">
          <a:solidFill>
            <a:schemeClr val="tx1"/>
          </a:solidFill>
          <a:latin typeface="+mn-lt"/>
          <a:ea typeface="+mn-ea"/>
          <a:cs typeface="+mn-cs"/>
        </a:defRPr>
      </a:lvl5pPr>
      <a:lvl6pPr marL="2079071" indent="-189006" algn="l" defTabSz="756026" rtl="0" eaLnBrk="1" latinLnBrk="0" hangingPunct="1">
        <a:lnSpc>
          <a:spcPct val="90000"/>
        </a:lnSpc>
        <a:spcBef>
          <a:spcPts val="413"/>
        </a:spcBef>
        <a:buFont typeface="Arial"/>
        <a:buChar char="•"/>
        <a:defRPr sz="1488" kern="1200">
          <a:solidFill>
            <a:schemeClr val="tx1"/>
          </a:solidFill>
          <a:latin typeface="+mn-lt"/>
          <a:ea typeface="+mn-ea"/>
          <a:cs typeface="+mn-cs"/>
        </a:defRPr>
      </a:lvl6pPr>
      <a:lvl7pPr marL="2457084" indent="-189006" algn="l" defTabSz="756026" rtl="0" eaLnBrk="1" latinLnBrk="0" hangingPunct="1">
        <a:lnSpc>
          <a:spcPct val="90000"/>
        </a:lnSpc>
        <a:spcBef>
          <a:spcPts val="413"/>
        </a:spcBef>
        <a:buFont typeface="Arial"/>
        <a:buChar char="•"/>
        <a:defRPr sz="1488" kern="1200">
          <a:solidFill>
            <a:schemeClr val="tx1"/>
          </a:solidFill>
          <a:latin typeface="+mn-lt"/>
          <a:ea typeface="+mn-ea"/>
          <a:cs typeface="+mn-cs"/>
        </a:defRPr>
      </a:lvl7pPr>
      <a:lvl8pPr marL="2835097" indent="-189006" algn="l" defTabSz="756026" rtl="0" eaLnBrk="1" latinLnBrk="0" hangingPunct="1">
        <a:lnSpc>
          <a:spcPct val="90000"/>
        </a:lnSpc>
        <a:spcBef>
          <a:spcPts val="413"/>
        </a:spcBef>
        <a:buFont typeface="Arial"/>
        <a:buChar char="•"/>
        <a:defRPr sz="1488" kern="1200">
          <a:solidFill>
            <a:schemeClr val="tx1"/>
          </a:solidFill>
          <a:latin typeface="+mn-lt"/>
          <a:ea typeface="+mn-ea"/>
          <a:cs typeface="+mn-cs"/>
        </a:defRPr>
      </a:lvl8pPr>
      <a:lvl9pPr marL="3213110" indent="-189006" algn="l" defTabSz="756026" rtl="0" eaLnBrk="1" latinLnBrk="0" hangingPunct="1">
        <a:lnSpc>
          <a:spcPct val="90000"/>
        </a:lnSpc>
        <a:spcBef>
          <a:spcPts val="413"/>
        </a:spcBef>
        <a:buFont typeface="Arial"/>
        <a:buChar char="•"/>
        <a:defRPr sz="1488" kern="1200">
          <a:solidFill>
            <a:schemeClr val="tx1"/>
          </a:solidFill>
          <a:latin typeface="+mn-lt"/>
          <a:ea typeface="+mn-ea"/>
          <a:cs typeface="+mn-cs"/>
        </a:defRPr>
      </a:lvl9pPr>
    </p:bodyStyle>
    <p:otherStyle>
      <a:defPPr>
        <a:defRPr lang="it-IT"/>
      </a:defPPr>
      <a:lvl1pPr marL="0" algn="l" defTabSz="756026" rtl="0" eaLnBrk="1" latinLnBrk="0" hangingPunct="1">
        <a:defRPr sz="1488" kern="1200">
          <a:solidFill>
            <a:schemeClr val="tx1"/>
          </a:solidFill>
          <a:latin typeface="+mn-lt"/>
          <a:ea typeface="+mn-ea"/>
          <a:cs typeface="+mn-cs"/>
        </a:defRPr>
      </a:lvl1pPr>
      <a:lvl2pPr marL="378013" algn="l" defTabSz="756026" rtl="0" eaLnBrk="1" latinLnBrk="0" hangingPunct="1">
        <a:defRPr sz="1488" kern="1200">
          <a:solidFill>
            <a:schemeClr val="tx1"/>
          </a:solidFill>
          <a:latin typeface="+mn-lt"/>
          <a:ea typeface="+mn-ea"/>
          <a:cs typeface="+mn-cs"/>
        </a:defRPr>
      </a:lvl2pPr>
      <a:lvl3pPr marL="756026" algn="l" defTabSz="756026" rtl="0" eaLnBrk="1" latinLnBrk="0" hangingPunct="1">
        <a:defRPr sz="1488" kern="1200">
          <a:solidFill>
            <a:schemeClr val="tx1"/>
          </a:solidFill>
          <a:latin typeface="+mn-lt"/>
          <a:ea typeface="+mn-ea"/>
          <a:cs typeface="+mn-cs"/>
        </a:defRPr>
      </a:lvl3pPr>
      <a:lvl4pPr marL="1134039" algn="l" defTabSz="756026" rtl="0" eaLnBrk="1" latinLnBrk="0" hangingPunct="1">
        <a:defRPr sz="1488" kern="1200">
          <a:solidFill>
            <a:schemeClr val="tx1"/>
          </a:solidFill>
          <a:latin typeface="+mn-lt"/>
          <a:ea typeface="+mn-ea"/>
          <a:cs typeface="+mn-cs"/>
        </a:defRPr>
      </a:lvl4pPr>
      <a:lvl5pPr marL="1512052" algn="l" defTabSz="756026" rtl="0" eaLnBrk="1" latinLnBrk="0" hangingPunct="1">
        <a:defRPr sz="1488" kern="1200">
          <a:solidFill>
            <a:schemeClr val="tx1"/>
          </a:solidFill>
          <a:latin typeface="+mn-lt"/>
          <a:ea typeface="+mn-ea"/>
          <a:cs typeface="+mn-cs"/>
        </a:defRPr>
      </a:lvl5pPr>
      <a:lvl6pPr marL="1890065" algn="l" defTabSz="756026" rtl="0" eaLnBrk="1" latinLnBrk="0" hangingPunct="1">
        <a:defRPr sz="1488" kern="1200">
          <a:solidFill>
            <a:schemeClr val="tx1"/>
          </a:solidFill>
          <a:latin typeface="+mn-lt"/>
          <a:ea typeface="+mn-ea"/>
          <a:cs typeface="+mn-cs"/>
        </a:defRPr>
      </a:lvl6pPr>
      <a:lvl7pPr marL="2268078" algn="l" defTabSz="756026" rtl="0" eaLnBrk="1" latinLnBrk="0" hangingPunct="1">
        <a:defRPr sz="1488" kern="1200">
          <a:solidFill>
            <a:schemeClr val="tx1"/>
          </a:solidFill>
          <a:latin typeface="+mn-lt"/>
          <a:ea typeface="+mn-ea"/>
          <a:cs typeface="+mn-cs"/>
        </a:defRPr>
      </a:lvl7pPr>
      <a:lvl8pPr marL="2646091" algn="l" defTabSz="756026" rtl="0" eaLnBrk="1" latinLnBrk="0" hangingPunct="1">
        <a:defRPr sz="1488" kern="1200">
          <a:solidFill>
            <a:schemeClr val="tx1"/>
          </a:solidFill>
          <a:latin typeface="+mn-lt"/>
          <a:ea typeface="+mn-ea"/>
          <a:cs typeface="+mn-cs"/>
        </a:defRPr>
      </a:lvl8pPr>
      <a:lvl9pPr marL="3024104" algn="l" defTabSz="756026" rtl="0" eaLnBrk="1" latinLnBrk="0" hangingPunct="1">
        <a:defRPr sz="1488"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image" Target="../media/image4.jpe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3.jpe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14.jpe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15.jpe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16.jpeg" /><Relationship Id="rId3" Type="http://schemas.openxmlformats.org/officeDocument/2006/relationships/image" Target="../media/image17.jpe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4.jpe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xml" /><Relationship Id="rId3" Type="http://schemas.openxmlformats.org/officeDocument/2006/relationships/image" Target="../media/image18.jpe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4.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5.xml" /><Relationship Id="rId3" Type="http://schemas.openxmlformats.org/officeDocument/2006/relationships/hyperlink" Target="https://www.agid.gov.it/it/agenzia/piano-triennale" TargetMode="External" /><Relationship Id="rId4" Type="http://schemas.openxmlformats.org/officeDocument/2006/relationships/image" Target="../media/image19.jpeg" /><Relationship Id="rId5" Type="http://schemas.openxmlformats.org/officeDocument/2006/relationships/image" Target="../media/image18.jpeg" /><Relationship Id="rId6" Type="http://schemas.openxmlformats.org/officeDocument/2006/relationships/image" Target="../media/image20.jpe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6.xml" /><Relationship Id="rId3" Type="http://schemas.openxmlformats.org/officeDocument/2006/relationships/image" Target="../media/image21.jpeg" /><Relationship Id="rId4" Type="http://schemas.openxmlformats.org/officeDocument/2006/relationships/image" Target="../media/image22.jpeg" /><Relationship Id="rId5" Type="http://schemas.openxmlformats.org/officeDocument/2006/relationships/image" Target="../media/image18.jpeg"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3.xml" /><Relationship Id="rId10" Type="http://schemas.openxmlformats.org/officeDocument/2006/relationships/image" Target="../media/image25.jpeg" /><Relationship Id="rId11" Type="http://schemas.openxmlformats.org/officeDocument/2006/relationships/image" Target="../media/image26.jpeg" /><Relationship Id="rId12" Type="http://schemas.openxmlformats.org/officeDocument/2006/relationships/image" Target="../media/image27.jpeg" /><Relationship Id="rId13" Type="http://schemas.openxmlformats.org/officeDocument/2006/relationships/image" Target="../media/image20.jpeg" /><Relationship Id="rId2" Type="http://schemas.openxmlformats.org/officeDocument/2006/relationships/notesSlide" Target="../notesSlides/notesSlide7.xml" /><Relationship Id="rId3" Type="http://schemas.openxmlformats.org/officeDocument/2006/relationships/image" Target="../media/image18.jpeg" /><Relationship Id="rId4" Type="http://schemas.openxmlformats.org/officeDocument/2006/relationships/hyperlink" Target="https://www.agid.gov.it/it/sicurezza/misure-minime-sicurezza-ict" TargetMode="External" /><Relationship Id="rId5" Type="http://schemas.openxmlformats.org/officeDocument/2006/relationships/hyperlink" Target="https://docs.italia.it/AgID/documenti-in-consultazione/lg-cert-regionali/it/bozza/index.html" TargetMode="External" /><Relationship Id="rId6" Type="http://schemas.openxmlformats.org/officeDocument/2006/relationships/hyperlink" Target="https://www.agid.gov.it/it/agenzia/stampa-e-comunicazione/notizie/2020/05/20/sicurezza-procurement-ict-online-linee-guida" TargetMode="External" /><Relationship Id="rId7" Type="http://schemas.openxmlformats.org/officeDocument/2006/relationships/hyperlink" Target="https://www.agid.gov.it/it/sicurezza/cert-pa/linee-guida-sviluppo-del-software-sicuro" TargetMode="External" /><Relationship Id="rId8" Type="http://schemas.openxmlformats.org/officeDocument/2006/relationships/image" Target="../media/image23.jpeg" /><Relationship Id="rId9" Type="http://schemas.openxmlformats.org/officeDocument/2006/relationships/image" Target="../media/image24.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image" Target="../media/image4.jpeg"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8.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9.xml" /><Relationship Id="rId3" Type="http://schemas.openxmlformats.org/officeDocument/2006/relationships/image" Target="../media/image18.jpeg" /><Relationship Id="rId4" Type="http://schemas.openxmlformats.org/officeDocument/2006/relationships/image" Target="../media/image20.jpeg"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10.xml" /><Relationship Id="rId3" Type="http://schemas.openxmlformats.org/officeDocument/2006/relationships/hyperlink" Target="https://clusit.it/rapporto-clusit/" TargetMode="Externa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11.xml" /><Relationship Id="rId3" Type="http://schemas.openxmlformats.org/officeDocument/2006/relationships/image" Target="../media/image18.jpeg" /><Relationship Id="rId4" Type="http://schemas.openxmlformats.org/officeDocument/2006/relationships/image" Target="../media/image28.jpeg"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2.xml" /><Relationship Id="rId3" Type="http://schemas.openxmlformats.org/officeDocument/2006/relationships/image" Target="../media/image29.jpeg" /><Relationship Id="rId4" Type="http://schemas.openxmlformats.org/officeDocument/2006/relationships/image" Target="../media/image30.jpeg" /><Relationship Id="rId5" Type="http://schemas.openxmlformats.org/officeDocument/2006/relationships/image" Target="../media/image31.jpeg" /><Relationship Id="rId6" Type="http://schemas.openxmlformats.org/officeDocument/2006/relationships/image" Target="../media/image32.jpeg" /><Relationship Id="rId7" Type="http://schemas.openxmlformats.org/officeDocument/2006/relationships/image" Target="../media/image33.jpeg" /><Relationship Id="rId8" Type="http://schemas.openxmlformats.org/officeDocument/2006/relationships/image" Target="../media/image34.jpeg"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3.xml" /><Relationship Id="rId3" Type="http://schemas.openxmlformats.org/officeDocument/2006/relationships/image" Target="../media/image35.jpeg"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4.xml" /><Relationship Id="rId3" Type="http://schemas.openxmlformats.org/officeDocument/2006/relationships/image" Target="../media/image36.jpeg" /><Relationship Id="rId4" Type="http://schemas.openxmlformats.org/officeDocument/2006/relationships/image" Target="../media/image37.jpeg"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5.xml" /><Relationship Id="rId3" Type="http://schemas.openxmlformats.org/officeDocument/2006/relationships/image" Target="../media/image38.jpeg"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6.xml" /><Relationship Id="rId3" Type="http://schemas.openxmlformats.org/officeDocument/2006/relationships/image" Target="../media/image39.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4.jpeg" /></Relationships>
</file>

<file path=ppt/slides/_rels/slide3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7.xml" /><Relationship Id="rId3" Type="http://schemas.openxmlformats.org/officeDocument/2006/relationships/image" Target="../media/image40.jpeg" /></Relationships>
</file>

<file path=ppt/slides/_rels/slide3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8.xml" /><Relationship Id="rId3" Type="http://schemas.openxmlformats.org/officeDocument/2006/relationships/image" Target="../media/image41.jpeg" /><Relationship Id="rId4" Type="http://schemas.openxmlformats.org/officeDocument/2006/relationships/image" Target="../media/image42.jpeg" /></Relationships>
</file>

<file path=ppt/slides/_rels/slide3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9.xml" /><Relationship Id="rId3" Type="http://schemas.openxmlformats.org/officeDocument/2006/relationships/image" Target="../media/image42.jpeg" /></Relationships>
</file>

<file path=ppt/slides/_rels/slide3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0.xml" /><Relationship Id="rId3" Type="http://schemas.openxmlformats.org/officeDocument/2006/relationships/image" Target="../media/image43.jpeg" /></Relationships>
</file>

<file path=ppt/slides/_rels/slide3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1.xml" /><Relationship Id="rId3" Type="http://schemas.openxmlformats.org/officeDocument/2006/relationships/image" Target="../media/image44.jpeg" /></Relationships>
</file>

<file path=ppt/slides/_rels/slide3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4.jpeg" /></Relationships>
</file>

<file path=ppt/slides/_rels/slide3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themeOverride" Target="../theme/themeOverride1.xml" /><Relationship Id="rId3" Type="http://schemas.openxmlformats.org/officeDocument/2006/relationships/notesSlide" Target="../notesSlides/notesSlide22.xml" /><Relationship Id="rId4" Type="http://schemas.openxmlformats.org/officeDocument/2006/relationships/hyperlink" Target="https://trasparenza.agid.gov.it/archivio28_provvedimenti-amministrativi_0_122261_725_1.html" TargetMode="External" /><Relationship Id="rId5" Type="http://schemas.openxmlformats.org/officeDocument/2006/relationships/image" Target="../media/image45.jpeg" /></Relationships>
</file>

<file path=ppt/slides/_rels/slide3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themeOverride" Target="../theme/themeOverride2.xml" /><Relationship Id="rId3" Type="http://schemas.openxmlformats.org/officeDocument/2006/relationships/notesSlide" Target="../notesSlides/notesSlide23.xml" /><Relationship Id="rId4" Type="http://schemas.openxmlformats.org/officeDocument/2006/relationships/image" Target="../media/image46.jpeg" /><Relationship Id="rId5" Type="http://schemas.openxmlformats.org/officeDocument/2006/relationships/image" Target="../media/image47.jpeg" /><Relationship Id="rId6" Type="http://schemas.openxmlformats.org/officeDocument/2006/relationships/image" Target="../media/image48.jpeg" /></Relationships>
</file>

<file path=ppt/slides/_rels/slide3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themeOverride" Target="../theme/themeOverride3.xml" /><Relationship Id="rId3" Type="http://schemas.openxmlformats.org/officeDocument/2006/relationships/notesSlide" Target="../notesSlides/notesSlide24.xml" /><Relationship Id="rId4" Type="http://schemas.openxmlformats.org/officeDocument/2006/relationships/image" Target="../media/image49.jpeg" /><Relationship Id="rId5" Type="http://schemas.openxmlformats.org/officeDocument/2006/relationships/image" Target="../media/image50.jpeg" /><Relationship Id="rId6" Type="http://schemas.openxmlformats.org/officeDocument/2006/relationships/image" Target="../media/image51.jpeg" /></Relationships>
</file>

<file path=ppt/slides/_rels/slide3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themeOverride" Target="../theme/themeOverride4.xml" /><Relationship Id="rId3" Type="http://schemas.openxmlformats.org/officeDocument/2006/relationships/notesSlide" Target="../notesSlides/notesSlide25.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5.jpeg" /><Relationship Id="rId3" Type="http://schemas.openxmlformats.org/officeDocument/2006/relationships/image" Target="../media/image6.jpeg" /></Relationships>
</file>

<file path=ppt/slides/_rels/slide4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themeOverride" Target="../theme/themeOverride5.xml" /><Relationship Id="rId3" Type="http://schemas.openxmlformats.org/officeDocument/2006/relationships/notesSlide" Target="../notesSlides/notesSlide26.xml" /></Relationships>
</file>

<file path=ppt/slides/_rels/slide4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themeOverride" Target="../theme/themeOverride6.xml" /><Relationship Id="rId3" Type="http://schemas.openxmlformats.org/officeDocument/2006/relationships/notesSlide" Target="../notesSlides/notesSlide27.xml" /></Relationships>
</file>

<file path=ppt/slides/_rels/slide4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themeOverride" Target="../theme/themeOverride7.xml" /><Relationship Id="rId3" Type="http://schemas.openxmlformats.org/officeDocument/2006/relationships/notesSlide" Target="../notesSlides/notesSlide28.xml" /><Relationship Id="rId4" Type="http://schemas.openxmlformats.org/officeDocument/2006/relationships/image" Target="../media/image52.jpeg" /></Relationships>
</file>

<file path=ppt/slides/_rels/slide4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themeOverride" Target="../theme/themeOverride8.xml" /><Relationship Id="rId3" Type="http://schemas.openxmlformats.org/officeDocument/2006/relationships/notesSlide" Target="../notesSlides/notesSlide29.xml" /></Relationships>
</file>

<file path=ppt/slides/_rels/slide4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themeOverride" Target="../theme/themeOverride9.xml" /><Relationship Id="rId3" Type="http://schemas.openxmlformats.org/officeDocument/2006/relationships/notesSlide" Target="../notesSlides/notesSlide30.xml" /></Relationships>
</file>

<file path=ppt/slides/_rels/slide4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themeOverride" Target="../theme/themeOverride10.xml" /><Relationship Id="rId3" Type="http://schemas.openxmlformats.org/officeDocument/2006/relationships/notesSlide" Target="../notesSlides/notesSlide31.xml" /><Relationship Id="rId4" Type="http://schemas.openxmlformats.org/officeDocument/2006/relationships/image" Target="../media/image53.jpeg" /></Relationships>
</file>

<file path=ppt/slides/_rels/slide4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themeOverride" Target="../theme/themeOverride11.xml" /><Relationship Id="rId3" Type="http://schemas.openxmlformats.org/officeDocument/2006/relationships/notesSlide" Target="../notesSlides/notesSlide32.xml" /></Relationships>
</file>

<file path=ppt/slides/_rels/slide4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themeOverride" Target="../theme/themeOverride12.xml" /><Relationship Id="rId3" Type="http://schemas.openxmlformats.org/officeDocument/2006/relationships/notesSlide" Target="../notesSlides/notesSlide33.xml" /><Relationship Id="rId4" Type="http://schemas.openxmlformats.org/officeDocument/2006/relationships/image" Target="../media/image54.jpeg" /></Relationships>
</file>

<file path=ppt/slides/_rels/slide4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themeOverride" Target="../theme/themeOverride13.xml" /><Relationship Id="rId3" Type="http://schemas.openxmlformats.org/officeDocument/2006/relationships/notesSlide" Target="../notesSlides/notesSlide34.xml" /><Relationship Id="rId4" Type="http://schemas.openxmlformats.org/officeDocument/2006/relationships/image" Target="../media/image55.jpeg" /><Relationship Id="rId5" Type="http://schemas.openxmlformats.org/officeDocument/2006/relationships/image" Target="../media/image56.jpeg" /><Relationship Id="rId6" Type="http://schemas.openxmlformats.org/officeDocument/2006/relationships/image" Target="../media/image57.jpeg" /><Relationship Id="rId7" Type="http://schemas.openxmlformats.org/officeDocument/2006/relationships/image" Target="../media/image58.jpeg" /></Relationships>
</file>

<file path=ppt/slides/_rels/slide4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themeOverride" Target="../theme/themeOverride14.xml" /><Relationship Id="rId3" Type="http://schemas.openxmlformats.org/officeDocument/2006/relationships/notesSlide" Target="../notesSlides/notesSlide35.xml" /><Relationship Id="rId4" Type="http://schemas.openxmlformats.org/officeDocument/2006/relationships/image" Target="../media/image59.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7.jpeg" /></Relationships>
</file>

<file path=ppt/slides/_rels/slide5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themeOverride" Target="../theme/themeOverride15.xml" /><Relationship Id="rId3" Type="http://schemas.openxmlformats.org/officeDocument/2006/relationships/notesSlide" Target="../notesSlides/notesSlide36.xml" /><Relationship Id="rId4" Type="http://schemas.openxmlformats.org/officeDocument/2006/relationships/image" Target="../media/image57.jpeg" /><Relationship Id="rId5" Type="http://schemas.openxmlformats.org/officeDocument/2006/relationships/image" Target="../media/image60.jpeg" /></Relationships>
</file>

<file path=ppt/slides/_rels/slide5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themeOverride" Target="../theme/themeOverride16.xml" /><Relationship Id="rId3" Type="http://schemas.openxmlformats.org/officeDocument/2006/relationships/notesSlide" Target="../notesSlides/notesSlide37.xml" /><Relationship Id="rId4" Type="http://schemas.openxmlformats.org/officeDocument/2006/relationships/image" Target="../media/image45.jpeg" /></Relationships>
</file>

<file path=ppt/slides/_rels/slide5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themeOverride" Target="../theme/themeOverride17.xml" /><Relationship Id="rId3" Type="http://schemas.openxmlformats.org/officeDocument/2006/relationships/notesSlide" Target="../notesSlides/notesSlide38.xml" /><Relationship Id="rId4" Type="http://schemas.openxmlformats.org/officeDocument/2006/relationships/image" Target="../media/image61.jpeg" /></Relationships>
</file>

<file path=ppt/slides/_rels/slide5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themeOverride" Target="../theme/themeOverride18.xml" /><Relationship Id="rId3" Type="http://schemas.openxmlformats.org/officeDocument/2006/relationships/notesSlide" Target="../notesSlides/notesSlide39.xml" /><Relationship Id="rId4" Type="http://schemas.openxmlformats.org/officeDocument/2006/relationships/image" Target="../media/image62.jpeg" /></Relationships>
</file>

<file path=ppt/slides/_rels/slide5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themeOverride" Target="../theme/themeOverride19.xml" /><Relationship Id="rId3" Type="http://schemas.openxmlformats.org/officeDocument/2006/relationships/notesSlide" Target="../notesSlides/notesSlide40.xml" /></Relationships>
</file>

<file path=ppt/slides/_rels/slide5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themeOverride" Target="../theme/themeOverride20.xml" /><Relationship Id="rId3" Type="http://schemas.openxmlformats.org/officeDocument/2006/relationships/notesSlide" Target="../notesSlides/notesSlide41.xml" /></Relationships>
</file>

<file path=ppt/slides/_rels/slide5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themeOverride" Target="../theme/themeOverride21.xml" /><Relationship Id="rId3" Type="http://schemas.openxmlformats.org/officeDocument/2006/relationships/notesSlide" Target="../notesSlides/notesSlide42.xml" /></Relationships>
</file>

<file path=ppt/slides/_rels/slide5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themeOverride" Target="../theme/themeOverride22.xml" /><Relationship Id="rId3" Type="http://schemas.openxmlformats.org/officeDocument/2006/relationships/notesSlide" Target="../notesSlides/notesSlide43.xml" /><Relationship Id="rId4" Type="http://schemas.openxmlformats.org/officeDocument/2006/relationships/image" Target="../media/image63.jpeg" /></Relationships>
</file>

<file path=ppt/slides/_rels/slide5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themeOverride" Target="../theme/themeOverride23.xml" /><Relationship Id="rId3" Type="http://schemas.openxmlformats.org/officeDocument/2006/relationships/notesSlide" Target="../notesSlides/notesSlide44.xml" /><Relationship Id="rId4" Type="http://schemas.openxmlformats.org/officeDocument/2006/relationships/image" Target="../media/image60.jpeg" /></Relationships>
</file>

<file path=ppt/slides/_rels/slide5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4.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8.jpeg" /></Relationships>
</file>

<file path=ppt/slides/_rels/slide6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45.xml" /></Relationships>
</file>

<file path=ppt/slides/_rels/slide6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46.xml" /></Relationships>
</file>

<file path=ppt/slides/_rels/slide6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47.xml" /></Relationships>
</file>

<file path=ppt/slides/_rels/slide6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48.xml" /></Relationships>
</file>

<file path=ppt/slides/_rels/slide6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49.xml" /><Relationship Id="rId3" Type="http://schemas.openxmlformats.org/officeDocument/2006/relationships/image" Target="../media/image64.jpeg" /></Relationships>
</file>

<file path=ppt/slides/_rels/slide6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50.xml" /><Relationship Id="rId3" Type="http://schemas.openxmlformats.org/officeDocument/2006/relationships/image" Target="../media/image65.jpeg" /><Relationship Id="rId4" Type="http://schemas.openxmlformats.org/officeDocument/2006/relationships/image" Target="../media/image66.jpeg" /><Relationship Id="rId5" Type="http://schemas.openxmlformats.org/officeDocument/2006/relationships/image" Target="../media/image67.jpeg" /></Relationships>
</file>

<file path=ppt/slides/_rels/slide6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51.xml" /><Relationship Id="rId3" Type="http://schemas.openxmlformats.org/officeDocument/2006/relationships/image" Target="../media/image68.jpeg" /><Relationship Id="rId4" Type="http://schemas.openxmlformats.org/officeDocument/2006/relationships/image" Target="../media/image69.jpeg" /><Relationship Id="rId5" Type="http://schemas.openxmlformats.org/officeDocument/2006/relationships/image" Target="../media/image70.jpeg" /></Relationships>
</file>

<file path=ppt/slides/_rels/slide6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52.xml" /><Relationship Id="rId3" Type="http://schemas.openxmlformats.org/officeDocument/2006/relationships/image" Target="../media/image71.jpeg" /></Relationships>
</file>

<file path=ppt/slides/_rels/slide6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53.xml" /><Relationship Id="rId3" Type="http://schemas.openxmlformats.org/officeDocument/2006/relationships/image" Target="../media/image72.jpeg" /><Relationship Id="rId4" Type="http://schemas.openxmlformats.org/officeDocument/2006/relationships/image" Target="../media/image73.jpeg" /><Relationship Id="rId5" Type="http://schemas.openxmlformats.org/officeDocument/2006/relationships/image" Target="../media/image74.jpeg" /></Relationships>
</file>

<file path=ppt/slides/_rels/slide6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54.xml" /><Relationship Id="rId3" Type="http://schemas.openxmlformats.org/officeDocument/2006/relationships/image" Target="../media/image75.jpeg" /><Relationship Id="rId4" Type="http://schemas.openxmlformats.org/officeDocument/2006/relationships/image" Target="../media/image76.jpeg" /><Relationship Id="rId5" Type="http://schemas.openxmlformats.org/officeDocument/2006/relationships/image" Target="../media/image7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9.jpeg" /></Relationships>
</file>

<file path=ppt/slides/_rels/slide7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55.xml" /><Relationship Id="rId3" Type="http://schemas.openxmlformats.org/officeDocument/2006/relationships/hyperlink" Target="https://owasp.org/www-project-top-ten/" TargetMode="External" /></Relationships>
</file>

<file path=ppt/slides/_rels/slide7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56.xml" /></Relationships>
</file>

<file path=ppt/slides/_rels/slide7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57.xml" /><Relationship Id="rId3" Type="http://schemas.openxmlformats.org/officeDocument/2006/relationships/image" Target="../media/image78.jpeg" /></Relationships>
</file>

<file path=ppt/slides/_rels/slide7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58.xml" /><Relationship Id="rId3" Type="http://schemas.openxmlformats.org/officeDocument/2006/relationships/image" Target="../media/image79.jpeg" /></Relationships>
</file>

<file path=ppt/slides/_rels/slide7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59.xml" /><Relationship Id="rId3" Type="http://schemas.openxmlformats.org/officeDocument/2006/relationships/image" Target="../media/image80.jpeg" /><Relationship Id="rId4" Type="http://schemas.openxmlformats.org/officeDocument/2006/relationships/image" Target="../media/image81.jpeg" /><Relationship Id="rId5" Type="http://schemas.openxmlformats.org/officeDocument/2006/relationships/image" Target="../media/image82.jpeg" /><Relationship Id="rId6" Type="http://schemas.openxmlformats.org/officeDocument/2006/relationships/image" Target="../media/image83.jpeg" /></Relationships>
</file>

<file path=ppt/slides/_rels/slide7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4.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0.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1.jpeg" /><Relationship Id="rId3" Type="http://schemas.openxmlformats.org/officeDocument/2006/relationships/image" Target="../media/image12.jpeg" /></Relationships>
</file>

<file path=ppt/slides/slide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olo 1"/>
          <p:cNvSpPr>
            <a:spLocks noGrp="1"/>
          </p:cNvSpPr>
          <p:nvPr>
            <p:ph type="ctrTitle"/>
          </p:nvPr>
        </p:nvSpPr>
        <p:spPr>
          <a:xfrm>
            <a:off x="-1" y="1249249"/>
            <a:ext cx="10080626" cy="954398"/>
          </a:xfrm>
          <a:solidFill>
            <a:srgbClr val="0070C0"/>
          </a:solidFill>
        </p:spPr>
        <p:txBody>
          <a:bodyPr lIns="75605" tIns="37802" rIns="75605" bIns="37802" anchor="b">
            <a:noAutofit/>
          </a:bodyPr>
          <a:lstStyle/>
          <a:p>
            <a:r>
              <a:rPr lang="it-IT" sz="3969"/>
              <a:t>Piano triennale per l’informatica </a:t>
            </a:r>
            <a:br>
              <a:rPr lang="it-IT" sz="3969"/>
            </a:br>
            <a:r>
              <a:rPr lang="it-IT" sz="3969"/>
              <a:t>nella PA 2020 - 2022 </a:t>
            </a:r>
          </a:p>
        </p:txBody>
      </p:sp>
      <p:sp>
        <p:nvSpPr>
          <p:cNvPr id="3" name="Sottotitolo 2"/>
          <p:cNvSpPr>
            <a:spLocks noGrp="1"/>
          </p:cNvSpPr>
          <p:nvPr>
            <p:ph type="subTitle" idx="1"/>
          </p:nvPr>
        </p:nvSpPr>
        <p:spPr>
          <a:xfrm>
            <a:off x="1260078" y="3213603"/>
            <a:ext cx="7560469" cy="1103211"/>
          </a:xfrm>
        </p:spPr>
        <p:txBody>
          <a:bodyPr anchor="ctr">
            <a:normAutofit/>
          </a:bodyPr>
          <a:lstStyle/>
          <a:p>
            <a:r>
              <a:rPr lang="it-IT" sz="2646" b="1"/>
              <a:t>10 Novembre 2020</a:t>
            </a:r>
          </a:p>
          <a:p>
            <a:endParaRPr lang="it-IT" sz="2646" b="1">
              <a:cs typeface="Calibri"/>
            </a:endParaRPr>
          </a:p>
          <a:p>
            <a:endParaRPr lang="it-IT" sz="2646" b="1">
              <a:cs typeface="Calibri"/>
            </a:endParaRPr>
          </a:p>
        </p:txBody>
      </p:sp>
      <p:pic>
        <p:nvPicPr>
          <p:cNvPr id="7" name="Immagine 6">
            <a:extLst>
              <a:ext uri="{FF2B5EF4-FFF2-40B4-BE49-F238E27FC236}">
                <a16:creationId xmlns:a16="http://schemas.microsoft.com/office/drawing/2014/main" id="{7CD9F029-DF5E-8949-A252-5A99C19C9A96}"/>
              </a:ext>
            </a:extLst>
          </p:cNvPr>
          <p:cNvPicPr>
            <a:picLocks noChangeAspect="1"/>
          </p:cNvPicPr>
          <p:nvPr/>
        </p:nvPicPr>
        <p:blipFill>
          <a:blip r:embed="rId3"/>
          <a:stretch>
            <a:fillRect/>
          </a:stretch>
        </p:blipFill>
        <p:spPr>
          <a:xfrm>
            <a:off x="-1" y="-141660"/>
            <a:ext cx="10171194" cy="5801610"/>
          </a:xfrm>
          <a:prstGeom prst="rect">
            <a:avLst/>
          </a:prstGeom>
        </p:spPr>
      </p:pic>
    </p:spTree>
    <p:extLst>
      <p:ext uri="{BB962C8B-B14F-4D97-AF65-F5344CB8AC3E}">
        <p14:creationId xmlns:p14="http://schemas.microsoft.com/office/powerpoint/2010/main" val="1559448278"/>
      </p:ext>
    </p:extLst>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14341" name="Segnaposto numero diapositiva 8">
            <a:extLst>
              <a:ext uri="{FF2B5EF4-FFF2-40B4-BE49-F238E27FC236}">
                <a16:creationId xmlns:a16="http://schemas.microsoft.com/office/drawing/2014/main" id="{BF2639F5-E151-48EC-979C-6A6852C5456B}"/>
              </a:ext>
            </a:extLst>
          </p:cNvPr>
          <p:cNvSpPr>
            <a:spLocks noGrp="1"/>
          </p:cNvSpPr>
          <p:nvPr>
            <p:ph type="sldNum" sz="quarter" idx="4294967295"/>
          </p:nvPr>
        </p:nvSpPr>
        <p:spPr>
          <a:xfrm>
            <a:off x="7813675" y="5256213"/>
            <a:ext cx="2266950" cy="301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1984">
                <a:solidFill>
                  <a:srgbClr val="000099"/>
                </a:solidFill>
                <a:latin typeface="Arial" panose="020b0604020202020204" pitchFamily="34" charset="0"/>
              </a:defRPr>
            </a:lvl1pPr>
            <a:lvl2pPr marL="614271" indent="-236258">
              <a:spcBef>
                <a:spcPct val="20000"/>
              </a:spcBef>
              <a:buChar char="–"/>
              <a:defRPr sz="1654">
                <a:solidFill>
                  <a:srgbClr val="000099"/>
                </a:solidFill>
                <a:latin typeface="Arial" panose="020b0604020202020204" pitchFamily="34" charset="0"/>
              </a:defRPr>
            </a:lvl2pPr>
            <a:lvl3pPr marL="945032" indent="-189006">
              <a:spcBef>
                <a:spcPct val="20000"/>
              </a:spcBef>
              <a:buChar char="•"/>
              <a:defRPr sz="1984">
                <a:solidFill>
                  <a:srgbClr val="000099"/>
                </a:solidFill>
                <a:latin typeface="Arial" panose="020b0604020202020204" pitchFamily="34" charset="0"/>
              </a:defRPr>
            </a:lvl3pPr>
            <a:lvl4pPr marL="1323045" indent="-189006">
              <a:spcBef>
                <a:spcPct val="20000"/>
              </a:spcBef>
              <a:buChar char="–"/>
              <a:defRPr sz="1323">
                <a:solidFill>
                  <a:srgbClr val="000099"/>
                </a:solidFill>
                <a:latin typeface="Arial" panose="020b0604020202020204" pitchFamily="34" charset="0"/>
              </a:defRPr>
            </a:lvl4pPr>
            <a:lvl5pPr marL="1701058" indent="-189006">
              <a:spcBef>
                <a:spcPct val="20000"/>
              </a:spcBef>
              <a:buChar char="•"/>
              <a:defRPr sz="1323">
                <a:solidFill>
                  <a:schemeClr val="tx1"/>
                </a:solidFill>
                <a:latin typeface="Arial" panose="020b0604020202020204" pitchFamily="34" charset="0"/>
              </a:defRPr>
            </a:lvl5pPr>
            <a:lvl6pPr marL="2079071" indent="-189006" eaLnBrk="0" fontAlgn="base" hangingPunct="0">
              <a:spcBef>
                <a:spcPct val="20000"/>
              </a:spcBef>
              <a:spcAft>
                <a:spcPct val="0"/>
              </a:spcAft>
              <a:buChar char="•"/>
              <a:defRPr sz="1323">
                <a:solidFill>
                  <a:schemeClr val="tx1"/>
                </a:solidFill>
                <a:latin typeface="Arial" panose="020b0604020202020204" pitchFamily="34" charset="0"/>
              </a:defRPr>
            </a:lvl6pPr>
            <a:lvl7pPr marL="2457084" indent="-189006" eaLnBrk="0" fontAlgn="base" hangingPunct="0">
              <a:spcBef>
                <a:spcPct val="20000"/>
              </a:spcBef>
              <a:spcAft>
                <a:spcPct val="0"/>
              </a:spcAft>
              <a:buChar char="•"/>
              <a:defRPr sz="1323">
                <a:solidFill>
                  <a:schemeClr val="tx1"/>
                </a:solidFill>
                <a:latin typeface="Arial" panose="020b0604020202020204" pitchFamily="34" charset="0"/>
              </a:defRPr>
            </a:lvl7pPr>
            <a:lvl8pPr marL="2835097" indent="-189006" eaLnBrk="0" fontAlgn="base" hangingPunct="0">
              <a:spcBef>
                <a:spcPct val="20000"/>
              </a:spcBef>
              <a:spcAft>
                <a:spcPct val="0"/>
              </a:spcAft>
              <a:buChar char="•"/>
              <a:defRPr sz="1323">
                <a:solidFill>
                  <a:schemeClr val="tx1"/>
                </a:solidFill>
                <a:latin typeface="Arial" panose="020b0604020202020204" pitchFamily="34" charset="0"/>
              </a:defRPr>
            </a:lvl8pPr>
            <a:lvl9pPr marL="3213110" indent="-189006" eaLnBrk="0" fontAlgn="base" hangingPunct="0">
              <a:spcBef>
                <a:spcPct val="20000"/>
              </a:spcBef>
              <a:spcAft>
                <a:spcPct val="0"/>
              </a:spcAft>
              <a:buChar char="•"/>
              <a:defRPr sz="1323">
                <a:solidFill>
                  <a:schemeClr val="tx1"/>
                </a:solidFill>
                <a:latin typeface="Arial" panose="020b0604020202020204" pitchFamily="34" charset="0"/>
              </a:defRPr>
            </a:lvl9pPr>
          </a:lstStyle>
          <a:p>
            <a:pPr>
              <a:spcBef>
                <a:spcPct val="0"/>
              </a:spcBef>
              <a:buFontTx/>
              <a:buNone/>
            </a:pPr>
            <a:fld id="{2F3B2457-E129-4420-A0F3-C846FF4467C1}" type="slidenum">
              <a:rPr lang="it-IT" altLang="it-IT" sz="1158"/>
              <a:pPr>
                <a:spcBef>
                  <a:spcPct val="0"/>
                </a:spcBef>
                <a:buFontTx/>
                <a:buNone/>
              </a:pPr>
              <a:t>10</a:t>
            </a:fld>
            <a:endParaRPr lang="it-IT" altLang="it-IT" sz="1158">
              <a:latin typeface="Arial Rounded MT Bold" panose="020f0704030504030204" pitchFamily="34" charset="0"/>
            </a:endParaRPr>
          </a:p>
        </p:txBody>
      </p:sp>
      <p:pic>
        <p:nvPicPr>
          <p:cNvPr id="11" name="Immagine 10">
            <a:extLst>
              <a:ext uri="{FF2B5EF4-FFF2-40B4-BE49-F238E27FC236}">
                <a16:creationId xmlns:a16="http://schemas.microsoft.com/office/drawing/2014/main" id="{B8253D15-F254-467C-8A26-B6AD75502507}"/>
              </a:ext>
            </a:extLst>
          </p:cNvPr>
          <p:cNvPicPr>
            <a:picLocks noChangeAspect="1"/>
          </p:cNvPicPr>
          <p:nvPr/>
        </p:nvPicPr>
        <p:blipFill>
          <a:blip r:embed="rId2">
            <a:extLst>
              <a:ext uri="{28A0092B-C50C-407E-A947-70E740481C1C}">
                <a14:useLocalDpi xmlns:a14="http://schemas.microsoft.com/office/drawing/2010/main" val="0"/>
              </a:ext>
            </a:extLst>
          </a:blip>
          <a:srcRect b="5121"/>
          <a:stretch>
            <a:fillRect/>
          </a:stretch>
        </p:blipFill>
        <p:spPr bwMode="auto">
          <a:xfrm>
            <a:off x="1445985" y="605153"/>
            <a:ext cx="7240817" cy="4458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Google Shape;74;p9">
            <a:extLst>
              <a:ext uri="{FF2B5EF4-FFF2-40B4-BE49-F238E27FC236}">
                <a16:creationId xmlns:a16="http://schemas.microsoft.com/office/drawing/2014/main" id="{6DE7F364-BC5D-42C2-BFD9-12B8D2ED7747}"/>
              </a:ext>
            </a:extLst>
          </p:cNvPr>
          <p:cNvSpPr txBox="1"/>
          <p:nvPr/>
        </p:nvSpPr>
        <p:spPr>
          <a:xfrm>
            <a:off x="245496" y="144306"/>
            <a:ext cx="8908361" cy="634265"/>
          </a:xfrm>
          <a:prstGeom prst="rect">
            <a:avLst/>
          </a:prstGeom>
          <a:noFill/>
          <a:ln>
            <a:noFill/>
          </a:ln>
        </p:spPr>
        <p:txBody>
          <a:bodyPr spcFirstLastPara="1" wrap="square" lIns="75592" tIns="37786" rIns="75592" bIns="37786" anchor="ctr" anchorCtr="0">
            <a:noAutofit/>
          </a:bodyPr>
          <a:lstStyle/>
          <a:p>
            <a:pPr defTabSz="756026">
              <a:lnSpc>
                <a:spcPct val="90000"/>
              </a:lnSpc>
            </a:pPr>
            <a:r>
              <a:rPr lang="it-IT" sz="2976" b="1">
                <a:solidFill>
                  <a:srgbClr val="002060"/>
                </a:solidFill>
                <a:latin typeface="Calibri" panose="020f0502020204030204" pitchFamily="34" charset="0"/>
                <a:ea typeface="Calibri"/>
                <a:cs typeface="Calibri" panose="020f0502020204030204" pitchFamily="34" charset="0"/>
                <a:sym typeface="Calibri" panose="020f0502020204030204"/>
              </a:rPr>
              <a:t>Tutto è vulnerabile…</a:t>
            </a:r>
            <a:endParaRPr lang="it-IT" sz="2976">
              <a:solidFill>
                <a:prstClr val="black"/>
              </a:solidFill>
              <a:latin typeface="Calibri" panose="020f0502020204030204" pitchFamily="34" charset="0"/>
              <a:cs typeface="Calibri" panose="020f0502020204030204"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Tn>
                        </p:par>
                        <p:par>
                          <p:cTn id="5" fill="hold" nodeType="afterGroup">
                            <p:stCondLst>
                              <p:cond delay="0"/>
                            </p:stCondLst>
                            <p:childTnLst>
                              <p:par>
                                <p:cTn id="6" presetID="10" presetClass="entr" presetSubtype="0" fill="hold" nodeType="afterEffect">
                                  <p:childTnLst>
                                    <p:set>
                                      <p:cBhvr>
                                        <p:cTn id="7" dur="1" fill="hold">
                                          <p:stCondLst>
                                            <p:cond delay="0"/>
                                          </p:stCondLst>
                                        </p:cTn>
                                        <p:tgtEl>
                                          <p:spTgt spid="11"/>
                                        </p:tgtEl>
                                        <p:attrNameLst>
                                          <p:attrName>style.visibility</p:attrName>
                                        </p:attrNameLst>
                                      </p:cBhvr>
                                      <p:to>
                                        <p:strVal val="visible"/>
                                      </p:to>
                                    </p:set>
                                    <p:animEffect transition="in" filter="fade">
                                      <p:cBhvr>
                                        <p:cTn id="8"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8" name="Segnaposto contenuto 7">
            <a:extLst>
              <a:ext uri="{FF2B5EF4-FFF2-40B4-BE49-F238E27FC236}">
                <a16:creationId xmlns:a16="http://schemas.microsoft.com/office/drawing/2014/main" id="{6DFAF08E-131E-4632-AE37-F5149371FB6B}"/>
              </a:ext>
            </a:extLst>
          </p:cNvPr>
          <p:cNvSpPr>
            <a:spLocks noGrp="1" noChangeArrowheads="1"/>
          </p:cNvSpPr>
          <p:nvPr>
            <p:ph type="body" idx="1"/>
          </p:nvPr>
        </p:nvSpPr>
        <p:spPr>
          <a:xfrm>
            <a:off x="4504267" y="844157"/>
            <a:ext cx="5120194" cy="4128122"/>
          </a:xfrm>
        </p:spPr>
        <p:txBody>
          <a:bodyPr/>
          <a:lstStyle/>
          <a:p>
            <a:r>
              <a:rPr lang="it-IT" altLang="en-US" sz="2150"/>
              <a:t>Nell’agosto 2017 Abbott ha lanciato una campagna di richiamo per 450.000 defibrillatori impiantati</a:t>
            </a:r>
          </a:p>
          <a:p>
            <a:r>
              <a:rPr lang="it-IT" altLang="en-US" sz="2150"/>
              <a:t>A seguito della scoperta di una vulnerabilità è stato necessario aggiornare il firmware di tutti i dispositivi installati nei pazienti</a:t>
            </a:r>
          </a:p>
          <a:p>
            <a:r>
              <a:rPr lang="it-IT" altLang="en-US" sz="2150"/>
              <a:t>Sfruttando questa vulnerabilità un attaccante avrebbe potuto prendere il controllo remoto del defibrillatore e riprogrammarlo…</a:t>
            </a:r>
          </a:p>
        </p:txBody>
      </p:sp>
      <p:sp>
        <p:nvSpPr>
          <p:cNvPr id="15366" name="Segnaposto numero diapositiva 9">
            <a:extLst>
              <a:ext uri="{FF2B5EF4-FFF2-40B4-BE49-F238E27FC236}">
                <a16:creationId xmlns:a16="http://schemas.microsoft.com/office/drawing/2014/main" id="{328F15A9-FECA-49C4-A947-DE6DF97124B2}"/>
              </a:ext>
            </a:extLst>
          </p:cNvPr>
          <p:cNvSpPr>
            <a:spLocks noGrp="1"/>
          </p:cNvSpPr>
          <p:nvPr>
            <p:ph type="sldNum" sz="quarter" idx="4294967295"/>
          </p:nvPr>
        </p:nvSpPr>
        <p:spPr>
          <a:xfrm>
            <a:off x="7813675" y="5256213"/>
            <a:ext cx="2266950" cy="301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1984">
                <a:solidFill>
                  <a:srgbClr val="000099"/>
                </a:solidFill>
                <a:latin typeface="Arial" panose="020b0604020202020204" pitchFamily="34" charset="0"/>
              </a:defRPr>
            </a:lvl1pPr>
            <a:lvl2pPr marL="614271" indent="-236258">
              <a:spcBef>
                <a:spcPct val="20000"/>
              </a:spcBef>
              <a:buChar char="–"/>
              <a:defRPr sz="1654">
                <a:solidFill>
                  <a:srgbClr val="000099"/>
                </a:solidFill>
                <a:latin typeface="Arial" panose="020b0604020202020204" pitchFamily="34" charset="0"/>
              </a:defRPr>
            </a:lvl2pPr>
            <a:lvl3pPr marL="945032" indent="-189006">
              <a:spcBef>
                <a:spcPct val="20000"/>
              </a:spcBef>
              <a:buChar char="•"/>
              <a:defRPr sz="1984">
                <a:solidFill>
                  <a:srgbClr val="000099"/>
                </a:solidFill>
                <a:latin typeface="Arial" panose="020b0604020202020204" pitchFamily="34" charset="0"/>
              </a:defRPr>
            </a:lvl3pPr>
            <a:lvl4pPr marL="1323045" indent="-189006">
              <a:spcBef>
                <a:spcPct val="20000"/>
              </a:spcBef>
              <a:buChar char="–"/>
              <a:defRPr sz="1323">
                <a:solidFill>
                  <a:srgbClr val="000099"/>
                </a:solidFill>
                <a:latin typeface="Arial" panose="020b0604020202020204" pitchFamily="34" charset="0"/>
              </a:defRPr>
            </a:lvl4pPr>
            <a:lvl5pPr marL="1701058" indent="-189006">
              <a:spcBef>
                <a:spcPct val="20000"/>
              </a:spcBef>
              <a:buChar char="•"/>
              <a:defRPr sz="1323">
                <a:solidFill>
                  <a:schemeClr val="tx1"/>
                </a:solidFill>
                <a:latin typeface="Arial" panose="020b0604020202020204" pitchFamily="34" charset="0"/>
              </a:defRPr>
            </a:lvl5pPr>
            <a:lvl6pPr marL="2079071" indent="-189006" eaLnBrk="0" fontAlgn="base" hangingPunct="0">
              <a:spcBef>
                <a:spcPct val="20000"/>
              </a:spcBef>
              <a:spcAft>
                <a:spcPct val="0"/>
              </a:spcAft>
              <a:buChar char="•"/>
              <a:defRPr sz="1323">
                <a:solidFill>
                  <a:schemeClr val="tx1"/>
                </a:solidFill>
                <a:latin typeface="Arial" panose="020b0604020202020204" pitchFamily="34" charset="0"/>
              </a:defRPr>
            </a:lvl6pPr>
            <a:lvl7pPr marL="2457084" indent="-189006" eaLnBrk="0" fontAlgn="base" hangingPunct="0">
              <a:spcBef>
                <a:spcPct val="20000"/>
              </a:spcBef>
              <a:spcAft>
                <a:spcPct val="0"/>
              </a:spcAft>
              <a:buChar char="•"/>
              <a:defRPr sz="1323">
                <a:solidFill>
                  <a:schemeClr val="tx1"/>
                </a:solidFill>
                <a:latin typeface="Arial" panose="020b0604020202020204" pitchFamily="34" charset="0"/>
              </a:defRPr>
            </a:lvl7pPr>
            <a:lvl8pPr marL="2835097" indent="-189006" eaLnBrk="0" fontAlgn="base" hangingPunct="0">
              <a:spcBef>
                <a:spcPct val="20000"/>
              </a:spcBef>
              <a:spcAft>
                <a:spcPct val="0"/>
              </a:spcAft>
              <a:buChar char="•"/>
              <a:defRPr sz="1323">
                <a:solidFill>
                  <a:schemeClr val="tx1"/>
                </a:solidFill>
                <a:latin typeface="Arial" panose="020b0604020202020204" pitchFamily="34" charset="0"/>
              </a:defRPr>
            </a:lvl8pPr>
            <a:lvl9pPr marL="3213110" indent="-189006" eaLnBrk="0" fontAlgn="base" hangingPunct="0">
              <a:spcBef>
                <a:spcPct val="20000"/>
              </a:spcBef>
              <a:spcAft>
                <a:spcPct val="0"/>
              </a:spcAft>
              <a:buChar char="•"/>
              <a:defRPr sz="1323">
                <a:solidFill>
                  <a:schemeClr val="tx1"/>
                </a:solidFill>
                <a:latin typeface="Arial" panose="020b0604020202020204" pitchFamily="34" charset="0"/>
              </a:defRPr>
            </a:lvl9pPr>
          </a:lstStyle>
          <a:p>
            <a:pPr>
              <a:spcBef>
                <a:spcPct val="0"/>
              </a:spcBef>
              <a:buFontTx/>
              <a:buNone/>
            </a:pPr>
            <a:fld id="{154AA89F-F085-44E1-9698-03A8C91323E4}" type="slidenum">
              <a:rPr lang="it-IT" altLang="it-IT" sz="1158"/>
              <a:pPr>
                <a:spcBef>
                  <a:spcPct val="0"/>
                </a:spcBef>
                <a:buFontTx/>
                <a:buNone/>
              </a:pPr>
              <a:t>11</a:t>
            </a:fld>
            <a:endParaRPr lang="it-IT" altLang="it-IT" sz="1158">
              <a:latin typeface="Arial Rounded MT Bold" panose="020f0704030504030204" pitchFamily="34" charset="0"/>
            </a:endParaRPr>
          </a:p>
        </p:txBody>
      </p:sp>
      <p:pic>
        <p:nvPicPr>
          <p:cNvPr id="96258" name="Picture 2">
            <a:extLst>
              <a:ext uri="{FF2B5EF4-FFF2-40B4-BE49-F238E27FC236}">
                <a16:creationId xmlns:a16="http://schemas.microsoft.com/office/drawing/2014/main" id="{35574C75-3AC3-4B55-8FD0-0BE246491799}"/>
              </a:ext>
            </a:extLst>
          </p:cNvPr>
          <p:cNvPicPr>
            <a:picLocks noChangeAspect="1" noChangeArrowheads="1"/>
          </p:cNvPicPr>
          <p:nvPr/>
        </p:nvPicPr>
        <p:blipFill>
          <a:blip r:embed="rId2"/>
          <a:stretch>
            <a:fillRect/>
          </a:stretch>
        </p:blipFill>
        <p:spPr bwMode="auto">
          <a:xfrm>
            <a:off x="660400" y="844157"/>
            <a:ext cx="3124200" cy="4128121"/>
          </a:xfrm>
          <a:prstGeom prst="rect">
            <a:avLst/>
          </a:prstGeom>
          <a:noFill/>
          <a:ln w="12700" cap="flat" cmpd="sng">
            <a:solidFill>
              <a:schemeClr val="bg1">
                <a:lumMod val="65000"/>
              </a:schemeClr>
            </a:solidFill>
            <a:prstDash val="solid"/>
            <a:miter lim="800000"/>
          </a:ln>
          <a:effectLst>
            <a:outerShdw blurRad="50800" dist="38100" dir="8100000" algn="tr" rotWithShape="0">
              <a:prstClr val="black">
                <a:alpha val="40000"/>
              </a:prstClr>
            </a:outerShdw>
          </a:effectLst>
        </p:spPr>
      </p:pic>
      <p:sp>
        <p:nvSpPr>
          <p:cNvPr id="9" name="Google Shape;74;p9">
            <a:extLst>
              <a:ext uri="{FF2B5EF4-FFF2-40B4-BE49-F238E27FC236}">
                <a16:creationId xmlns:a16="http://schemas.microsoft.com/office/drawing/2014/main" id="{59CE702F-DF3F-4098-BE67-3B83BF99B0AF}"/>
              </a:ext>
            </a:extLst>
          </p:cNvPr>
          <p:cNvSpPr txBox="1"/>
          <p:nvPr/>
        </p:nvSpPr>
        <p:spPr>
          <a:xfrm>
            <a:off x="245496" y="144306"/>
            <a:ext cx="8908361" cy="634265"/>
          </a:xfrm>
          <a:prstGeom prst="rect">
            <a:avLst/>
          </a:prstGeom>
          <a:noFill/>
          <a:ln>
            <a:noFill/>
          </a:ln>
        </p:spPr>
        <p:txBody>
          <a:bodyPr spcFirstLastPara="1" wrap="square" lIns="75592" tIns="37786" rIns="75592" bIns="37786" anchor="ctr" anchorCtr="0">
            <a:noAutofit/>
          </a:bodyPr>
          <a:lstStyle/>
          <a:p>
            <a:pPr defTabSz="756026">
              <a:lnSpc>
                <a:spcPct val="90000"/>
              </a:lnSpc>
            </a:pPr>
            <a:r>
              <a:rPr lang="it-IT" sz="2976" b="1">
                <a:solidFill>
                  <a:srgbClr val="002060"/>
                </a:solidFill>
                <a:latin typeface="Calibri" panose="020f0502020204030204" pitchFamily="34" charset="0"/>
                <a:ea typeface="Calibri"/>
                <a:cs typeface="Calibri" panose="020f0502020204030204" pitchFamily="34" charset="0"/>
                <a:sym typeface="Calibri" panose="020f0502020204030204"/>
              </a:rPr>
              <a:t>…e un errore potrebbe costare caro!</a:t>
            </a:r>
            <a:endParaRPr lang="it-IT" sz="2976">
              <a:solidFill>
                <a:prstClr val="black"/>
              </a:solidFill>
              <a:latin typeface="Calibri" panose="020f0502020204030204" pitchFamily="34" charset="0"/>
              <a:cs typeface="Calibri" panose="020f050202020403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Tn>
                        </p:par>
                        <p:par>
                          <p:cTn id="5" fill="hold" nodeType="afterGroup">
                            <p:stCondLst>
                              <p:cond delay="0"/>
                            </p:stCondLst>
                            <p:childTnLst>
                              <p:par>
                                <p:cTn id="6" presetID="10" presetClass="entr" presetSubtype="0" fill="hold" nodeType="afterEffect">
                                  <p:childTnLst>
                                    <p:set>
                                      <p:cBhvr>
                                        <p:cTn id="7" dur="1" fill="hold">
                                          <p:stCondLst>
                                            <p:cond delay="0"/>
                                          </p:stCondLst>
                                        </p:cTn>
                                        <p:tgtEl>
                                          <p:spTgt spid="96258"/>
                                        </p:tgtEl>
                                        <p:attrNameLst>
                                          <p:attrName>style.visibility</p:attrName>
                                        </p:attrNameLst>
                                      </p:cBhvr>
                                      <p:to>
                                        <p:strVal val="visible"/>
                                      </p:to>
                                    </p:set>
                                    <p:animEffect transition="in" filter="fade">
                                      <p:cBhvr>
                                        <p:cTn id="8" dur="2000"/>
                                        <p:tgtEl>
                                          <p:spTgt spid="96258"/>
                                        </p:tgtEl>
                                      </p:cBhvr>
                                    </p:animEffect>
                                  </p:childTnLst>
                                </p:cTn>
                              </p:par>
                            </p:childTnLst>
                          </p:cTn>
                        </p:par>
                      </p:childTnLst>
                    </p:cTn>
                  </p:par>
                  <p:par>
                    <p:cTn id="9" fill="hold" nodeType="clickPar">
                      <p:stCondLst>
                        <p:cond delay="indefinite"/>
                        <p:cond evt="onBegin" delay="0">
                          <p:tn val="8"/>
                        </p:cond>
                      </p:stCondLst>
                      <p:childTnLst>
                        <p:par>
                          <p:cTn id="10" fill="hold" nodeType="withGroup">
                            <p:stCondLst>
                              <p:cond delay="indefinite"/>
                            </p:stCondLst>
                          </p:cTn>
                        </p:par>
                        <p:par>
                          <p:cTn id="11" fill="hold" nodeType="afterGroup">
                            <p:stCondLst>
                              <p:cond delay="0"/>
                            </p:stCondLst>
                            <p:childTnLst>
                              <p:par>
                                <p:cTn id="12" presetID="2" presetClass="entr" presetSubtype="2" fill="hold" grpId="0" nodeType="clickEffect">
                                  <p:childTnLst>
                                    <p:set>
                                      <p:cBhvr>
                                        <p:cTn id="13" dur="1" fill="hold">
                                          <p:stCondLst>
                                            <p:cond delay="0"/>
                                          </p:stCondLst>
                                        </p:cTn>
                                        <p:tgtEl>
                                          <p:spTgt spid="8">
                                            <p:txEl>
                                              <p:pRg st="0" end="0"/>
                                            </p:txEl>
                                          </p:spTgt>
                                        </p:tgtEl>
                                        <p:attrNameLst>
                                          <p:attrName>style.visibility</p:attrName>
                                        </p:attrNameLst>
                                      </p:cBhvr>
                                      <p:to>
                                        <p:strVal val="visible"/>
                                      </p:to>
                                    </p:set>
                                    <p:anim calcmode="lin" valueType="num">
                                      <p:cBhvr additive="base">
                                        <p:cTn id="14" dur="50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15"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6" fill="hold" nodeType="clickPar">
                      <p:stCondLst>
                        <p:cond delay="indefinite"/>
                        <p:cond evt="onBegin" delay="0">
                          <p:tn val="15"/>
                        </p:cond>
                      </p:stCondLst>
                      <p:childTnLst>
                        <p:par>
                          <p:cTn id="17" fill="hold" nodeType="withGroup">
                            <p:stCondLst>
                              <p:cond delay="indefinite"/>
                            </p:stCondLst>
                          </p:cTn>
                        </p:par>
                        <p:par>
                          <p:cTn id="18" fill="hold" nodeType="afterGroup">
                            <p:stCondLst>
                              <p:cond delay="0"/>
                            </p:stCondLst>
                            <p:childTnLst>
                              <p:par>
                                <p:cTn id="19" presetID="2" presetClass="entr" presetSubtype="2" fill="hold" grpId="0" nodeType="clickEffect">
                                  <p:childTnLst>
                                    <p:set>
                                      <p:cBhvr>
                                        <p:cTn id="20" dur="1" fill="hold">
                                          <p:stCondLst>
                                            <p:cond delay="0"/>
                                          </p:stCondLst>
                                        </p:cTn>
                                        <p:tgtEl>
                                          <p:spTgt spid="8">
                                            <p:txEl>
                                              <p:pRg st="1" end="1"/>
                                            </p:txEl>
                                          </p:spTgt>
                                        </p:tgtEl>
                                        <p:attrNameLst>
                                          <p:attrName>style.visibility</p:attrName>
                                        </p:attrNameLst>
                                      </p:cBhvr>
                                      <p:to>
                                        <p:strVal val="visible"/>
                                      </p:to>
                                    </p:set>
                                    <p:anim calcmode="lin" valueType="num">
                                      <p:cBhvr additive="base">
                                        <p:cTn id="21" dur="500" fill="hold"/>
                                        <p:tgtEl>
                                          <p:spTgt spid="8">
                                            <p:txEl>
                                              <p:pRg st="1" end="1"/>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cond evt="onBegin" delay="0">
                          <p:tn val="22"/>
                        </p:cond>
                      </p:stCondLst>
                      <p:childTnLst>
                        <p:par>
                          <p:cTn id="24" fill="hold" nodeType="withGroup">
                            <p:stCondLst>
                              <p:cond delay="indefinite"/>
                            </p:stCondLst>
                          </p:cTn>
                        </p:par>
                        <p:par>
                          <p:cTn id="25" fill="hold" nodeType="afterGroup">
                            <p:stCondLst>
                              <p:cond delay="0"/>
                            </p:stCondLst>
                            <p:childTnLst>
                              <p:par>
                                <p:cTn id="26" presetID="2" presetClass="entr" presetSubtype="2" fill="hold" grpId="0" nodeType="clickEffect">
                                  <p:childTnLst>
                                    <p:set>
                                      <p:cBhvr>
                                        <p:cTn id="27" dur="1" fill="hold">
                                          <p:stCondLst>
                                            <p:cond delay="0"/>
                                          </p:stCondLst>
                                        </p:cTn>
                                        <p:tgtEl>
                                          <p:spTgt spid="8">
                                            <p:txEl>
                                              <p:pRg st="2" end="2"/>
                                            </p:txEl>
                                          </p:spTgt>
                                        </p:tgtEl>
                                        <p:attrNameLst>
                                          <p:attrName>style.visibility</p:attrName>
                                        </p:attrNameLst>
                                      </p:cBhvr>
                                      <p:to>
                                        <p:strVal val="visible"/>
                                      </p:to>
                                    </p:set>
                                    <p:anim calcmode="lin" valueType="num">
                                      <p:cBhvr additive="base">
                                        <p:cTn id="28" dur="500" fill="hold"/>
                                        <p:tgtEl>
                                          <p:spTgt spid="8">
                                            <p:txEl>
                                              <p:pRg st="2" end="2"/>
                                            </p:txEl>
                                          </p:spTgt>
                                        </p:tgtEl>
                                        <p:attrNameLst>
                                          <p:attrName>ppt_x</p:attrName>
                                        </p:attrNameLst>
                                      </p:cBhvr>
                                      <p:tavLst>
                                        <p:tav tm="0">
                                          <p:val>
                                            <p:strVal val="1+#ppt_w/2"/>
                                          </p:val>
                                        </p:tav>
                                        <p:tav tm="100000">
                                          <p:val>
                                            <p:strVal val="#ppt_x"/>
                                          </p:val>
                                        </p:tav>
                                      </p:tavLst>
                                    </p:anim>
                                    <p:anim calcmode="lin" valueType="num">
                                      <p:cBhvr additive="base">
                                        <p:cTn id="29" dur="500" fill="hold"/>
                                        <p:tgtEl>
                                          <p:spTgt spid="8">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1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10242" name="Segnaposto testo 2">
            <a:extLst>
              <a:ext uri="{FF2B5EF4-FFF2-40B4-BE49-F238E27FC236}">
                <a16:creationId xmlns:a16="http://schemas.microsoft.com/office/drawing/2014/main" id="{24677566-D4DA-4B95-8512-ACBEE19E5D30}"/>
              </a:ext>
            </a:extLst>
          </p:cNvPr>
          <p:cNvSpPr>
            <a:spLocks noGrp="1" noChangeArrowheads="1"/>
          </p:cNvSpPr>
          <p:nvPr>
            <p:ph type="body" idx="1"/>
          </p:nvPr>
        </p:nvSpPr>
        <p:spPr>
          <a:xfrm>
            <a:off x="4267200" y="820904"/>
            <a:ext cx="4866194" cy="4149027"/>
          </a:xfrm>
        </p:spPr>
        <p:txBody>
          <a:bodyPr/>
          <a:lstStyle/>
          <a:p>
            <a:pPr eaLnBrk="1" hangingPunct="1">
              <a:buFont typeface="Titillium Web" panose="020b0604020202020204" charset="0"/>
              <a:buChar char="•"/>
            </a:pPr>
            <a:r>
              <a:rPr lang="it-IT" altLang="it-IT">
                <a:sym typeface="Titillium Web" panose="020b0604020202020204" charset="0"/>
              </a:rPr>
              <a:t>Sicurezza basata sulle tecnologie</a:t>
            </a:r>
          </a:p>
          <a:p>
            <a:pPr eaLnBrk="1" hangingPunct="1">
              <a:buFont typeface="Titillium Web" panose="020b0604020202020204" charset="0"/>
              <a:buChar char="•"/>
            </a:pPr>
            <a:r>
              <a:rPr lang="it-IT" altLang="it-IT">
                <a:sym typeface="Titillium Web" panose="020b0604020202020204" charset="0"/>
              </a:rPr>
              <a:t>Mancanza di strutture organizzative in grado di gestire gli eventi e rispondere agli attacchi</a:t>
            </a:r>
          </a:p>
          <a:p>
            <a:pPr eaLnBrk="1" hangingPunct="1">
              <a:buFont typeface="Titillium Web" panose="020b0604020202020204" charset="0"/>
              <a:buChar char="•"/>
            </a:pPr>
            <a:r>
              <a:rPr lang="it-IT" altLang="it-IT">
                <a:sym typeface="Titillium Web" panose="020b0604020202020204" charset="0"/>
              </a:rPr>
              <a:t>Superficie d’attacco eccessiva</a:t>
            </a:r>
          </a:p>
          <a:p>
            <a:pPr eaLnBrk="1" hangingPunct="1">
              <a:buFont typeface="Titillium Web" panose="020b0604020202020204" charset="0"/>
              <a:buChar char="•"/>
            </a:pPr>
            <a:r>
              <a:rPr lang="it-IT" altLang="it-IT">
                <a:sym typeface="Titillium Web" panose="020b0604020202020204" charset="0"/>
              </a:rPr>
              <a:t>Mancanza di una </a:t>
            </a:r>
            <a:r>
              <a:rPr lang="it-IT" altLang="it-IT" i="1">
                <a:sym typeface="Titillium Web" panose="020b0604020202020204" charset="0"/>
              </a:rPr>
              <a:t>baseline</a:t>
            </a:r>
            <a:r>
              <a:rPr lang="it-IT" altLang="it-IT">
                <a:sym typeface="Titillium Web" panose="020b0604020202020204" charset="0"/>
              </a:rPr>
              <a:t> comune di riferimento</a:t>
            </a:r>
          </a:p>
        </p:txBody>
      </p:sp>
      <p:pic>
        <p:nvPicPr>
          <p:cNvPr id="1027" name="Picture 3">
            <a:extLst>
              <a:ext uri="{FF2B5EF4-FFF2-40B4-BE49-F238E27FC236}">
                <a16:creationId xmlns:a16="http://schemas.microsoft.com/office/drawing/2014/main" id="{9D99CB8C-1DE9-4869-83A3-6133DB9B670F}"/>
              </a:ext>
            </a:extLst>
          </p:cNvPr>
          <p:cNvPicPr>
            <a:picLocks noChangeAspect="1" noChangeArrowheads="1"/>
          </p:cNvPicPr>
          <p:nvPr/>
        </p:nvPicPr>
        <p:blipFill>
          <a:blip r:embed="rId2"/>
          <a:stretch>
            <a:fillRect/>
          </a:stretch>
        </p:blipFill>
        <p:spPr bwMode="auto">
          <a:xfrm>
            <a:off x="487538" y="820905"/>
            <a:ext cx="2937168" cy="4149027"/>
          </a:xfrm>
          <a:prstGeom prst="rect">
            <a:avLst/>
          </a:prstGeom>
          <a:noFill/>
          <a:ln w="9525">
            <a:solidFill>
              <a:srgbClr val="002060"/>
            </a:solidFill>
            <a:miter lim="800000"/>
          </a:ln>
          <a:effectLst>
            <a:outerShdw blurRad="50800" dist="38100" dir="8100000" algn="tr" rotWithShape="0">
              <a:prstClr val="black">
                <a:alpha val="40000"/>
              </a:prstClr>
            </a:outerShdw>
          </a:effectLst>
        </p:spPr>
      </p:pic>
      <p:sp>
        <p:nvSpPr>
          <p:cNvPr id="5" name="Google Shape;74;p9">
            <a:extLst>
              <a:ext uri="{FF2B5EF4-FFF2-40B4-BE49-F238E27FC236}">
                <a16:creationId xmlns:a16="http://schemas.microsoft.com/office/drawing/2014/main" id="{D13A519B-B1F9-4642-BF9D-A5D6746DE594}"/>
              </a:ext>
            </a:extLst>
          </p:cNvPr>
          <p:cNvSpPr txBox="1"/>
          <p:nvPr/>
        </p:nvSpPr>
        <p:spPr>
          <a:xfrm>
            <a:off x="245496" y="144306"/>
            <a:ext cx="8908361" cy="634265"/>
          </a:xfrm>
          <a:prstGeom prst="rect">
            <a:avLst/>
          </a:prstGeom>
          <a:noFill/>
          <a:ln>
            <a:noFill/>
          </a:ln>
        </p:spPr>
        <p:txBody>
          <a:bodyPr spcFirstLastPara="1" wrap="square" lIns="75592" tIns="37786" rIns="75592" bIns="37786" anchor="ctr" anchorCtr="0">
            <a:noAutofit/>
          </a:bodyPr>
          <a:lstStyle/>
          <a:p>
            <a:pPr defTabSz="756026">
              <a:lnSpc>
                <a:spcPct val="90000"/>
              </a:lnSpc>
            </a:pPr>
            <a:r>
              <a:rPr lang="it-IT" sz="2976" b="1">
                <a:solidFill>
                  <a:srgbClr val="002060"/>
                </a:solidFill>
                <a:latin typeface="Calibri" panose="020f0502020204030204" pitchFamily="34" charset="0"/>
                <a:ea typeface="Calibri"/>
                <a:cs typeface="Calibri" panose="020f0502020204030204" pitchFamily="34" charset="0"/>
                <a:sym typeface="Calibri" panose="020f0502020204030204"/>
              </a:rPr>
              <a:t>La situazione nella Pubblica Amministrazione</a:t>
            </a:r>
            <a:endParaRPr lang="it-IT" sz="2976">
              <a:solidFill>
                <a:prstClr val="black"/>
              </a:solidFill>
              <a:latin typeface="Calibri" panose="020f0502020204030204" pitchFamily="34" charset="0"/>
              <a:cs typeface="Calibri" panose="020f0502020204030204"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Tn>
                        </p:par>
                        <p:par>
                          <p:cTn id="5" fill="hold" nodeType="afterGroup">
                            <p:stCondLst>
                              <p:cond delay="0"/>
                            </p:stCondLst>
                            <p:childTnLst>
                              <p:par>
                                <p:cTn id="6" presetID="10" presetClass="entr" presetSubtype="0" fill="hold" nodeType="afterEffect">
                                  <p:childTnLst>
                                    <p:set>
                                      <p:cBhvr>
                                        <p:cTn id="7" dur="1" fill="hold">
                                          <p:stCondLst>
                                            <p:cond delay="0"/>
                                          </p:stCondLst>
                                        </p:cTn>
                                        <p:tgtEl>
                                          <p:spTgt spid="1027"/>
                                        </p:tgtEl>
                                        <p:attrNameLst>
                                          <p:attrName>style.visibility</p:attrName>
                                        </p:attrNameLst>
                                      </p:cBhvr>
                                      <p:to>
                                        <p:strVal val="visible"/>
                                      </p:to>
                                    </p:set>
                                    <p:animEffect transition="in" filter="fade">
                                      <p:cBhvr>
                                        <p:cTn id="8" dur="2000"/>
                                        <p:tgtEl>
                                          <p:spTgt spid="1027"/>
                                        </p:tgtEl>
                                      </p:cBhvr>
                                    </p:animEffect>
                                  </p:childTnLst>
                                </p:cTn>
                              </p:par>
                            </p:childTnLst>
                          </p:cTn>
                        </p:par>
                      </p:childTnLst>
                    </p:cTn>
                  </p:par>
                  <p:par>
                    <p:cTn id="9" fill="hold" nodeType="clickPar">
                      <p:stCondLst>
                        <p:cond delay="indefinite"/>
                        <p:cond evt="onBegin" delay="0">
                          <p:tn val="8"/>
                        </p:cond>
                      </p:stCondLst>
                      <p:childTnLst>
                        <p:par>
                          <p:cTn id="10" fill="hold" nodeType="withGroup">
                            <p:stCondLst>
                              <p:cond delay="indefinite"/>
                            </p:stCondLst>
                          </p:cTn>
                        </p:par>
                        <p:par>
                          <p:cTn id="11" fill="hold" nodeType="afterGroup">
                            <p:stCondLst>
                              <p:cond delay="0"/>
                            </p:stCondLst>
                            <p:childTnLst>
                              <p:par>
                                <p:cTn id="12" presetID="2" presetClass="entr" presetSubtype="2" fill="hold" grpId="0" nodeType="clickEffect">
                                  <p:childTnLst>
                                    <p:set>
                                      <p:cBhvr>
                                        <p:cTn id="13" dur="1" fill="hold">
                                          <p:stCondLst>
                                            <p:cond delay="0"/>
                                          </p:stCondLst>
                                        </p:cTn>
                                        <p:tgtEl>
                                          <p:spTgt spid="10242">
                                            <p:txEl>
                                              <p:pRg st="0" end="0"/>
                                            </p:txEl>
                                          </p:spTgt>
                                        </p:tgtEl>
                                        <p:attrNameLst>
                                          <p:attrName>style.visibility</p:attrName>
                                        </p:attrNameLst>
                                      </p:cBhvr>
                                      <p:to>
                                        <p:strVal val="visible"/>
                                      </p:to>
                                    </p:set>
                                    <p:anim calcmode="lin" valueType="num">
                                      <p:cBhvr additive="base">
                                        <p:cTn id="14" dur="500" fill="hold"/>
                                        <p:tgtEl>
                                          <p:spTgt spid="10242">
                                            <p:txEl>
                                              <p:pRg st="0" end="0"/>
                                            </p:txEl>
                                          </p:spTgt>
                                        </p:tgtEl>
                                        <p:attrNameLst>
                                          <p:attrName>ppt_x</p:attrName>
                                        </p:attrNameLst>
                                      </p:cBhvr>
                                      <p:tavLst>
                                        <p:tav tm="0">
                                          <p:val>
                                            <p:strVal val="1+#ppt_w/2"/>
                                          </p:val>
                                        </p:tav>
                                        <p:tav tm="100000">
                                          <p:val>
                                            <p:strVal val="#ppt_x"/>
                                          </p:val>
                                        </p:tav>
                                      </p:tavLst>
                                    </p:anim>
                                    <p:anim calcmode="lin" valueType="num">
                                      <p:cBhvr additive="base">
                                        <p:cTn id="15" dur="500" fill="hold"/>
                                        <p:tgtEl>
                                          <p:spTgt spid="1024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6" fill="hold" nodeType="clickPar">
                      <p:stCondLst>
                        <p:cond delay="indefinite"/>
                        <p:cond evt="onBegin" delay="0">
                          <p:tn val="15"/>
                        </p:cond>
                      </p:stCondLst>
                      <p:childTnLst>
                        <p:par>
                          <p:cTn id="17" fill="hold" nodeType="withGroup">
                            <p:stCondLst>
                              <p:cond delay="indefinite"/>
                            </p:stCondLst>
                          </p:cTn>
                        </p:par>
                        <p:par>
                          <p:cTn id="18" fill="hold" nodeType="afterGroup">
                            <p:stCondLst>
                              <p:cond delay="0"/>
                            </p:stCondLst>
                            <p:childTnLst>
                              <p:par>
                                <p:cTn id="19" presetID="2" presetClass="entr" presetSubtype="2" fill="hold" grpId="0" nodeType="clickEffect">
                                  <p:childTnLst>
                                    <p:set>
                                      <p:cBhvr>
                                        <p:cTn id="20" dur="1" fill="hold">
                                          <p:stCondLst>
                                            <p:cond delay="0"/>
                                          </p:stCondLst>
                                        </p:cTn>
                                        <p:tgtEl>
                                          <p:spTgt spid="10242">
                                            <p:txEl>
                                              <p:pRg st="1" end="1"/>
                                            </p:txEl>
                                          </p:spTgt>
                                        </p:tgtEl>
                                        <p:attrNameLst>
                                          <p:attrName>style.visibility</p:attrName>
                                        </p:attrNameLst>
                                      </p:cBhvr>
                                      <p:to>
                                        <p:strVal val="visible"/>
                                      </p:to>
                                    </p:set>
                                    <p:anim calcmode="lin" valueType="num">
                                      <p:cBhvr additive="base">
                                        <p:cTn id="21" dur="500" fill="hold"/>
                                        <p:tgtEl>
                                          <p:spTgt spid="10242">
                                            <p:txEl>
                                              <p:pRg st="1" end="1"/>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1024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cond evt="onBegin" delay="0">
                          <p:tn val="22"/>
                        </p:cond>
                      </p:stCondLst>
                      <p:childTnLst>
                        <p:par>
                          <p:cTn id="24" fill="hold" nodeType="withGroup">
                            <p:stCondLst>
                              <p:cond delay="indefinite"/>
                            </p:stCondLst>
                          </p:cTn>
                        </p:par>
                        <p:par>
                          <p:cTn id="25" fill="hold" nodeType="afterGroup">
                            <p:stCondLst>
                              <p:cond delay="0"/>
                            </p:stCondLst>
                            <p:childTnLst>
                              <p:par>
                                <p:cTn id="26" presetID="2" presetClass="entr" presetSubtype="2" fill="hold" grpId="0" nodeType="clickEffect">
                                  <p:childTnLst>
                                    <p:set>
                                      <p:cBhvr>
                                        <p:cTn id="27" dur="1" fill="hold">
                                          <p:stCondLst>
                                            <p:cond delay="0"/>
                                          </p:stCondLst>
                                        </p:cTn>
                                        <p:tgtEl>
                                          <p:spTgt spid="10242">
                                            <p:txEl>
                                              <p:pRg st="2" end="2"/>
                                            </p:txEl>
                                          </p:spTgt>
                                        </p:tgtEl>
                                        <p:attrNameLst>
                                          <p:attrName>style.visibility</p:attrName>
                                        </p:attrNameLst>
                                      </p:cBhvr>
                                      <p:to>
                                        <p:strVal val="visible"/>
                                      </p:to>
                                    </p:set>
                                    <p:anim calcmode="lin" valueType="num">
                                      <p:cBhvr additive="base">
                                        <p:cTn id="28" dur="500" fill="hold"/>
                                        <p:tgtEl>
                                          <p:spTgt spid="10242">
                                            <p:txEl>
                                              <p:pRg st="2" end="2"/>
                                            </p:txEl>
                                          </p:spTgt>
                                        </p:tgtEl>
                                        <p:attrNameLst>
                                          <p:attrName>ppt_x</p:attrName>
                                        </p:attrNameLst>
                                      </p:cBhvr>
                                      <p:tavLst>
                                        <p:tav tm="0">
                                          <p:val>
                                            <p:strVal val="1+#ppt_w/2"/>
                                          </p:val>
                                        </p:tav>
                                        <p:tav tm="100000">
                                          <p:val>
                                            <p:strVal val="#ppt_x"/>
                                          </p:val>
                                        </p:tav>
                                      </p:tavLst>
                                    </p:anim>
                                    <p:anim calcmode="lin" valueType="num">
                                      <p:cBhvr additive="base">
                                        <p:cTn id="29" dur="500" fill="hold"/>
                                        <p:tgtEl>
                                          <p:spTgt spid="1024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0" fill="hold" nodeType="clickPar">
                      <p:stCondLst>
                        <p:cond delay="indefinite"/>
                        <p:cond evt="onBegin" delay="0">
                          <p:tn val="29"/>
                        </p:cond>
                      </p:stCondLst>
                      <p:childTnLst>
                        <p:par>
                          <p:cTn id="31" fill="hold" nodeType="withGroup">
                            <p:stCondLst>
                              <p:cond delay="indefinite"/>
                            </p:stCondLst>
                          </p:cTn>
                        </p:par>
                        <p:par>
                          <p:cTn id="32" fill="hold" nodeType="afterGroup">
                            <p:stCondLst>
                              <p:cond delay="0"/>
                            </p:stCondLst>
                            <p:childTnLst>
                              <p:par>
                                <p:cTn id="33" presetID="2" presetClass="entr" presetSubtype="2" fill="hold" grpId="0" nodeType="clickEffect">
                                  <p:childTnLst>
                                    <p:set>
                                      <p:cBhvr>
                                        <p:cTn id="34" dur="1" fill="hold">
                                          <p:stCondLst>
                                            <p:cond delay="0"/>
                                          </p:stCondLst>
                                        </p:cTn>
                                        <p:tgtEl>
                                          <p:spTgt spid="10242">
                                            <p:txEl>
                                              <p:pRg st="3" end="3"/>
                                            </p:txEl>
                                          </p:spTgt>
                                        </p:tgtEl>
                                        <p:attrNameLst>
                                          <p:attrName>style.visibility</p:attrName>
                                        </p:attrNameLst>
                                      </p:cBhvr>
                                      <p:to>
                                        <p:strVal val="visible"/>
                                      </p:to>
                                    </p:set>
                                    <p:anim calcmode="lin" valueType="num">
                                      <p:cBhvr additive="base">
                                        <p:cTn id="35" dur="500" fill="hold"/>
                                        <p:tgtEl>
                                          <p:spTgt spid="10242">
                                            <p:txEl>
                                              <p:pRg st="3" end="3"/>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10242">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uiExpand="1" build="p"/>
    </p:bldLst>
  </p:timing>
</p:sld>
</file>

<file path=ppt/slides/slide1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3" name="Immagine 2" descr="Immagine1.png">
            <a:extLst>
              <a:ext uri="{FF2B5EF4-FFF2-40B4-BE49-F238E27FC236}">
                <a16:creationId xmlns:a16="http://schemas.microsoft.com/office/drawing/2014/main" id="{B6BEF171-8B8D-41FC-B041-3A991FAAA9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5790399" y="1101273"/>
            <a:ext cx="3828800" cy="3571534"/>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pic>
      <p:pic>
        <p:nvPicPr>
          <p:cNvPr id="4" name="Immagine 3" descr="Immagine1.png">
            <a:extLst>
              <a:ext uri="{FF2B5EF4-FFF2-40B4-BE49-F238E27FC236}">
                <a16:creationId xmlns:a16="http://schemas.microsoft.com/office/drawing/2014/main" id="{68D057D3-501E-41EE-AE5F-E8E74E9106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276955" y="1102586"/>
            <a:ext cx="5216198" cy="3571534"/>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pic>
      <p:sp>
        <p:nvSpPr>
          <p:cNvPr id="6" name="Google Shape;74;p9">
            <a:extLst>
              <a:ext uri="{FF2B5EF4-FFF2-40B4-BE49-F238E27FC236}">
                <a16:creationId xmlns:a16="http://schemas.microsoft.com/office/drawing/2014/main" id="{B5E3BDE5-AB5E-4CBD-8950-037278DAD316}"/>
              </a:ext>
            </a:extLst>
          </p:cNvPr>
          <p:cNvSpPr txBox="1"/>
          <p:nvPr/>
        </p:nvSpPr>
        <p:spPr>
          <a:xfrm>
            <a:off x="245496" y="144306"/>
            <a:ext cx="8908361" cy="634265"/>
          </a:xfrm>
          <a:prstGeom prst="rect">
            <a:avLst/>
          </a:prstGeom>
          <a:noFill/>
          <a:ln>
            <a:noFill/>
          </a:ln>
        </p:spPr>
        <p:txBody>
          <a:bodyPr spcFirstLastPara="1" wrap="square" lIns="75592" tIns="37786" rIns="75592" bIns="37786" anchor="ctr" anchorCtr="0">
            <a:noAutofit/>
          </a:bodyPr>
          <a:lstStyle/>
          <a:p>
            <a:pPr defTabSz="756026">
              <a:lnSpc>
                <a:spcPct val="90000"/>
              </a:lnSpc>
            </a:pPr>
            <a:r>
              <a:rPr lang="it-IT" sz="2976" b="1">
                <a:solidFill>
                  <a:srgbClr val="002060"/>
                </a:solidFill>
                <a:latin typeface="Calibri" panose="020f0502020204030204" pitchFamily="34" charset="0"/>
                <a:ea typeface="Calibri"/>
                <a:cs typeface="Calibri" panose="020f0502020204030204" pitchFamily="34" charset="0"/>
                <a:sym typeface="Calibri" panose="020f0502020204030204"/>
              </a:rPr>
              <a:t>Una Pubblica Amministrazione vulnerabile</a:t>
            </a:r>
            <a:endParaRPr lang="it-IT" sz="2976">
              <a:solidFill>
                <a:prstClr val="black"/>
              </a:solidFill>
              <a:latin typeface="Calibri" panose="020f0502020204030204" pitchFamily="34" charset="0"/>
              <a:cs typeface="Calibri" panose="020f0502020204030204"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Tn>
                        </p:par>
                        <p:par>
                          <p:cTn id="5" fill="hold" nodeType="afterGroup">
                            <p:stCondLst>
                              <p:cond delay="0"/>
                            </p:stCondLst>
                            <p:childTnLst>
                              <p:par>
                                <p:cTn id="6" presetID="10" presetClass="entr" presetSubtype="0" fill="hold" nodeType="afterEffect">
                                  <p:childTnLst>
                                    <p:set>
                                      <p:cBhvr>
                                        <p:cTn id="7" dur="1" fill="hold">
                                          <p:stCondLst>
                                            <p:cond delay="0"/>
                                          </p:stCondLst>
                                        </p:cTn>
                                        <p:tgtEl>
                                          <p:spTgt spid="4"/>
                                        </p:tgtEl>
                                        <p:attrNameLst>
                                          <p:attrName>style.visibility</p:attrName>
                                        </p:attrNameLst>
                                      </p:cBhvr>
                                      <p:to>
                                        <p:strVal val="visible"/>
                                      </p:to>
                                    </p:set>
                                    <p:animEffect transition="in" filter="fade">
                                      <p:cBhvr>
                                        <p:cTn id="8" dur="2000"/>
                                        <p:tgtEl>
                                          <p:spTgt spid="4"/>
                                        </p:tgtEl>
                                      </p:cBhvr>
                                    </p:animEffect>
                                  </p:childTnLst>
                                </p:cTn>
                              </p:par>
                            </p:childTnLst>
                          </p:cTn>
                        </p:par>
                      </p:childTnLst>
                    </p:cTn>
                  </p:par>
                  <p:par>
                    <p:cTn id="9" fill="hold" nodeType="clickPar">
                      <p:stCondLst>
                        <p:cond delay="indefinite"/>
                        <p:cond evt="onBegin" delay="0">
                          <p:tn val="8"/>
                        </p:cond>
                      </p:stCondLst>
                      <p:childTnLst>
                        <p:par>
                          <p:cTn id="10" fill="hold" nodeType="withGroup">
                            <p:stCondLst>
                              <p:cond delay="indefinite"/>
                            </p:stCondLst>
                          </p:cTn>
                        </p:par>
                        <p:par>
                          <p:cTn id="11" fill="hold" nodeType="afterGroup">
                            <p:stCondLst>
                              <p:cond delay="0"/>
                            </p:stCondLst>
                            <p:childTnLst>
                              <p:par>
                                <p:cTn id="12" presetID="10" presetClass="entr" presetSubtype="0" fill="hold" nodeType="clickEffec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olo 1"/>
          <p:cNvSpPr>
            <a:spLocks noGrp="1"/>
          </p:cNvSpPr>
          <p:nvPr>
            <p:ph type="ctrTitle"/>
          </p:nvPr>
        </p:nvSpPr>
        <p:spPr>
          <a:xfrm>
            <a:off x="-1" y="1325195"/>
            <a:ext cx="10080626" cy="954398"/>
          </a:xfrm>
          <a:solidFill>
            <a:srgbClr val="0070C0"/>
          </a:solidFill>
        </p:spPr>
        <p:txBody>
          <a:bodyPr lIns="75605" tIns="37802" rIns="75605" bIns="37802" anchor="b">
            <a:noAutofit/>
          </a:bodyPr>
          <a:lstStyle/>
          <a:p>
            <a:r>
              <a:rPr lang="it-IT" sz="3600" b="1">
                <a:latin typeface="Titillium Web" panose="020b0604020202020204" charset="0"/>
              </a:rPr>
              <a:t>Il ruolo e le attività di AgID - Strumenti di prevenzione </a:t>
            </a:r>
            <a:endParaRPr lang="it-IT" sz="3600" b="1">
              <a:latin typeface="Titillium Web" panose="020b0604020202020204" charset="0"/>
              <a:ea typeface="+mn-ea"/>
              <a:cs typeface="+mn-cs"/>
            </a:endParaRPr>
          </a:p>
        </p:txBody>
      </p:sp>
      <p:sp>
        <p:nvSpPr>
          <p:cNvPr id="3" name="Sottotitolo 2"/>
          <p:cNvSpPr>
            <a:spLocks noGrp="1"/>
          </p:cNvSpPr>
          <p:nvPr>
            <p:ph type="subTitle" idx="1"/>
          </p:nvPr>
        </p:nvSpPr>
        <p:spPr>
          <a:xfrm>
            <a:off x="1260078" y="3213603"/>
            <a:ext cx="7560469" cy="1103211"/>
          </a:xfrm>
        </p:spPr>
        <p:txBody>
          <a:bodyPr anchor="ctr">
            <a:normAutofit/>
          </a:bodyPr>
          <a:lstStyle/>
          <a:p>
            <a:endParaRPr lang="it-IT" sz="2646" b="1">
              <a:cs typeface="Calibri"/>
            </a:endParaRPr>
          </a:p>
          <a:p>
            <a:endParaRPr lang="it-IT" sz="2646" b="1">
              <a:cs typeface="Calibri"/>
            </a:endParaRPr>
          </a:p>
        </p:txBody>
      </p:sp>
      <p:sp>
        <p:nvSpPr>
          <p:cNvPr id="4" name="Titolo 1">
            <a:extLst>
              <a:ext uri="{FF2B5EF4-FFF2-40B4-BE49-F238E27FC236}">
                <a16:creationId xmlns:a16="http://schemas.microsoft.com/office/drawing/2014/main" id="{BCC83061-FDE6-4C91-93EF-2A4B19FF3380}"/>
              </a:ext>
            </a:extLst>
          </p:cNvPr>
          <p:cNvSpPr txBox="1"/>
          <p:nvPr/>
        </p:nvSpPr>
        <p:spPr>
          <a:xfrm>
            <a:off x="-2" y="2810810"/>
            <a:ext cx="10080626" cy="954398"/>
          </a:xfrm>
          <a:prstGeom prst="rect">
            <a:avLst/>
          </a:prstGeom>
          <a:solidFill>
            <a:srgbClr val="0070C0"/>
          </a:solidFill>
        </p:spPr>
        <p:txBody>
          <a:bodyPr lIns="75605" tIns="37802" rIns="75605" bIns="37802" anchor="b">
            <a:noAutofit/>
          </a:bodyPr>
          <a:lstStyle>
            <a:lvl1pPr algn="ctr" defTabSz="914400" rtl="0" eaLnBrk="1" latinLnBrk="0" hangingPunct="1">
              <a:lnSpc>
                <a:spcPct val="90000"/>
              </a:lnSpc>
              <a:spcBef>
                <a:spcPct val="0"/>
              </a:spcBef>
              <a:buNone/>
              <a:defRPr sz="6000" kern="1200">
                <a:solidFill>
                  <a:schemeClr val="bg1"/>
                </a:solidFill>
                <a:latin typeface="+mj-lt"/>
                <a:ea typeface="+mj-ea"/>
                <a:cs typeface="+mj-cs"/>
              </a:defRPr>
            </a:lvl1pPr>
          </a:lstStyle>
          <a:p>
            <a:pPr defTabSz="756026"/>
            <a:r>
              <a:rPr lang="it-IT" sz="2646" b="1">
                <a:solidFill>
                  <a:prstClr val="white"/>
                </a:solidFill>
                <a:latin typeface="Titillium Web" panose="020b0604020202020204" charset="0"/>
              </a:rPr>
              <a:t>Massimiliano Rossi </a:t>
            </a:r>
          </a:p>
        </p:txBody>
      </p:sp>
      <p:pic>
        <p:nvPicPr>
          <p:cNvPr id="5" name="Immagine 4">
            <a:extLst>
              <a:ext uri="{FF2B5EF4-FFF2-40B4-BE49-F238E27FC236}">
                <a16:creationId xmlns:a16="http://schemas.microsoft.com/office/drawing/2014/main" id="{304927F7-E5E0-C54A-B74A-E3B033B51911}"/>
              </a:ext>
            </a:extLst>
          </p:cNvPr>
          <p:cNvPicPr>
            <a:picLocks noChangeAspect="1"/>
          </p:cNvPicPr>
          <p:nvPr/>
        </p:nvPicPr>
        <p:blipFill>
          <a:blip r:embed="rId2"/>
          <a:srcRect t="9075" b="76025"/>
          <a:stretch>
            <a:fillRect/>
          </a:stretch>
        </p:blipFill>
        <p:spPr>
          <a:xfrm>
            <a:off x="-1" y="4805956"/>
            <a:ext cx="10080625" cy="864495"/>
          </a:xfrm>
          <a:prstGeom prst="rect">
            <a:avLst/>
          </a:prstGeom>
        </p:spPr>
      </p:pic>
    </p:spTree>
    <p:extLst>
      <p:ext uri="{BB962C8B-B14F-4D97-AF65-F5344CB8AC3E}">
        <p14:creationId xmlns:p14="http://schemas.microsoft.com/office/powerpoint/2010/main" val="570533788"/>
      </p:ext>
    </p:extLst>
  </p:cSld>
  <p:clrMapOvr>
    <a:masterClrMapping/>
  </p:clrMapOvr>
  <p:transition/>
  <p:timing/>
</p:sld>
</file>

<file path=ppt/slides/slide1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Shape 32"/>
        <p:cNvGrpSpPr/>
        <p:nvPr/>
      </p:nvGrpSpPr>
      <p:grpSpPr>
        <a:xfrm>
          <a:off x="0" y="0"/>
          <a:ext cx="0" cy="0"/>
        </a:xfrm>
      </p:grpSpPr>
      <p:sp>
        <p:nvSpPr>
          <p:cNvPr id="7" name="Rettangolo arrotondato 7">
            <a:extLst>
              <a:ext uri="{FF2B5EF4-FFF2-40B4-BE49-F238E27FC236}">
                <a16:creationId xmlns:a16="http://schemas.microsoft.com/office/drawing/2014/main" id="{C9D8A883-9C44-4FD7-B8AA-EA9684FBE833}"/>
              </a:ext>
            </a:extLst>
          </p:cNvPr>
          <p:cNvSpPr/>
          <p:nvPr/>
        </p:nvSpPr>
        <p:spPr>
          <a:xfrm>
            <a:off x="514058" y="1239528"/>
            <a:ext cx="8912778" cy="3702159"/>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488"/>
          </a:p>
        </p:txBody>
      </p:sp>
      <p:sp>
        <p:nvSpPr>
          <p:cNvPr id="35" name="Google Shape;35;p5"/>
          <p:cNvSpPr/>
          <p:nvPr/>
        </p:nvSpPr>
        <p:spPr>
          <a:xfrm>
            <a:off x="9526577" y="67349"/>
            <a:ext cx="485924" cy="141139"/>
          </a:xfrm>
          <a:prstGeom prst="roundRect">
            <a:avLst>
              <a:gd name="adj" fmla="val 16667"/>
            </a:avLst>
          </a:prstGeom>
          <a:solidFill>
            <a:srgbClr val="0070C0"/>
          </a:solidFill>
          <a:ln>
            <a:noFill/>
          </a:ln>
        </p:spPr>
        <p:txBody>
          <a:bodyPr spcFirstLastPara="1" wrap="square" lIns="75592" tIns="37786" rIns="75592" bIns="37786" anchor="ctr" anchorCtr="0">
            <a:noAutofit/>
          </a:bodyPr>
          <a:lstStyle/>
          <a:p>
            <a:pPr algn="ctr"/>
            <a:fld id="{00000000-1234-1234-1234-123412341234}" type="slidenum">
              <a:rPr lang="it-IT" sz="909">
                <a:solidFill>
                  <a:schemeClr val="lt1"/>
                </a:solidFill>
                <a:latin typeface="Titillium Web" panose="020b0604020202020204" charset="0"/>
                <a:ea typeface="Titillium Web"/>
                <a:cs typeface="Titillium Web"/>
                <a:sym typeface="Titillium Web" panose="020b0604020202020204" charset="0"/>
              </a:rPr>
              <a:pPr algn="ctr"/>
              <a:t>15</a:t>
            </a:fld>
            <a:endParaRPr sz="909">
              <a:solidFill>
                <a:schemeClr val="lt1"/>
              </a:solidFill>
              <a:latin typeface="Titillium Web" panose="020b0604020202020204" charset="0"/>
              <a:ea typeface="Titillium Web"/>
              <a:cs typeface="Titillium Web"/>
              <a:sym typeface="Titillium Web" panose="020b0604020202020204" charset="0"/>
            </a:endParaRPr>
          </a:p>
        </p:txBody>
      </p:sp>
      <p:sp>
        <p:nvSpPr>
          <p:cNvPr id="6" name="Google Shape;74;p9"/>
          <p:cNvSpPr txBox="1"/>
          <p:nvPr/>
        </p:nvSpPr>
        <p:spPr>
          <a:xfrm>
            <a:off x="479698" y="265321"/>
            <a:ext cx="8214364" cy="474908"/>
          </a:xfrm>
          <a:prstGeom prst="rect">
            <a:avLst/>
          </a:prstGeom>
          <a:noFill/>
          <a:ln>
            <a:noFill/>
          </a:ln>
        </p:spPr>
        <p:txBody>
          <a:bodyPr spcFirstLastPara="1" wrap="square" lIns="75592" tIns="37786" rIns="75592" bIns="37786" anchor="ctr" anchorCtr="0">
            <a:noAutofit/>
          </a:bodyPr>
          <a:lstStyle/>
          <a:p>
            <a:pPr lvl="0">
              <a:lnSpc>
                <a:spcPct val="90000"/>
              </a:lnSpc>
              <a:buClr>
                <a:srgbClr val="002060"/>
              </a:buClr>
              <a:buSzPts val="3600"/>
            </a:pPr>
            <a:r>
              <a:rPr lang="it-IT" sz="2976" b="1">
                <a:solidFill>
                  <a:srgbClr val="002060"/>
                </a:solidFill>
                <a:latin typeface="Calibri" panose="020f0502020204030204"/>
                <a:cs typeface="Calibri"/>
                <a:sym typeface="Calibri" panose="020f0502020204030204"/>
              </a:rPr>
              <a:t>Contesto di riferimento - la sicurezza informatica delle PA  </a:t>
            </a:r>
            <a:endParaRPr lang="it-IT" sz="2976"/>
          </a:p>
        </p:txBody>
      </p:sp>
      <p:sp>
        <p:nvSpPr>
          <p:cNvPr id="2" name="Rettangolo con angoli arrotondati 1">
            <a:extLst>
              <a:ext uri="{FF2B5EF4-FFF2-40B4-BE49-F238E27FC236}">
                <a16:creationId xmlns:a16="http://schemas.microsoft.com/office/drawing/2014/main" id="{0C21BAF4-11EC-45DD-BF75-98C2B6B34C75}"/>
              </a:ext>
            </a:extLst>
          </p:cNvPr>
          <p:cNvSpPr/>
          <p:nvPr/>
        </p:nvSpPr>
        <p:spPr>
          <a:xfrm>
            <a:off x="1498306" y="1608374"/>
            <a:ext cx="3675509" cy="1494628"/>
          </a:xfrm>
          <a:prstGeom prst="roundRect">
            <a:avLst/>
          </a:prstGeom>
          <a:noFill/>
          <a:ln w="19050">
            <a:solidFill>
              <a:srgbClr val="2B64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488"/>
          </a:p>
        </p:txBody>
      </p:sp>
      <p:sp>
        <p:nvSpPr>
          <p:cNvPr id="3" name="Rettangolo con angoli arrotondati 2">
            <a:extLst>
              <a:ext uri="{FF2B5EF4-FFF2-40B4-BE49-F238E27FC236}">
                <a16:creationId xmlns:a16="http://schemas.microsoft.com/office/drawing/2014/main" id="{388B1DB5-930B-43CB-B5CD-A7C6583E3E97}"/>
              </a:ext>
            </a:extLst>
          </p:cNvPr>
          <p:cNvSpPr/>
          <p:nvPr/>
        </p:nvSpPr>
        <p:spPr>
          <a:xfrm>
            <a:off x="5520852" y="1674900"/>
            <a:ext cx="3445730" cy="1272254"/>
          </a:xfrm>
          <a:prstGeom prst="roundRect">
            <a:avLst/>
          </a:prstGeom>
          <a:noFill/>
          <a:ln w="19050">
            <a:solidFill>
              <a:srgbClr val="2B64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488"/>
          </a:p>
        </p:txBody>
      </p:sp>
      <p:sp>
        <p:nvSpPr>
          <p:cNvPr id="4" name="Rettangolo con angoli arrotondati 3">
            <a:extLst>
              <a:ext uri="{FF2B5EF4-FFF2-40B4-BE49-F238E27FC236}">
                <a16:creationId xmlns:a16="http://schemas.microsoft.com/office/drawing/2014/main" id="{33B31107-54AE-48EF-A550-6E2386873AEC}"/>
              </a:ext>
            </a:extLst>
          </p:cNvPr>
          <p:cNvSpPr/>
          <p:nvPr/>
        </p:nvSpPr>
        <p:spPr>
          <a:xfrm>
            <a:off x="1564625" y="3375168"/>
            <a:ext cx="3445730" cy="1272254"/>
          </a:xfrm>
          <a:prstGeom prst="roundRect">
            <a:avLst/>
          </a:prstGeom>
          <a:noFill/>
          <a:ln w="19050">
            <a:solidFill>
              <a:srgbClr val="2B64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488"/>
          </a:p>
        </p:txBody>
      </p:sp>
      <p:sp>
        <p:nvSpPr>
          <p:cNvPr id="5" name="Rettangolo con angoli arrotondati 4">
            <a:extLst>
              <a:ext uri="{FF2B5EF4-FFF2-40B4-BE49-F238E27FC236}">
                <a16:creationId xmlns:a16="http://schemas.microsoft.com/office/drawing/2014/main" id="{62AB1B21-E1B2-4FFF-8003-67A019F54442}"/>
              </a:ext>
            </a:extLst>
          </p:cNvPr>
          <p:cNvSpPr/>
          <p:nvPr/>
        </p:nvSpPr>
        <p:spPr>
          <a:xfrm>
            <a:off x="5507973" y="3383042"/>
            <a:ext cx="3445730" cy="1272254"/>
          </a:xfrm>
          <a:prstGeom prst="roundRect">
            <a:avLst/>
          </a:prstGeom>
          <a:noFill/>
          <a:ln w="19050">
            <a:solidFill>
              <a:srgbClr val="2B64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488"/>
          </a:p>
        </p:txBody>
      </p:sp>
      <p:sp>
        <p:nvSpPr>
          <p:cNvPr id="8" name="Rettangolo 7">
            <a:extLst>
              <a:ext uri="{FF2B5EF4-FFF2-40B4-BE49-F238E27FC236}">
                <a16:creationId xmlns:a16="http://schemas.microsoft.com/office/drawing/2014/main" id="{24B70140-76A5-4EBF-AA92-09A047A1024C}"/>
              </a:ext>
            </a:extLst>
          </p:cNvPr>
          <p:cNvSpPr/>
          <p:nvPr/>
        </p:nvSpPr>
        <p:spPr>
          <a:xfrm rot="16200000">
            <a:off x="197030" y="2236491"/>
            <a:ext cx="1177854" cy="601447"/>
          </a:xfrm>
          <a:prstGeom prst="rect">
            <a:avLst/>
          </a:prstGeom>
        </p:spPr>
        <p:txBody>
          <a:bodyPr wrap="square">
            <a:spAutoFit/>
          </a:bodyPr>
          <a:lstStyle/>
          <a:p>
            <a:pPr algn="ctr"/>
            <a:r>
              <a:rPr lang="it-IT" sz="1654" b="1">
                <a:solidFill>
                  <a:srgbClr val="002060"/>
                </a:solidFill>
                <a:latin typeface="Titillium Web" panose="020b0604020202020204" charset="0"/>
              </a:rPr>
              <a:t>Ambito PA</a:t>
            </a:r>
          </a:p>
        </p:txBody>
      </p:sp>
      <p:sp>
        <p:nvSpPr>
          <p:cNvPr id="9" name="Rettangolo 8">
            <a:extLst>
              <a:ext uri="{FF2B5EF4-FFF2-40B4-BE49-F238E27FC236}">
                <a16:creationId xmlns:a16="http://schemas.microsoft.com/office/drawing/2014/main" id="{CC58D17C-6BCA-4AB5-B55F-F4C36B26A87B}"/>
              </a:ext>
            </a:extLst>
          </p:cNvPr>
          <p:cNvSpPr/>
          <p:nvPr/>
        </p:nvSpPr>
        <p:spPr>
          <a:xfrm rot="16200000">
            <a:off x="197029" y="3570940"/>
            <a:ext cx="1177854" cy="601447"/>
          </a:xfrm>
          <a:prstGeom prst="rect">
            <a:avLst/>
          </a:prstGeom>
        </p:spPr>
        <p:txBody>
          <a:bodyPr wrap="square">
            <a:spAutoFit/>
          </a:bodyPr>
          <a:lstStyle/>
          <a:p>
            <a:pPr algn="ctr"/>
            <a:r>
              <a:rPr lang="it-IT" sz="1654" b="1">
                <a:solidFill>
                  <a:srgbClr val="002060"/>
                </a:solidFill>
                <a:latin typeface="Titillium Web" panose="020b0604020202020204" charset="0"/>
              </a:rPr>
              <a:t>Ambito generale</a:t>
            </a:r>
          </a:p>
        </p:txBody>
      </p:sp>
      <p:pic>
        <p:nvPicPr>
          <p:cNvPr id="10" name="Immagine 9" descr="Immagine che contiene orologio&#10;&#10;Descrizione generata automaticamente">
            <a:extLst>
              <a:ext uri="{FF2B5EF4-FFF2-40B4-BE49-F238E27FC236}">
                <a16:creationId xmlns:a16="http://schemas.microsoft.com/office/drawing/2014/main" id="{16C7E184-1D89-4FC4-9A1A-69EDA31C1571}"/>
              </a:ext>
            </a:extLst>
          </p:cNvPr>
          <p:cNvPicPr>
            <a:picLocks noChangeAspect="1"/>
          </p:cNvPicPr>
          <p:nvPr/>
        </p:nvPicPr>
        <p:blipFill>
          <a:blip r:embed="rId3"/>
          <a:stretch>
            <a:fillRect/>
          </a:stretch>
        </p:blipFill>
        <p:spPr>
          <a:xfrm>
            <a:off x="1088098" y="2446555"/>
            <a:ext cx="279925" cy="279925"/>
          </a:xfrm>
          <a:prstGeom prst="rect">
            <a:avLst/>
          </a:prstGeom>
        </p:spPr>
      </p:pic>
      <p:pic>
        <p:nvPicPr>
          <p:cNvPr id="11" name="Immagine 10" descr="Immagine che contiene orologio&#10;&#10;Descrizione generata automaticamente">
            <a:extLst>
              <a:ext uri="{FF2B5EF4-FFF2-40B4-BE49-F238E27FC236}">
                <a16:creationId xmlns:a16="http://schemas.microsoft.com/office/drawing/2014/main" id="{A07B01CC-73DF-4478-A387-0D2F784479C0}"/>
              </a:ext>
            </a:extLst>
          </p:cNvPr>
          <p:cNvPicPr>
            <a:picLocks noChangeAspect="1"/>
          </p:cNvPicPr>
          <p:nvPr/>
        </p:nvPicPr>
        <p:blipFill>
          <a:blip r:embed="rId3"/>
          <a:stretch>
            <a:fillRect/>
          </a:stretch>
        </p:blipFill>
        <p:spPr>
          <a:xfrm>
            <a:off x="1098084" y="3736430"/>
            <a:ext cx="279925" cy="279925"/>
          </a:xfrm>
          <a:prstGeom prst="rect">
            <a:avLst/>
          </a:prstGeom>
        </p:spPr>
      </p:pic>
      <p:sp>
        <p:nvSpPr>
          <p:cNvPr id="12" name="CasellaDiTesto 11">
            <a:extLst>
              <a:ext uri="{FF2B5EF4-FFF2-40B4-BE49-F238E27FC236}">
                <a16:creationId xmlns:a16="http://schemas.microsoft.com/office/drawing/2014/main" id="{B5BD0B66-780E-4096-8B93-8CCA27109FB8}"/>
              </a:ext>
            </a:extLst>
          </p:cNvPr>
          <p:cNvSpPr txBox="1"/>
          <p:nvPr/>
        </p:nvSpPr>
        <p:spPr>
          <a:xfrm>
            <a:off x="1607490" y="1320458"/>
            <a:ext cx="3206376" cy="283154"/>
          </a:xfrm>
          <a:prstGeom prst="rect">
            <a:avLst/>
          </a:prstGeom>
          <a:noFill/>
        </p:spPr>
        <p:txBody>
          <a:bodyPr wrap="square" rtlCol="0">
            <a:spAutoFit/>
          </a:bodyPr>
          <a:lstStyle/>
          <a:p>
            <a:pPr algn="ctr"/>
            <a:r>
              <a:rPr lang="it-IT" sz="1240" b="1">
                <a:solidFill>
                  <a:srgbClr val="002060"/>
                </a:solidFill>
                <a:ea typeface="+mj-ea"/>
              </a:rPr>
              <a:t>INIZIATIVE STRATEGICHE E LINEE GUIDA</a:t>
            </a:r>
          </a:p>
        </p:txBody>
      </p:sp>
      <p:sp>
        <p:nvSpPr>
          <p:cNvPr id="13" name="CasellaDiTesto 12">
            <a:extLst>
              <a:ext uri="{FF2B5EF4-FFF2-40B4-BE49-F238E27FC236}">
                <a16:creationId xmlns:a16="http://schemas.microsoft.com/office/drawing/2014/main" id="{920F3636-5CD8-4EBC-B3A5-420FE2B8416E}"/>
              </a:ext>
            </a:extLst>
          </p:cNvPr>
          <p:cNvSpPr txBox="1"/>
          <p:nvPr/>
        </p:nvSpPr>
        <p:spPr>
          <a:xfrm>
            <a:off x="5507973" y="1322216"/>
            <a:ext cx="3206376" cy="283154"/>
          </a:xfrm>
          <a:prstGeom prst="rect">
            <a:avLst/>
          </a:prstGeom>
          <a:noFill/>
        </p:spPr>
        <p:txBody>
          <a:bodyPr wrap="square" rtlCol="0">
            <a:spAutoFit/>
          </a:bodyPr>
          <a:lstStyle/>
          <a:p>
            <a:pPr algn="ctr"/>
            <a:r>
              <a:rPr lang="it-IT" sz="1240" b="1">
                <a:solidFill>
                  <a:srgbClr val="002060"/>
                </a:solidFill>
                <a:ea typeface="+mj-ea"/>
              </a:rPr>
              <a:t>SERVIZI E SOLUZIONI OPERATIVE</a:t>
            </a:r>
          </a:p>
        </p:txBody>
      </p:sp>
      <p:sp>
        <p:nvSpPr>
          <p:cNvPr id="14" name="Rettangolo 13">
            <a:extLst>
              <a:ext uri="{FF2B5EF4-FFF2-40B4-BE49-F238E27FC236}">
                <a16:creationId xmlns:a16="http://schemas.microsoft.com/office/drawing/2014/main" id="{B5A3950D-F14A-43A0-ADD9-89407850232A}"/>
              </a:ext>
            </a:extLst>
          </p:cNvPr>
          <p:cNvSpPr/>
          <p:nvPr/>
        </p:nvSpPr>
        <p:spPr>
          <a:xfrm>
            <a:off x="1586908" y="1901689"/>
            <a:ext cx="3454261" cy="907428"/>
          </a:xfrm>
          <a:prstGeom prst="rect">
            <a:avLst/>
          </a:prstGeom>
        </p:spPr>
        <p:txBody>
          <a:bodyPr wrap="square" lIns="91440" tIns="45720" rIns="91440" bIns="45720" anchor="t">
            <a:spAutoFit/>
          </a:bodyPr>
          <a:lstStyle/>
          <a:p>
            <a:pPr marL="141605" indent="-141605" defTabSz="425254">
              <a:spcAft>
                <a:spcPts val="496"/>
              </a:spcAft>
              <a:buFont typeface="Wingdings" panose="05000000000000000000" pitchFamily="2" charset="2"/>
              <a:buChar char="q"/>
              <a:defRPr/>
            </a:pPr>
            <a:r>
              <a:rPr lang="it-IT" sz="1200">
                <a:solidFill>
                  <a:srgbClr val="002060"/>
                </a:solidFill>
                <a:latin typeface="Titillium Web" panose="020b0604020202020204" charset="0"/>
              </a:rPr>
              <a:t> </a:t>
            </a:r>
            <a:r>
              <a:rPr lang="it-IT" sz="1240">
                <a:solidFill>
                  <a:srgbClr val="002060"/>
                </a:solidFill>
                <a:latin typeface="Titillium Web" panose="020b0604020202020204" charset="0"/>
              </a:rPr>
              <a:t>Definizione di azioni nel Piano triennale per  l’informatica delle PA</a:t>
            </a:r>
            <a:endParaRPr lang="it-IT"/>
          </a:p>
          <a:p>
            <a:pPr marL="141605" indent="-141605" defTabSz="425254">
              <a:spcAft>
                <a:spcPts val="496"/>
              </a:spcAft>
              <a:buFont typeface="Wingdings" panose="05000000000000000000" pitchFamily="2" charset="2"/>
              <a:buChar char="q"/>
              <a:defRPr/>
            </a:pPr>
            <a:r>
              <a:rPr lang="it-IT" sz="1200">
                <a:solidFill>
                  <a:srgbClr val="002060"/>
                </a:solidFill>
                <a:latin typeface="Titillium Web" panose="020b0604020202020204" charset="0"/>
              </a:rPr>
              <a:t> Supporta Consip nella definizione dei requisiti di sicurezza per le gare strategiche</a:t>
            </a:r>
          </a:p>
        </p:txBody>
      </p:sp>
      <p:sp>
        <p:nvSpPr>
          <p:cNvPr id="16" name="Rettangolo 15">
            <a:extLst>
              <a:ext uri="{FF2B5EF4-FFF2-40B4-BE49-F238E27FC236}">
                <a16:creationId xmlns:a16="http://schemas.microsoft.com/office/drawing/2014/main" id="{BD147394-8247-487E-B814-498E1EB9EC34}"/>
              </a:ext>
            </a:extLst>
          </p:cNvPr>
          <p:cNvSpPr/>
          <p:nvPr/>
        </p:nvSpPr>
        <p:spPr>
          <a:xfrm>
            <a:off x="1662431" y="3577324"/>
            <a:ext cx="2737045" cy="855812"/>
          </a:xfrm>
          <a:prstGeom prst="rect">
            <a:avLst/>
          </a:prstGeom>
        </p:spPr>
        <p:txBody>
          <a:bodyPr wrap="square">
            <a:spAutoFit/>
          </a:bodyPr>
          <a:lstStyle/>
          <a:p>
            <a:pPr marL="141755" indent="-141755">
              <a:lnSpc>
                <a:spcPct val="150000"/>
              </a:lnSpc>
              <a:buFont typeface="Wingdings" panose="05000000000000000000" pitchFamily="2" charset="2"/>
              <a:buChar char="q"/>
            </a:pPr>
            <a:r>
              <a:rPr lang="it-IT" sz="1323">
                <a:solidFill>
                  <a:srgbClr val="002060"/>
                </a:solidFill>
                <a:latin typeface="Titillium Web" panose="020b0604020202020204" charset="0"/>
              </a:rPr>
              <a:t> Emanazione di Linee Guida</a:t>
            </a:r>
          </a:p>
          <a:p>
            <a:pPr marL="141755" indent="-141755">
              <a:lnSpc>
                <a:spcPct val="150000"/>
              </a:lnSpc>
              <a:buFont typeface="Wingdings" panose="05000000000000000000" pitchFamily="2" charset="2"/>
              <a:buChar char="q"/>
            </a:pPr>
            <a:r>
              <a:rPr lang="it-IT" sz="1323">
                <a:solidFill>
                  <a:srgbClr val="002060"/>
                </a:solidFill>
                <a:latin typeface="Titillium Web" panose="020b0604020202020204" charset="0"/>
              </a:rPr>
              <a:t> Vigilanza sui Trusted Services </a:t>
            </a:r>
          </a:p>
          <a:p>
            <a:endParaRPr lang="it-IT" sz="992">
              <a:solidFill>
                <a:srgbClr val="0070C0"/>
              </a:solidFill>
              <a:cs typeface="Arial" panose="020b0604020202020204" pitchFamily="34" charset="0"/>
            </a:endParaRPr>
          </a:p>
        </p:txBody>
      </p:sp>
      <p:sp>
        <p:nvSpPr>
          <p:cNvPr id="17" name="Rettangolo 16">
            <a:extLst>
              <a:ext uri="{FF2B5EF4-FFF2-40B4-BE49-F238E27FC236}">
                <a16:creationId xmlns:a16="http://schemas.microsoft.com/office/drawing/2014/main" id="{F7B0377B-F202-428B-B72A-0FC4ED5578E2}"/>
              </a:ext>
            </a:extLst>
          </p:cNvPr>
          <p:cNvSpPr/>
          <p:nvPr/>
        </p:nvSpPr>
        <p:spPr>
          <a:xfrm>
            <a:off x="5686808" y="1763107"/>
            <a:ext cx="3029478" cy="983859"/>
          </a:xfrm>
          <a:prstGeom prst="rect">
            <a:avLst/>
          </a:prstGeom>
        </p:spPr>
        <p:txBody>
          <a:bodyPr wrap="square" lIns="91440" tIns="45720" rIns="91440" bIns="45720" anchor="t">
            <a:spAutoFit/>
          </a:bodyPr>
          <a:lstStyle/>
          <a:p>
            <a:pPr marL="141755" indent="-141755" defTabSz="425254">
              <a:spcAft>
                <a:spcPts val="496"/>
              </a:spcAft>
              <a:buFont typeface="Wingdings" panose="05000000000000000000" pitchFamily="2" charset="2"/>
              <a:buChar char="q"/>
              <a:defRPr/>
            </a:pPr>
            <a:r>
              <a:rPr lang="it-IT" sz="1240">
                <a:solidFill>
                  <a:srgbClr val="002060"/>
                </a:solidFill>
                <a:latin typeface="Titillium Web" panose="020b0604020202020204" charset="0"/>
              </a:rPr>
              <a:t>Servizi preventivi di sicurezza informatica </a:t>
            </a:r>
          </a:p>
          <a:p>
            <a:pPr marL="141755" indent="-141755" defTabSz="425254">
              <a:spcAft>
                <a:spcPts val="496"/>
              </a:spcAft>
              <a:buFont typeface="Wingdings" panose="05000000000000000000" pitchFamily="2" charset="2"/>
              <a:buChar char="q"/>
              <a:defRPr/>
            </a:pPr>
            <a:r>
              <a:rPr lang="it-IT" sz="1240">
                <a:solidFill>
                  <a:srgbClr val="002060"/>
                </a:solidFill>
                <a:latin typeface="Titillium Web" panose="020b0604020202020204" charset="0"/>
              </a:rPr>
              <a:t>Servizi di Cyber Security Awareness</a:t>
            </a:r>
          </a:p>
          <a:p>
            <a:pPr marL="141755" indent="-141755" defTabSz="425254">
              <a:spcAft>
                <a:spcPts val="496"/>
              </a:spcAft>
              <a:buFont typeface="Wingdings" panose="05000000000000000000" pitchFamily="2" charset="2"/>
              <a:buChar char="q"/>
              <a:defRPr/>
            </a:pPr>
            <a:r>
              <a:rPr lang="it-IT" sz="1240">
                <a:solidFill>
                  <a:srgbClr val="002060"/>
                </a:solidFill>
                <a:latin typeface="Titillium Web" panose="020b0604020202020204" charset="0"/>
              </a:rPr>
              <a:t>Servizi sussidiari per la gestione della sicurezza</a:t>
            </a:r>
          </a:p>
        </p:txBody>
      </p:sp>
      <p:sp>
        <p:nvSpPr>
          <p:cNvPr id="18" name="Rettangolo 17">
            <a:extLst>
              <a:ext uri="{FF2B5EF4-FFF2-40B4-BE49-F238E27FC236}">
                <a16:creationId xmlns:a16="http://schemas.microsoft.com/office/drawing/2014/main" id="{51A6B8FA-BC19-4E2B-957C-DC6EB3C93DD3}"/>
              </a:ext>
            </a:extLst>
          </p:cNvPr>
          <p:cNvSpPr/>
          <p:nvPr/>
        </p:nvSpPr>
        <p:spPr>
          <a:xfrm>
            <a:off x="5569375" y="3444587"/>
            <a:ext cx="3339085" cy="1034129"/>
          </a:xfrm>
          <a:prstGeom prst="rect">
            <a:avLst/>
          </a:prstGeom>
        </p:spPr>
        <p:txBody>
          <a:bodyPr wrap="square" lIns="91440" tIns="45720" rIns="91440" bIns="45720" anchor="t">
            <a:spAutoFit/>
          </a:bodyPr>
          <a:lstStyle/>
          <a:p>
            <a:pPr marL="141605" indent="-141605" defTabSz="425254">
              <a:buFont typeface="Wingdings" panose="05000000000000000000" pitchFamily="2" charset="2"/>
              <a:buChar char="q"/>
              <a:defRPr/>
            </a:pPr>
            <a:r>
              <a:rPr lang="it-IT" sz="1200" err="1">
                <a:solidFill>
                  <a:srgbClr val="002060"/>
                </a:solidFill>
                <a:latin typeface="Titillium Web" panose="020b0604020202020204" charset="0"/>
              </a:rPr>
              <a:t>Early warning tramite avvisi e bollettini di sicurezza</a:t>
            </a:r>
            <a:endParaRPr lang="it-IT" sz="1200">
              <a:latin typeface="Titillium Web" panose="020b0604020202020204" charset="0"/>
            </a:endParaRPr>
          </a:p>
          <a:p>
            <a:pPr marL="141605" indent="-141605" defTabSz="425254">
              <a:buFont typeface="Wingdings" panose="05000000000000000000" pitchFamily="2" charset="2"/>
              <a:buChar char="q"/>
              <a:defRPr/>
            </a:pPr>
            <a:r>
              <a:rPr lang="it-IT" sz="1200" err="1">
                <a:solidFill>
                  <a:srgbClr val="002060"/>
                </a:solidFill>
                <a:latin typeface="Titillium Web" panose="020b0604020202020204" charset="0"/>
              </a:rPr>
              <a:t>Infosec con statistiche e dati analitici su Pattern di attacco, Vulnerabilità e IoC </a:t>
            </a:r>
          </a:p>
          <a:p>
            <a:pPr marL="141605" indent="-141605" defTabSz="425254">
              <a:buFont typeface="Wingdings" panose="05000000000000000000" pitchFamily="2" charset="2"/>
              <a:buChar char="q"/>
              <a:defRPr/>
            </a:pPr>
            <a:r>
              <a:rPr lang="it-IT" sz="1200">
                <a:solidFill>
                  <a:srgbClr val="002060"/>
                </a:solidFill>
                <a:latin typeface="Titillium Web" panose="020b0604020202020204" charset="0"/>
              </a:rPr>
              <a:t> Tool di Cyber Risk Assessment</a:t>
            </a:r>
          </a:p>
        </p:txBody>
      </p:sp>
    </p:spTree>
    <p:extLst>
      <p:ext uri="{BB962C8B-B14F-4D97-AF65-F5344CB8AC3E}">
        <p14:creationId xmlns:p14="http://schemas.microsoft.com/office/powerpoint/2010/main" val="559143350"/>
      </p:ext>
    </p:extLst>
  </p:cSld>
  <p:clrMapOvr>
    <a:masterClrMapping/>
  </p:clrMapOvr>
  <p:transition/>
  <p:timing/>
</p:sld>
</file>

<file path=ppt/slides/slide1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Shape 62"/>
        <p:cNvGrpSpPr/>
        <p:nvPr/>
      </p:nvGrpSpPr>
      <p:grpSpPr>
        <a:xfrm>
          <a:off x="0" y="0"/>
          <a:ext cx="0" cy="0"/>
        </a:xfrm>
      </p:grpSpPr>
      <p:sp>
        <p:nvSpPr>
          <p:cNvPr id="64" name="Google Shape;64;p8"/>
          <p:cNvSpPr/>
          <p:nvPr/>
        </p:nvSpPr>
        <p:spPr>
          <a:xfrm>
            <a:off x="9501049" y="73736"/>
            <a:ext cx="485924" cy="141139"/>
          </a:xfrm>
          <a:prstGeom prst="roundRect">
            <a:avLst>
              <a:gd name="adj" fmla="val 16667"/>
            </a:avLst>
          </a:prstGeom>
          <a:solidFill>
            <a:srgbClr val="0070C0"/>
          </a:solidFill>
          <a:ln>
            <a:noFill/>
          </a:ln>
        </p:spPr>
        <p:txBody>
          <a:bodyPr spcFirstLastPara="1" wrap="square" lIns="75592" tIns="37786" rIns="75592" bIns="37786" anchor="ctr" anchorCtr="0">
            <a:noAutofit/>
          </a:bodyPr>
          <a:lstStyle/>
          <a:p>
            <a:pPr algn="ctr"/>
            <a:fld id="{00000000-1234-1234-1234-123412341234}" type="slidenum">
              <a:rPr lang="it-IT" sz="909">
                <a:solidFill>
                  <a:schemeClr val="lt1"/>
                </a:solidFill>
                <a:latin typeface="Titillium Web" panose="020b0604020202020204" charset="0"/>
                <a:ea typeface="Titillium Web"/>
                <a:cs typeface="Titillium Web"/>
                <a:sym typeface="Titillium Web" panose="020b0604020202020204" charset="0"/>
              </a:rPr>
              <a:pPr algn="ctr"/>
              <a:t>16</a:t>
            </a:fld>
            <a:endParaRPr sz="909">
              <a:solidFill>
                <a:schemeClr val="lt1"/>
              </a:solidFill>
              <a:latin typeface="Titillium Web" panose="020b0604020202020204" charset="0"/>
              <a:ea typeface="Titillium Web"/>
              <a:cs typeface="Titillium Web"/>
              <a:sym typeface="Titillium Web" panose="020b0604020202020204" charset="0"/>
            </a:endParaRPr>
          </a:p>
        </p:txBody>
      </p:sp>
      <p:sp>
        <p:nvSpPr>
          <p:cNvPr id="51" name="Titolo 1">
            <a:extLst>
              <a:ext uri="{FF2B5EF4-FFF2-40B4-BE49-F238E27FC236}">
                <a16:creationId xmlns:a16="http://schemas.microsoft.com/office/drawing/2014/main" id="{1B2BBAA3-7C84-4B3A-97FE-F439FFCA6D3D}"/>
              </a:ext>
            </a:extLst>
          </p:cNvPr>
          <p:cNvSpPr txBox="1"/>
          <p:nvPr/>
        </p:nvSpPr>
        <p:spPr>
          <a:xfrm>
            <a:off x="565502" y="111031"/>
            <a:ext cx="7856072" cy="713611"/>
          </a:xfrm>
          <a:prstGeom prst="rect">
            <a:avLst/>
          </a:prstGeom>
          <a:noFill/>
          <a:ln w="9525">
            <a:noFill/>
            <a:miter lim="800000"/>
          </a:ln>
        </p:spPr>
        <p:txBody>
          <a:bodyPr vert="horz" wrap="square" lIns="56704" tIns="28352" rIns="56704" bIns="28352" numCol="1" rtlCol="0" anchor="ctr" anchorCtr="0" compatLnSpc="1">
            <a:prstTxWarp prst="textNoShape">
              <a:avLst/>
            </a:prstTxWarp>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Bef>
                <a:spcPct val="0"/>
              </a:spcBef>
              <a:buClr>
                <a:srgbClr val="010335"/>
              </a:buClr>
              <a:buSzPct val="25000"/>
              <a:defRPr/>
            </a:pPr>
            <a:r>
              <a:rPr lang="it-IT" sz="2976" b="1">
                <a:solidFill>
                  <a:srgbClr val="002060"/>
                </a:solidFill>
                <a:latin typeface="Calibri" panose="020f0502020204030204" pitchFamily="34" charset="0"/>
                <a:ea typeface="+mn-ea"/>
                <a:cs typeface="Calibri" panose="020f0502020204030204" pitchFamily="34" charset="0"/>
                <a:sym typeface="Titillium Web" panose="020b0604020202020204" charset="0"/>
              </a:rPr>
              <a:t>Azioni e strumenti integrati di prevenzione - l’approccio temporale </a:t>
            </a:r>
          </a:p>
        </p:txBody>
      </p:sp>
      <p:grpSp>
        <p:nvGrpSpPr>
          <p:cNvPr id="40" name="Gruppo 39">
            <a:extLst>
              <a:ext uri="{FF2B5EF4-FFF2-40B4-BE49-F238E27FC236}">
                <a16:creationId xmlns:a16="http://schemas.microsoft.com/office/drawing/2014/main" id="{AD10B583-3D17-4D1D-A3A8-97CE1A49DB30}"/>
              </a:ext>
            </a:extLst>
          </p:cNvPr>
          <p:cNvGrpSpPr/>
          <p:nvPr/>
        </p:nvGrpSpPr>
        <p:grpSpPr>
          <a:xfrm>
            <a:off x="594668" y="810797"/>
            <a:ext cx="7856072" cy="1143726"/>
            <a:chOff x="626529" y="44294"/>
            <a:chExt cx="9501517" cy="1383278"/>
          </a:xfrm>
        </p:grpSpPr>
        <p:sp>
          <p:nvSpPr>
            <p:cNvPr id="71" name="Freccia a destra 70">
              <a:extLst>
                <a:ext uri="{FF2B5EF4-FFF2-40B4-BE49-F238E27FC236}">
                  <a16:creationId xmlns:a16="http://schemas.microsoft.com/office/drawing/2014/main" id="{0DEE33B4-870B-4E28-BF87-1C79D7189B55}"/>
                </a:ext>
              </a:extLst>
            </p:cNvPr>
            <p:cNvSpPr/>
            <p:nvPr/>
          </p:nvSpPr>
          <p:spPr>
            <a:xfrm>
              <a:off x="626529" y="44294"/>
              <a:ext cx="9501517" cy="1383278"/>
            </a:xfrm>
            <a:prstGeom prst="rightArrow">
              <a:avLst>
                <a:gd name="adj1" fmla="val 50000"/>
                <a:gd name="adj2" fmla="val 50000"/>
              </a:avLst>
            </a:pr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a:lstStyle/>
            <a:p/>
          </p:txBody>
        </p:sp>
        <p:sp>
          <p:nvSpPr>
            <p:cNvPr id="72" name="Freccia a destra 4">
              <a:extLst>
                <a:ext uri="{FF2B5EF4-FFF2-40B4-BE49-F238E27FC236}">
                  <a16:creationId xmlns:a16="http://schemas.microsoft.com/office/drawing/2014/main" id="{597D63F8-B512-4BF1-B0A9-43BCA65869DC}"/>
                </a:ext>
              </a:extLst>
            </p:cNvPr>
            <p:cNvSpPr txBox="1"/>
            <p:nvPr/>
          </p:nvSpPr>
          <p:spPr>
            <a:xfrm>
              <a:off x="626529" y="492927"/>
              <a:ext cx="9155698" cy="69163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553" tIns="53553" rIns="210013" bIns="181566" numCol="1" spcCol="1270" anchor="ctr" anchorCtr="0">
              <a:noAutofit/>
            </a:bodyPr>
            <a:lstStyle/>
            <a:p>
              <a:pPr defTabSz="624771">
                <a:lnSpc>
                  <a:spcPct val="90000"/>
                </a:lnSpc>
                <a:spcBef>
                  <a:spcPct val="0"/>
                </a:spcBef>
                <a:spcAft>
                  <a:spcPct val="35000"/>
                </a:spcAft>
              </a:pPr>
              <a:r>
                <a:rPr lang="en-US" sz="1488" b="1">
                  <a:solidFill>
                    <a:srgbClr val="002060"/>
                  </a:solidFill>
                  <a:latin typeface="Titillium Web" panose="020b0604020202020204" charset="0"/>
                </a:rPr>
                <a:t>LINEE GUIDA </a:t>
              </a:r>
            </a:p>
          </p:txBody>
        </p:sp>
      </p:grpSp>
      <p:grpSp>
        <p:nvGrpSpPr>
          <p:cNvPr id="41" name="Gruppo 40">
            <a:extLst>
              <a:ext uri="{FF2B5EF4-FFF2-40B4-BE49-F238E27FC236}">
                <a16:creationId xmlns:a16="http://schemas.microsoft.com/office/drawing/2014/main" id="{9739AA48-B563-4FE4-B509-9B1F19CE7873}"/>
              </a:ext>
            </a:extLst>
          </p:cNvPr>
          <p:cNvGrpSpPr/>
          <p:nvPr/>
        </p:nvGrpSpPr>
        <p:grpSpPr>
          <a:xfrm>
            <a:off x="594668" y="1694640"/>
            <a:ext cx="1810824" cy="2472643"/>
            <a:chOff x="626529" y="1113257"/>
            <a:chExt cx="2190099" cy="2990535"/>
          </a:xfrm>
        </p:grpSpPr>
        <p:sp>
          <p:nvSpPr>
            <p:cNvPr id="68" name="Rettangolo 67">
              <a:extLst>
                <a:ext uri="{FF2B5EF4-FFF2-40B4-BE49-F238E27FC236}">
                  <a16:creationId xmlns:a16="http://schemas.microsoft.com/office/drawing/2014/main" id="{DCCA93DB-18FA-4AC5-971F-ADD5195C6E91}"/>
                </a:ext>
              </a:extLst>
            </p:cNvPr>
            <p:cNvSpPr/>
            <p:nvPr/>
          </p:nvSpPr>
          <p:spPr>
            <a:xfrm>
              <a:off x="626529" y="1113257"/>
              <a:ext cx="2190099" cy="2558647"/>
            </a:xfrm>
            <a:prstGeom prst="rect">
              <a:avLst/>
            </a:prstGeom>
          </p:spPr>
          <p:style>
            <a:lnRef idx="1">
              <a:schemeClr val="accent2">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p:txBody>
        </p:sp>
        <p:sp>
          <p:nvSpPr>
            <p:cNvPr id="70" name="CasellaDiTesto 69">
              <a:extLst>
                <a:ext uri="{FF2B5EF4-FFF2-40B4-BE49-F238E27FC236}">
                  <a16:creationId xmlns:a16="http://schemas.microsoft.com/office/drawing/2014/main" id="{7B89376D-4CBF-4A07-8545-B22517088F5A}"/>
                </a:ext>
              </a:extLst>
            </p:cNvPr>
            <p:cNvSpPr txBox="1"/>
            <p:nvPr/>
          </p:nvSpPr>
          <p:spPr>
            <a:xfrm>
              <a:off x="626529" y="1545145"/>
              <a:ext cx="2190099" cy="255864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6704" tIns="56704" rIns="56704" bIns="56704" numCol="1" spcCol="1270" anchor="t" anchorCtr="0">
              <a:noAutofit/>
            </a:bodyPr>
            <a:lstStyle/>
            <a:p>
              <a:pPr marL="236258" indent="-236258" defTabSz="661523">
                <a:lnSpc>
                  <a:spcPct val="90000"/>
                </a:lnSpc>
                <a:spcBef>
                  <a:spcPct val="0"/>
                </a:spcBef>
                <a:spcAft>
                  <a:spcPct val="35000"/>
                </a:spcAft>
                <a:buFont typeface="Wingdings" panose="05000000000000000000" pitchFamily="2" charset="2"/>
                <a:buChar char="q"/>
              </a:pPr>
              <a:r>
                <a:rPr lang="en-US" sz="1158" err="1">
                  <a:solidFill>
                    <a:srgbClr val="002060"/>
                  </a:solidFill>
                  <a:latin typeface="Titillium Web" panose="020b0604020202020204" charset="0"/>
                </a:rPr>
                <a:t>Risposta strutturale a minacce attuali e future</a:t>
              </a:r>
            </a:p>
            <a:p>
              <a:pPr marL="236258" indent="-236258" defTabSz="661523">
                <a:lnSpc>
                  <a:spcPct val="90000"/>
                </a:lnSpc>
                <a:spcBef>
                  <a:spcPct val="0"/>
                </a:spcBef>
                <a:spcAft>
                  <a:spcPct val="35000"/>
                </a:spcAft>
                <a:buFont typeface="Wingdings" panose="05000000000000000000" pitchFamily="2" charset="2"/>
                <a:buChar char="q"/>
              </a:pPr>
              <a:r>
                <a:rPr lang="en-US" sz="1158" err="1">
                  <a:solidFill>
                    <a:srgbClr val="002060"/>
                  </a:solidFill>
                  <a:latin typeface="Titillium Web" panose="020b0604020202020204" charset="0"/>
                </a:rPr>
                <a:t>Misure minime sicurezza ICT</a:t>
              </a:r>
            </a:p>
            <a:p>
              <a:pPr marL="236258" indent="-236258" defTabSz="661523">
                <a:lnSpc>
                  <a:spcPct val="90000"/>
                </a:lnSpc>
                <a:spcBef>
                  <a:spcPct val="0"/>
                </a:spcBef>
                <a:spcAft>
                  <a:spcPct val="35000"/>
                </a:spcAft>
                <a:buFont typeface="Wingdings" panose="05000000000000000000" pitchFamily="2" charset="2"/>
                <a:buChar char="q"/>
              </a:pPr>
              <a:r>
                <a:rPr lang="en-US" sz="1158" err="1">
                  <a:solidFill>
                    <a:srgbClr val="002060"/>
                  </a:solidFill>
                  <a:latin typeface="Titillium Web" panose="020b0604020202020204" charset="0"/>
                </a:rPr>
                <a:t>Linee guida per la sicurezza nel procurement</a:t>
              </a:r>
            </a:p>
          </p:txBody>
        </p:sp>
      </p:grpSp>
      <p:grpSp>
        <p:nvGrpSpPr>
          <p:cNvPr id="52" name="Gruppo 51">
            <a:extLst>
              <a:ext uri="{FF2B5EF4-FFF2-40B4-BE49-F238E27FC236}">
                <a16:creationId xmlns:a16="http://schemas.microsoft.com/office/drawing/2014/main" id="{61D6E344-4AC3-46BB-9696-31BB95A8FA83}"/>
              </a:ext>
            </a:extLst>
          </p:cNvPr>
          <p:cNvGrpSpPr/>
          <p:nvPr/>
        </p:nvGrpSpPr>
        <p:grpSpPr>
          <a:xfrm>
            <a:off x="4225992" y="1573010"/>
            <a:ext cx="4258940" cy="1143726"/>
            <a:chOff x="5018430" y="966152"/>
            <a:chExt cx="5150970" cy="1383278"/>
          </a:xfrm>
        </p:grpSpPr>
        <p:sp>
          <p:nvSpPr>
            <p:cNvPr id="63" name="Freccia a destra 62">
              <a:extLst>
                <a:ext uri="{FF2B5EF4-FFF2-40B4-BE49-F238E27FC236}">
                  <a16:creationId xmlns:a16="http://schemas.microsoft.com/office/drawing/2014/main" id="{B3132633-1841-45D9-8445-69282006BBF5}"/>
                </a:ext>
              </a:extLst>
            </p:cNvPr>
            <p:cNvSpPr/>
            <p:nvPr/>
          </p:nvSpPr>
          <p:spPr>
            <a:xfrm>
              <a:off x="5018430" y="966152"/>
              <a:ext cx="5150970" cy="1383278"/>
            </a:xfrm>
            <a:prstGeom prst="rightArrow">
              <a:avLst>
                <a:gd name="adj1" fmla="val 50000"/>
                <a:gd name="adj2" fmla="val 50000"/>
              </a:avLst>
            </a:prstGeom>
            <a:solidFill>
              <a:schemeClr val="accent1">
                <a:lumMod val="75000"/>
              </a:schemeClr>
            </a:solidFill>
          </p:spPr>
          <p:style>
            <a:lnRef idx="0">
              <a:schemeClr val="lt1">
                <a:hueOff val="0"/>
                <a:satOff val="0"/>
                <a:lumOff val="0"/>
                <a:alphaOff val="0"/>
              </a:schemeClr>
            </a:lnRef>
            <a:fillRef idx="3">
              <a:scrgbClr r="0" g="0" b="0"/>
            </a:fillRef>
            <a:effectRef idx="2">
              <a:schemeClr val="accent4">
                <a:hueOff val="0"/>
                <a:satOff val="0"/>
                <a:lumOff val="0"/>
                <a:alphaOff val="0"/>
              </a:schemeClr>
            </a:effectRef>
            <a:fontRef idx="minor">
              <a:schemeClr val="lt1"/>
            </a:fontRef>
          </p:style>
          <p:txBody>
            <a:bodyPr/>
            <a:lstStyle/>
            <a:p/>
          </p:txBody>
        </p:sp>
        <p:sp>
          <p:nvSpPr>
            <p:cNvPr id="65" name="Freccia a destra 10">
              <a:extLst>
                <a:ext uri="{FF2B5EF4-FFF2-40B4-BE49-F238E27FC236}">
                  <a16:creationId xmlns:a16="http://schemas.microsoft.com/office/drawing/2014/main" id="{0A18810A-3B82-4FB6-BFAE-D9071298988D}"/>
                </a:ext>
              </a:extLst>
            </p:cNvPr>
            <p:cNvSpPr txBox="1"/>
            <p:nvPr/>
          </p:nvSpPr>
          <p:spPr>
            <a:xfrm>
              <a:off x="5018430" y="1311972"/>
              <a:ext cx="4805151" cy="69163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553" tIns="53553" rIns="210013" bIns="181566" numCol="1" spcCol="1270" anchor="ctr" anchorCtr="0">
              <a:noAutofit/>
            </a:bodyPr>
            <a:lstStyle/>
            <a:p>
              <a:pPr defTabSz="624771">
                <a:lnSpc>
                  <a:spcPct val="90000"/>
                </a:lnSpc>
                <a:spcBef>
                  <a:spcPct val="0"/>
                </a:spcBef>
                <a:spcAft>
                  <a:spcPct val="35000"/>
                </a:spcAft>
              </a:pPr>
              <a:r>
                <a:rPr lang="en-US" sz="1488" b="1">
                  <a:solidFill>
                    <a:schemeClr val="bg1"/>
                  </a:solidFill>
                  <a:latin typeface="Titillium Web" panose="020b0604020202020204" charset="0"/>
                </a:rPr>
                <a:t>Tool Risk Assessment</a:t>
              </a:r>
            </a:p>
          </p:txBody>
        </p:sp>
      </p:grpSp>
      <p:grpSp>
        <p:nvGrpSpPr>
          <p:cNvPr id="53" name="Gruppo 52">
            <a:extLst>
              <a:ext uri="{FF2B5EF4-FFF2-40B4-BE49-F238E27FC236}">
                <a16:creationId xmlns:a16="http://schemas.microsoft.com/office/drawing/2014/main" id="{3D48C0AE-7EFC-4EA9-94CF-3A88B7E25893}"/>
              </a:ext>
            </a:extLst>
          </p:cNvPr>
          <p:cNvGrpSpPr/>
          <p:nvPr/>
        </p:nvGrpSpPr>
        <p:grpSpPr>
          <a:xfrm>
            <a:off x="4193141" y="2435656"/>
            <a:ext cx="1810824" cy="2075410"/>
            <a:chOff x="5006728" y="2035116"/>
            <a:chExt cx="2190099" cy="2510102"/>
          </a:xfrm>
        </p:grpSpPr>
        <p:sp>
          <p:nvSpPr>
            <p:cNvPr id="61" name="Rettangolo 60">
              <a:extLst>
                <a:ext uri="{FF2B5EF4-FFF2-40B4-BE49-F238E27FC236}">
                  <a16:creationId xmlns:a16="http://schemas.microsoft.com/office/drawing/2014/main" id="{5A2BF157-B1EA-46ED-B3FC-00447AB2BE09}"/>
                </a:ext>
              </a:extLst>
            </p:cNvPr>
            <p:cNvSpPr/>
            <p:nvPr/>
          </p:nvSpPr>
          <p:spPr>
            <a:xfrm>
              <a:off x="5006728" y="2035116"/>
              <a:ext cx="2190099" cy="2510102"/>
            </a:xfrm>
            <a:prstGeom prst="rect">
              <a:avLst/>
            </a:prstGeom>
          </p:spPr>
          <p:style>
            <a:lnRef idx="1">
              <a:schemeClr val="accent4">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p:txBody>
        </p:sp>
        <p:sp>
          <p:nvSpPr>
            <p:cNvPr id="62" name="CasellaDiTesto 61">
              <a:extLst>
                <a:ext uri="{FF2B5EF4-FFF2-40B4-BE49-F238E27FC236}">
                  <a16:creationId xmlns:a16="http://schemas.microsoft.com/office/drawing/2014/main" id="{340AADCC-CC00-4666-B67D-319431744EAB}"/>
                </a:ext>
              </a:extLst>
            </p:cNvPr>
            <p:cNvSpPr txBox="1"/>
            <p:nvPr/>
          </p:nvSpPr>
          <p:spPr>
            <a:xfrm>
              <a:off x="5006728" y="2035116"/>
              <a:ext cx="2190099" cy="251010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6704" tIns="56704" rIns="56704" bIns="56704" numCol="1" spcCol="1270" anchor="t" anchorCtr="0">
              <a:noAutofit/>
            </a:bodyPr>
            <a:lstStyle/>
            <a:p>
              <a:pPr marL="236258" indent="-236258" defTabSz="661523">
                <a:lnSpc>
                  <a:spcPct val="90000"/>
                </a:lnSpc>
                <a:spcBef>
                  <a:spcPct val="0"/>
                </a:spcBef>
                <a:spcAft>
                  <a:spcPct val="35000"/>
                </a:spcAft>
                <a:buFont typeface="Wingdings" panose="05000000000000000000" pitchFamily="2" charset="2"/>
                <a:buChar char="q"/>
              </a:pPr>
              <a:endParaRPr lang="en-US" sz="1158">
                <a:solidFill>
                  <a:srgbClr val="002060"/>
                </a:solidFill>
                <a:latin typeface="Titillium Web" panose="020b0604020202020204" charset="0"/>
              </a:endParaRPr>
            </a:p>
            <a:p>
              <a:pPr marL="236258" indent="-236258" defTabSz="661523">
                <a:lnSpc>
                  <a:spcPct val="90000"/>
                </a:lnSpc>
                <a:spcBef>
                  <a:spcPct val="0"/>
                </a:spcBef>
                <a:spcAft>
                  <a:spcPct val="35000"/>
                </a:spcAft>
                <a:buFont typeface="Wingdings" panose="05000000000000000000" pitchFamily="2" charset="2"/>
                <a:buChar char="q"/>
              </a:pPr>
              <a:endParaRPr lang="en-US" sz="1158">
                <a:solidFill>
                  <a:srgbClr val="002060"/>
                </a:solidFill>
                <a:latin typeface="Titillium Web" panose="020b0604020202020204" charset="0"/>
              </a:endParaRPr>
            </a:p>
            <a:p>
              <a:pPr marL="236258" indent="-236258" defTabSz="661523">
                <a:lnSpc>
                  <a:spcPct val="90000"/>
                </a:lnSpc>
                <a:spcBef>
                  <a:spcPct val="0"/>
                </a:spcBef>
                <a:spcAft>
                  <a:spcPct val="35000"/>
                </a:spcAft>
                <a:buFont typeface="Wingdings" panose="05000000000000000000" pitchFamily="2" charset="2"/>
                <a:buChar char="q"/>
              </a:pPr>
              <a:r>
                <a:rPr lang="en-US" sz="1158">
                  <a:solidFill>
                    <a:srgbClr val="002060"/>
                  </a:solidFill>
                  <a:latin typeface="Titillium Web" panose="020b0604020202020204" charset="0"/>
                </a:rPr>
                <a:t>Individua e risolve problematiche esistenti</a:t>
              </a:r>
            </a:p>
            <a:p>
              <a:pPr marL="236258" indent="-236258" defTabSz="661523">
                <a:lnSpc>
                  <a:spcPct val="90000"/>
                </a:lnSpc>
                <a:spcBef>
                  <a:spcPct val="0"/>
                </a:spcBef>
                <a:spcAft>
                  <a:spcPct val="35000"/>
                </a:spcAft>
                <a:buFont typeface="Wingdings" panose="05000000000000000000" pitchFamily="2" charset="2"/>
                <a:buChar char="q"/>
              </a:pPr>
              <a:r>
                <a:rPr lang="en-US" sz="1158" err="1">
                  <a:solidFill>
                    <a:srgbClr val="002060"/>
                  </a:solidFill>
                  <a:latin typeface="Titillium Web" panose="020b0604020202020204" charset="0"/>
                </a:rPr>
                <a:t>Coadiuva la programmazione interventi in materia sicurezza Informatica</a:t>
              </a:r>
            </a:p>
          </p:txBody>
        </p:sp>
      </p:grpSp>
      <p:grpSp>
        <p:nvGrpSpPr>
          <p:cNvPr id="54" name="Gruppo 53">
            <a:extLst>
              <a:ext uri="{FF2B5EF4-FFF2-40B4-BE49-F238E27FC236}">
                <a16:creationId xmlns:a16="http://schemas.microsoft.com/office/drawing/2014/main" id="{D10D1DDB-6EAF-4E97-A77A-E6979940D770}"/>
              </a:ext>
            </a:extLst>
          </p:cNvPr>
          <p:cNvGrpSpPr/>
          <p:nvPr/>
        </p:nvGrpSpPr>
        <p:grpSpPr>
          <a:xfrm>
            <a:off x="6011691" y="1965783"/>
            <a:ext cx="2897484" cy="1143726"/>
            <a:chOff x="7178141" y="1441191"/>
            <a:chExt cx="3504359" cy="1383278"/>
          </a:xfrm>
        </p:grpSpPr>
        <p:sp>
          <p:nvSpPr>
            <p:cNvPr id="59" name="Freccia a destra 58">
              <a:extLst>
                <a:ext uri="{FF2B5EF4-FFF2-40B4-BE49-F238E27FC236}">
                  <a16:creationId xmlns:a16="http://schemas.microsoft.com/office/drawing/2014/main" id="{054CEAD6-11D6-42E0-8D19-953F961FB417}"/>
                </a:ext>
              </a:extLst>
            </p:cNvPr>
            <p:cNvSpPr/>
            <p:nvPr/>
          </p:nvSpPr>
          <p:spPr>
            <a:xfrm>
              <a:off x="7178141" y="1441191"/>
              <a:ext cx="3504359" cy="1383278"/>
            </a:xfrm>
            <a:prstGeom prst="rightArrow">
              <a:avLst>
                <a:gd name="adj1" fmla="val 50000"/>
                <a:gd name="adj2" fmla="val 50000"/>
              </a:avLst>
            </a:prstGeom>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a:lstStyle/>
            <a:p/>
          </p:txBody>
        </p:sp>
        <p:sp>
          <p:nvSpPr>
            <p:cNvPr id="60" name="Freccia a destra 14">
              <a:extLst>
                <a:ext uri="{FF2B5EF4-FFF2-40B4-BE49-F238E27FC236}">
                  <a16:creationId xmlns:a16="http://schemas.microsoft.com/office/drawing/2014/main" id="{C70999C5-6AED-4F3C-9853-FD5FD455BD91}"/>
                </a:ext>
              </a:extLst>
            </p:cNvPr>
            <p:cNvSpPr txBox="1"/>
            <p:nvPr/>
          </p:nvSpPr>
          <p:spPr>
            <a:xfrm>
              <a:off x="7178141" y="1787011"/>
              <a:ext cx="3158540" cy="69163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553" tIns="53553" rIns="210013" bIns="181566" numCol="1" spcCol="1270" anchor="ctr" anchorCtr="0">
              <a:noAutofit/>
            </a:bodyPr>
            <a:lstStyle/>
            <a:p>
              <a:pPr defTabSz="624771">
                <a:lnSpc>
                  <a:spcPct val="90000"/>
                </a:lnSpc>
                <a:spcBef>
                  <a:spcPct val="0"/>
                </a:spcBef>
                <a:spcAft>
                  <a:spcPct val="35000"/>
                </a:spcAft>
              </a:pPr>
              <a:r>
                <a:rPr lang="en-US" sz="1488" b="1" err="1">
                  <a:solidFill>
                    <a:schemeClr val="bg1"/>
                  </a:solidFill>
                  <a:latin typeface="Titillium Web" panose="020b0604020202020204" charset="0"/>
                </a:rPr>
                <a:t>Linee guida sviluppo sicuro</a:t>
              </a:r>
            </a:p>
          </p:txBody>
        </p:sp>
      </p:grpSp>
      <p:grpSp>
        <p:nvGrpSpPr>
          <p:cNvPr id="56" name="Gruppo 55">
            <a:extLst>
              <a:ext uri="{FF2B5EF4-FFF2-40B4-BE49-F238E27FC236}">
                <a16:creationId xmlns:a16="http://schemas.microsoft.com/office/drawing/2014/main" id="{502807FD-FA7E-4BB4-9655-8B9788B5B4C7}"/>
              </a:ext>
            </a:extLst>
          </p:cNvPr>
          <p:cNvGrpSpPr/>
          <p:nvPr/>
        </p:nvGrpSpPr>
        <p:grpSpPr>
          <a:xfrm>
            <a:off x="6027142" y="2878127"/>
            <a:ext cx="1827322" cy="2099737"/>
            <a:chOff x="7196828" y="2496045"/>
            <a:chExt cx="2210052" cy="2539524"/>
          </a:xfrm>
        </p:grpSpPr>
        <p:sp>
          <p:nvSpPr>
            <p:cNvPr id="57" name="Rettangolo 56">
              <a:extLst>
                <a:ext uri="{FF2B5EF4-FFF2-40B4-BE49-F238E27FC236}">
                  <a16:creationId xmlns:a16="http://schemas.microsoft.com/office/drawing/2014/main" id="{D2137C81-59C6-4D56-BC46-869CE54D19DE}"/>
                </a:ext>
              </a:extLst>
            </p:cNvPr>
            <p:cNvSpPr/>
            <p:nvPr/>
          </p:nvSpPr>
          <p:spPr>
            <a:xfrm>
              <a:off x="7196828" y="2496045"/>
              <a:ext cx="2210052" cy="2539524"/>
            </a:xfrm>
            <a:prstGeom prst="rect">
              <a:avLst/>
            </a:prstGeom>
          </p:spPr>
          <p:style>
            <a:lnRef idx="1">
              <a:schemeClr val="accent5">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p:txBody>
        </p:sp>
        <p:sp>
          <p:nvSpPr>
            <p:cNvPr id="58" name="CasellaDiTesto 57">
              <a:extLst>
                <a:ext uri="{FF2B5EF4-FFF2-40B4-BE49-F238E27FC236}">
                  <a16:creationId xmlns:a16="http://schemas.microsoft.com/office/drawing/2014/main" id="{8F061CE7-50DA-4266-90BE-B0F3B7EC1D30}"/>
                </a:ext>
              </a:extLst>
            </p:cNvPr>
            <p:cNvSpPr txBox="1"/>
            <p:nvPr/>
          </p:nvSpPr>
          <p:spPr>
            <a:xfrm>
              <a:off x="7196828" y="2496045"/>
              <a:ext cx="2210052" cy="253952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6704" tIns="56704" rIns="56704" bIns="56704" numCol="1" spcCol="1270" anchor="t" anchorCtr="0">
              <a:noAutofit/>
            </a:bodyPr>
            <a:lstStyle/>
            <a:p>
              <a:pPr marL="236258" indent="-236258" defTabSz="661523">
                <a:lnSpc>
                  <a:spcPct val="90000"/>
                </a:lnSpc>
                <a:spcBef>
                  <a:spcPct val="0"/>
                </a:spcBef>
                <a:spcAft>
                  <a:spcPct val="35000"/>
                </a:spcAft>
                <a:buFont typeface="Wingdings" panose="05000000000000000000" pitchFamily="2" charset="2"/>
                <a:buChar char="q"/>
              </a:pPr>
              <a:endParaRPr lang="en-US" sz="1158">
                <a:solidFill>
                  <a:srgbClr val="002060"/>
                </a:solidFill>
                <a:latin typeface="Titillium Web" panose="020b0604020202020204" charset="0"/>
              </a:endParaRPr>
            </a:p>
            <a:p>
              <a:pPr marL="236258" indent="-236258" defTabSz="661523">
                <a:lnSpc>
                  <a:spcPct val="90000"/>
                </a:lnSpc>
                <a:spcBef>
                  <a:spcPct val="0"/>
                </a:spcBef>
                <a:spcAft>
                  <a:spcPct val="35000"/>
                </a:spcAft>
                <a:buFont typeface="Wingdings" panose="05000000000000000000" pitchFamily="2" charset="2"/>
                <a:buChar char="q"/>
              </a:pPr>
              <a:endParaRPr lang="en-US" sz="1158">
                <a:solidFill>
                  <a:srgbClr val="002060"/>
                </a:solidFill>
                <a:latin typeface="Titillium Web" panose="020b0604020202020204" charset="0"/>
              </a:endParaRPr>
            </a:p>
            <a:p>
              <a:pPr marL="236258" indent="-236258" defTabSz="661523">
                <a:lnSpc>
                  <a:spcPct val="90000"/>
                </a:lnSpc>
                <a:spcBef>
                  <a:spcPct val="0"/>
                </a:spcBef>
                <a:spcAft>
                  <a:spcPct val="35000"/>
                </a:spcAft>
                <a:buFont typeface="Wingdings" panose="05000000000000000000" pitchFamily="2" charset="2"/>
                <a:buChar char="q"/>
              </a:pPr>
              <a:r>
                <a:rPr lang="en-US" sz="1158" err="1">
                  <a:solidFill>
                    <a:srgbClr val="002060"/>
                  </a:solidFill>
                  <a:latin typeface="Titillium Web" panose="020b0604020202020204" charset="0"/>
                </a:rPr>
                <a:t>Risposta a minacce future</a:t>
              </a:r>
            </a:p>
            <a:p>
              <a:pPr marL="236258" indent="-236258" defTabSz="661523">
                <a:lnSpc>
                  <a:spcPct val="90000"/>
                </a:lnSpc>
                <a:spcBef>
                  <a:spcPct val="0"/>
                </a:spcBef>
                <a:spcAft>
                  <a:spcPct val="35000"/>
                </a:spcAft>
                <a:buFont typeface="Wingdings" panose="05000000000000000000" pitchFamily="2" charset="2"/>
                <a:buChar char="q"/>
              </a:pPr>
              <a:r>
                <a:rPr lang="en-US" sz="1158" err="1">
                  <a:solidFill>
                    <a:srgbClr val="002060"/>
                  </a:solidFill>
                  <a:latin typeface="Titillium Web" panose="020b0604020202020204" charset="0"/>
                </a:rPr>
                <a:t>Gestione nuovi applicativi con architetture sicure by design</a:t>
              </a:r>
            </a:p>
            <a:p>
              <a:pPr marL="236258" indent="-236258" defTabSz="661523">
                <a:lnSpc>
                  <a:spcPct val="90000"/>
                </a:lnSpc>
                <a:spcBef>
                  <a:spcPct val="0"/>
                </a:spcBef>
                <a:spcAft>
                  <a:spcPct val="35000"/>
                </a:spcAft>
                <a:buFont typeface="Wingdings" panose="05000000000000000000" pitchFamily="2" charset="2"/>
                <a:buChar char="q"/>
              </a:pPr>
              <a:r>
                <a:rPr lang="en-US" sz="1158">
                  <a:solidFill>
                    <a:srgbClr val="002060"/>
                  </a:solidFill>
                  <a:latin typeface="Titillium Web" panose="020b0604020202020204" charset="0"/>
                </a:rPr>
                <a:t>Da richiamare nei contratti con I fornitori</a:t>
              </a:r>
            </a:p>
          </p:txBody>
        </p:sp>
      </p:grpSp>
      <p:grpSp>
        <p:nvGrpSpPr>
          <p:cNvPr id="73" name="Gruppo 72">
            <a:extLst>
              <a:ext uri="{FF2B5EF4-FFF2-40B4-BE49-F238E27FC236}">
                <a16:creationId xmlns:a16="http://schemas.microsoft.com/office/drawing/2014/main" id="{9720AFF6-E0BB-4871-A785-AFABD174EBA9}"/>
              </a:ext>
            </a:extLst>
          </p:cNvPr>
          <p:cNvGrpSpPr/>
          <p:nvPr/>
        </p:nvGrpSpPr>
        <p:grpSpPr>
          <a:xfrm>
            <a:off x="2405492" y="1367454"/>
            <a:ext cx="1968030" cy="1143726"/>
            <a:chOff x="2806868" y="582894"/>
            <a:chExt cx="2380231" cy="1383278"/>
          </a:xfrm>
        </p:grpSpPr>
        <p:sp>
          <p:nvSpPr>
            <p:cNvPr id="74" name="Freccia a destra 73">
              <a:extLst>
                <a:ext uri="{FF2B5EF4-FFF2-40B4-BE49-F238E27FC236}">
                  <a16:creationId xmlns:a16="http://schemas.microsoft.com/office/drawing/2014/main" id="{93EE2D33-6F84-47AD-95FD-5CB33EA3CFB9}"/>
                </a:ext>
              </a:extLst>
            </p:cNvPr>
            <p:cNvSpPr/>
            <p:nvPr/>
          </p:nvSpPr>
          <p:spPr>
            <a:xfrm>
              <a:off x="2806868" y="582894"/>
              <a:ext cx="2380231" cy="1383278"/>
            </a:xfrm>
            <a:prstGeom prst="rightArrow">
              <a:avLst>
                <a:gd name="adj1" fmla="val 50000"/>
                <a:gd name="adj2" fmla="val 50000"/>
              </a:avLst>
            </a:prstGeom>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a:lstStyle/>
            <a:p/>
          </p:txBody>
        </p:sp>
        <p:sp>
          <p:nvSpPr>
            <p:cNvPr id="75" name="Freccia a destra 4">
              <a:extLst>
                <a:ext uri="{FF2B5EF4-FFF2-40B4-BE49-F238E27FC236}">
                  <a16:creationId xmlns:a16="http://schemas.microsoft.com/office/drawing/2014/main" id="{EF98AF00-8B01-40A2-8355-078184A55D2B}"/>
                </a:ext>
              </a:extLst>
            </p:cNvPr>
            <p:cNvSpPr txBox="1"/>
            <p:nvPr/>
          </p:nvSpPr>
          <p:spPr>
            <a:xfrm>
              <a:off x="2806868" y="928714"/>
              <a:ext cx="2034412" cy="69163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553" tIns="53553" rIns="210013" bIns="181566" numCol="1" spcCol="1270" anchor="ctr" anchorCtr="0">
              <a:noAutofit/>
            </a:bodyPr>
            <a:lstStyle/>
            <a:p>
              <a:pPr defTabSz="624771">
                <a:lnSpc>
                  <a:spcPct val="90000"/>
                </a:lnSpc>
                <a:spcBef>
                  <a:spcPct val="0"/>
                </a:spcBef>
                <a:spcAft>
                  <a:spcPct val="35000"/>
                </a:spcAft>
              </a:pPr>
              <a:r>
                <a:rPr lang="en-US" sz="1488" b="1">
                  <a:solidFill>
                    <a:srgbClr val="002060"/>
                  </a:solidFill>
                  <a:latin typeface="Titillium Web" panose="020b0604020202020204" charset="0"/>
                </a:rPr>
                <a:t>CERT AGID</a:t>
              </a:r>
            </a:p>
          </p:txBody>
        </p:sp>
      </p:grpSp>
      <p:grpSp>
        <p:nvGrpSpPr>
          <p:cNvPr id="44" name="Gruppo 43">
            <a:extLst>
              <a:ext uri="{FF2B5EF4-FFF2-40B4-BE49-F238E27FC236}">
                <a16:creationId xmlns:a16="http://schemas.microsoft.com/office/drawing/2014/main" id="{E28B1CFF-8FB0-4D2B-BDB4-A26FA8BC8ABF}"/>
              </a:ext>
            </a:extLst>
          </p:cNvPr>
          <p:cNvGrpSpPr/>
          <p:nvPr/>
        </p:nvGrpSpPr>
        <p:grpSpPr>
          <a:xfrm>
            <a:off x="2405492" y="2075747"/>
            <a:ext cx="1820500" cy="2618284"/>
            <a:chOff x="2816628" y="1574187"/>
            <a:chExt cx="2201802" cy="3166680"/>
          </a:xfrm>
        </p:grpSpPr>
        <p:sp>
          <p:nvSpPr>
            <p:cNvPr id="66" name="Rettangolo 65">
              <a:extLst>
                <a:ext uri="{FF2B5EF4-FFF2-40B4-BE49-F238E27FC236}">
                  <a16:creationId xmlns:a16="http://schemas.microsoft.com/office/drawing/2014/main" id="{9D505FCA-DCF4-49DE-8DD0-47E9E979F155}"/>
                </a:ext>
              </a:extLst>
            </p:cNvPr>
            <p:cNvSpPr/>
            <p:nvPr/>
          </p:nvSpPr>
          <p:spPr>
            <a:xfrm>
              <a:off x="2816628" y="1574187"/>
              <a:ext cx="2190099" cy="2493431"/>
            </a:xfrm>
            <a:prstGeom prst="rect">
              <a:avLst/>
            </a:prstGeom>
          </p:spPr>
          <p:style>
            <a:lnRef idx="1">
              <a:schemeClr val="accent3">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p:txBody>
        </p:sp>
        <p:sp>
          <p:nvSpPr>
            <p:cNvPr id="67" name="CasellaDiTesto 66">
              <a:extLst>
                <a:ext uri="{FF2B5EF4-FFF2-40B4-BE49-F238E27FC236}">
                  <a16:creationId xmlns:a16="http://schemas.microsoft.com/office/drawing/2014/main" id="{91664042-2925-4E12-95AF-00A2CB4846D6}"/>
                </a:ext>
              </a:extLst>
            </p:cNvPr>
            <p:cNvSpPr txBox="1"/>
            <p:nvPr/>
          </p:nvSpPr>
          <p:spPr>
            <a:xfrm>
              <a:off x="2828331" y="2247436"/>
              <a:ext cx="2190099" cy="249343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6704" tIns="56704" rIns="56704" bIns="56704" numCol="1" spcCol="1270" anchor="t" anchorCtr="0">
              <a:noAutofit/>
            </a:bodyPr>
            <a:lstStyle/>
            <a:p>
              <a:pPr marL="141755" indent="-141755">
                <a:spcAft>
                  <a:spcPts val="496"/>
                </a:spcAft>
                <a:buFont typeface="Wingdings" panose="05000000000000000000" pitchFamily="2" charset="2"/>
                <a:buChar char="q"/>
              </a:pPr>
              <a:r>
                <a:rPr lang="it-IT" sz="1158">
                  <a:solidFill>
                    <a:srgbClr val="002060"/>
                  </a:solidFill>
                  <a:latin typeface="Titillium Web" panose="020b0604020202020204" charset="0"/>
                </a:rPr>
                <a:t>Servizi preventivi di sicurezza informatica </a:t>
              </a:r>
            </a:p>
            <a:p>
              <a:pPr marL="141755" indent="-141755">
                <a:buFont typeface="Wingdings" panose="05000000000000000000" pitchFamily="2" charset="2"/>
                <a:buChar char="q"/>
              </a:pPr>
              <a:r>
                <a:rPr lang="it-IT" sz="1158">
                  <a:solidFill>
                    <a:srgbClr val="002060"/>
                  </a:solidFill>
                  <a:latin typeface="Titillium Web" panose="020b0604020202020204" charset="0"/>
                </a:rPr>
                <a:t>Servizi di Cyber Security Awareness</a:t>
              </a:r>
            </a:p>
            <a:p>
              <a:pPr marL="236258" indent="-236258" defTabSz="661523">
                <a:lnSpc>
                  <a:spcPct val="90000"/>
                </a:lnSpc>
                <a:spcBef>
                  <a:spcPct val="0"/>
                </a:spcBef>
                <a:spcAft>
                  <a:spcPct val="35000"/>
                </a:spcAft>
                <a:buFont typeface="Wingdings" panose="05000000000000000000" pitchFamily="2" charset="2"/>
                <a:buChar char="q"/>
              </a:pPr>
              <a:endParaRPr lang="en-US" sz="1158">
                <a:solidFill>
                  <a:srgbClr val="002060"/>
                </a:solidFill>
                <a:latin typeface="Titillium Web" panose="020b0604020202020204" charset="0"/>
              </a:endParaRPr>
            </a:p>
          </p:txBody>
        </p:sp>
      </p:grpSp>
    </p:spTree>
    <p:extLst>
      <p:ext uri="{BB962C8B-B14F-4D97-AF65-F5344CB8AC3E}">
        <p14:creationId xmlns:p14="http://schemas.microsoft.com/office/powerpoint/2010/main" val="493889566"/>
      </p:ext>
    </p:extLst>
  </p:cSld>
  <p:clrMapOvr>
    <a:masterClrMapping/>
  </p:clrMapOvr>
  <p:transition/>
  <p:timing/>
</p:sld>
</file>

<file path=ppt/slides/slide1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Shape 62"/>
        <p:cNvGrpSpPr/>
        <p:nvPr/>
      </p:nvGrpSpPr>
      <p:grpSpPr>
        <a:xfrm>
          <a:off x="0" y="0"/>
          <a:ext cx="0" cy="0"/>
        </a:xfrm>
      </p:grpSpPr>
      <p:sp>
        <p:nvSpPr>
          <p:cNvPr id="12" name="Rettangolo arrotondato 7">
            <a:extLst>
              <a:ext uri="{FF2B5EF4-FFF2-40B4-BE49-F238E27FC236}">
                <a16:creationId xmlns:a16="http://schemas.microsoft.com/office/drawing/2014/main" id="{554D58C1-033D-405F-824A-35B6D461BFBC}"/>
              </a:ext>
            </a:extLst>
          </p:cNvPr>
          <p:cNvSpPr/>
          <p:nvPr/>
        </p:nvSpPr>
        <p:spPr>
          <a:xfrm>
            <a:off x="4536324" y="1892928"/>
            <a:ext cx="2688990" cy="47979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488"/>
          </a:p>
        </p:txBody>
      </p:sp>
      <p:sp>
        <p:nvSpPr>
          <p:cNvPr id="64" name="Google Shape;64;p8"/>
          <p:cNvSpPr/>
          <p:nvPr/>
        </p:nvSpPr>
        <p:spPr>
          <a:xfrm>
            <a:off x="9501049" y="73736"/>
            <a:ext cx="485924" cy="141139"/>
          </a:xfrm>
          <a:prstGeom prst="roundRect">
            <a:avLst>
              <a:gd name="adj" fmla="val 16667"/>
            </a:avLst>
          </a:prstGeom>
          <a:solidFill>
            <a:srgbClr val="0070C0"/>
          </a:solidFill>
          <a:ln>
            <a:noFill/>
          </a:ln>
        </p:spPr>
        <p:txBody>
          <a:bodyPr spcFirstLastPara="1" wrap="square" lIns="75592" tIns="37786" rIns="75592" bIns="37786" anchor="ctr" anchorCtr="0">
            <a:noAutofit/>
          </a:bodyPr>
          <a:lstStyle/>
          <a:p>
            <a:pPr algn="ctr"/>
            <a:fld id="{00000000-1234-1234-1234-123412341234}" type="slidenum">
              <a:rPr lang="it-IT" sz="909">
                <a:solidFill>
                  <a:schemeClr val="lt1"/>
                </a:solidFill>
                <a:latin typeface="Titillium Web" panose="020b0604020202020204" charset="0"/>
                <a:ea typeface="Titillium Web"/>
                <a:cs typeface="Titillium Web"/>
                <a:sym typeface="Titillium Web" panose="020b0604020202020204" charset="0"/>
              </a:rPr>
              <a:pPr algn="ctr"/>
              <a:t>17</a:t>
            </a:fld>
            <a:endParaRPr sz="909">
              <a:solidFill>
                <a:schemeClr val="lt1"/>
              </a:solidFill>
              <a:latin typeface="Titillium Web" panose="020b0604020202020204" charset="0"/>
              <a:ea typeface="Titillium Web"/>
              <a:cs typeface="Titillium Web"/>
              <a:sym typeface="Titillium Web" panose="020b0604020202020204" charset="0"/>
            </a:endParaRPr>
          </a:p>
        </p:txBody>
      </p:sp>
      <p:sp>
        <p:nvSpPr>
          <p:cNvPr id="14" name="Google Shape;74;p9"/>
          <p:cNvSpPr txBox="1"/>
          <p:nvPr/>
        </p:nvSpPr>
        <p:spPr>
          <a:xfrm>
            <a:off x="308464" y="73736"/>
            <a:ext cx="8862747" cy="634265"/>
          </a:xfrm>
          <a:prstGeom prst="rect">
            <a:avLst/>
          </a:prstGeom>
          <a:noFill/>
          <a:ln>
            <a:noFill/>
          </a:ln>
        </p:spPr>
        <p:txBody>
          <a:bodyPr spcFirstLastPara="1" wrap="square" lIns="75592" tIns="37786" rIns="75592" bIns="37786" anchor="ctr" anchorCtr="0">
            <a:noAutofit/>
          </a:bodyPr>
          <a:lstStyle/>
          <a:p>
            <a:pPr lvl="0">
              <a:lnSpc>
                <a:spcPct val="90000"/>
              </a:lnSpc>
            </a:pPr>
            <a:r>
              <a:rPr lang="it-IT" sz="2976" b="1">
                <a:solidFill>
                  <a:srgbClr val="002060"/>
                </a:solidFill>
                <a:latin typeface="Calibri" panose="020f0502020204030204" pitchFamily="34" charset="0"/>
                <a:ea typeface="Calibri"/>
                <a:cs typeface="Calibri" panose="020f0502020204030204" pitchFamily="34" charset="0"/>
                <a:sym typeface="Calibri" panose="020f0502020204030204"/>
              </a:rPr>
              <a:t>Il Piano triennale per l’informatica nella PA  2020-2022</a:t>
            </a:r>
            <a:endParaRPr lang="it-IT" sz="2976">
              <a:latin typeface="Calibri" panose="020f0502020204030204" pitchFamily="34" charset="0"/>
              <a:cs typeface="Calibri" panose="020f0502020204030204" pitchFamily="34" charset="0"/>
            </a:endParaRPr>
          </a:p>
        </p:txBody>
      </p:sp>
      <p:sp>
        <p:nvSpPr>
          <p:cNvPr id="2" name="Rettangolo 1">
            <a:extLst>
              <a:ext uri="{FF2B5EF4-FFF2-40B4-BE49-F238E27FC236}">
                <a16:creationId xmlns:a16="http://schemas.microsoft.com/office/drawing/2014/main" id="{A2114BD3-51B0-489B-8C7E-572275D1F58F}"/>
              </a:ext>
            </a:extLst>
          </p:cNvPr>
          <p:cNvSpPr/>
          <p:nvPr/>
        </p:nvSpPr>
        <p:spPr>
          <a:xfrm>
            <a:off x="3460595" y="708001"/>
            <a:ext cx="4040489" cy="1250983"/>
          </a:xfrm>
          <a:prstGeom prst="rect">
            <a:avLst/>
          </a:prstGeom>
        </p:spPr>
        <p:txBody>
          <a:bodyPr wrap="square">
            <a:spAutoFit/>
          </a:bodyPr>
          <a:lstStyle/>
          <a:p>
            <a:pPr>
              <a:spcAft>
                <a:spcPts val="496"/>
              </a:spcAft>
            </a:pPr>
            <a:r>
              <a:rPr lang="it-IT" sz="1323" b="1">
                <a:solidFill>
                  <a:srgbClr val="002060"/>
                </a:solidFill>
                <a:latin typeface="Titillium Web" panose="020b0604020202020204" charset="0"/>
              </a:rPr>
              <a:t>IMPOSTAZIONE DEL PIANO</a:t>
            </a:r>
          </a:p>
          <a:p>
            <a:pPr marL="236258" indent="-236258">
              <a:buFont typeface="Wingdings" panose="05000000000000000000" pitchFamily="2" charset="2"/>
              <a:buChar char="q"/>
            </a:pPr>
            <a:r>
              <a:rPr lang="it-IT" sz="1158" b="1">
                <a:solidFill>
                  <a:srgbClr val="002060"/>
                </a:solidFill>
                <a:latin typeface="Titillium Web" panose="020b0604020202020204" charset="0"/>
              </a:rPr>
              <a:t>Semplificazione</a:t>
            </a:r>
            <a:r>
              <a:rPr lang="it-IT" sz="1158">
                <a:solidFill>
                  <a:srgbClr val="002060"/>
                </a:solidFill>
                <a:latin typeface="Titillium Web" panose="020b0604020202020204" charset="0"/>
              </a:rPr>
              <a:t> della struttura del documento e dei capitoli </a:t>
            </a:r>
          </a:p>
          <a:p>
            <a:pPr marL="236258" indent="-236258">
              <a:buFont typeface="Wingdings" panose="05000000000000000000" pitchFamily="2" charset="2"/>
              <a:buChar char="q"/>
            </a:pPr>
            <a:r>
              <a:rPr lang="it-IT" sz="1158">
                <a:solidFill>
                  <a:srgbClr val="002060"/>
                </a:solidFill>
                <a:latin typeface="Titillium Web" panose="020b0604020202020204" charset="0"/>
              </a:rPr>
              <a:t>Particolare rilevanza per </a:t>
            </a:r>
            <a:r>
              <a:rPr lang="it-IT" sz="1158" b="1">
                <a:solidFill>
                  <a:srgbClr val="002060"/>
                </a:solidFill>
                <a:latin typeface="Titillium Web" panose="020b0604020202020204" charset="0"/>
              </a:rPr>
              <a:t>le azioni specifiche </a:t>
            </a:r>
            <a:r>
              <a:rPr lang="it-IT" sz="1158">
                <a:solidFill>
                  <a:srgbClr val="002060"/>
                </a:solidFill>
                <a:latin typeface="Titillium Web" panose="020b0604020202020204" charset="0"/>
              </a:rPr>
              <a:t>da porre in essere da parte delle PA</a:t>
            </a:r>
          </a:p>
          <a:p>
            <a:pPr marL="236258" indent="-236258">
              <a:buFont typeface="Wingdings" panose="05000000000000000000" pitchFamily="2" charset="2"/>
              <a:buChar char="q"/>
            </a:pPr>
            <a:endParaRPr lang="it-IT" sz="1158">
              <a:solidFill>
                <a:srgbClr val="002060"/>
              </a:solidFill>
              <a:latin typeface="Titillium Web" panose="020b0604020202020204" charset="0"/>
            </a:endParaRPr>
          </a:p>
        </p:txBody>
      </p:sp>
      <p:sp>
        <p:nvSpPr>
          <p:cNvPr id="3" name="Rettangolo 2">
            <a:extLst>
              <a:ext uri="{FF2B5EF4-FFF2-40B4-BE49-F238E27FC236}">
                <a16:creationId xmlns:a16="http://schemas.microsoft.com/office/drawing/2014/main" id="{139D184A-5F8E-43F0-B88F-211A7BABDC1E}"/>
              </a:ext>
            </a:extLst>
          </p:cNvPr>
          <p:cNvSpPr/>
          <p:nvPr/>
        </p:nvSpPr>
        <p:spPr>
          <a:xfrm>
            <a:off x="3419558" y="2519516"/>
            <a:ext cx="4616363" cy="1429174"/>
          </a:xfrm>
          <a:prstGeom prst="rect">
            <a:avLst/>
          </a:prstGeom>
        </p:spPr>
        <p:txBody>
          <a:bodyPr wrap="square" lIns="91440" tIns="45720" rIns="91440" bIns="45720" anchor="t">
            <a:spAutoFit/>
          </a:bodyPr>
          <a:lstStyle/>
          <a:p>
            <a:pPr algn="just">
              <a:spcAft>
                <a:spcPts val="496"/>
              </a:spcAft>
            </a:pPr>
            <a:r>
              <a:rPr lang="it-IT" sz="1300" b="1">
                <a:solidFill>
                  <a:srgbClr val="002060"/>
                </a:solidFill>
                <a:latin typeface="Titillium Web" panose="020b0604020202020204" charset="0"/>
              </a:rPr>
              <a:t>EFFICACIA</a:t>
            </a:r>
            <a:r>
              <a:rPr lang="it-IT" sz="1150" b="1">
                <a:solidFill>
                  <a:srgbClr val="1D4D69"/>
                </a:solidFill>
                <a:latin typeface="Titillium Web" panose="020b0604020202020204" charset="0"/>
              </a:rPr>
              <a:t> </a:t>
            </a:r>
            <a:r>
              <a:rPr lang="it-IT" sz="1300" b="1">
                <a:solidFill>
                  <a:srgbClr val="002060"/>
                </a:solidFill>
                <a:latin typeface="Titillium Web" panose="020b0604020202020204" charset="0"/>
              </a:rPr>
              <a:t>DEL</a:t>
            </a:r>
            <a:r>
              <a:rPr lang="it-IT" sz="1150" b="1">
                <a:solidFill>
                  <a:srgbClr val="1D4D69"/>
                </a:solidFill>
                <a:latin typeface="Titillium Web" panose="020b0604020202020204" charset="0"/>
              </a:rPr>
              <a:t> </a:t>
            </a:r>
            <a:r>
              <a:rPr lang="it-IT" sz="1300" b="1">
                <a:solidFill>
                  <a:srgbClr val="002060"/>
                </a:solidFill>
                <a:latin typeface="Titillium Web" panose="020b0604020202020204" charset="0"/>
                <a:hlinkClick r:id="rId3"/>
              </a:rPr>
              <a:t>PIANO</a:t>
            </a:r>
            <a:r>
              <a:rPr lang="it-IT" sz="1150" b="1">
                <a:solidFill>
                  <a:srgbClr val="1D4D69"/>
                </a:solidFill>
                <a:latin typeface="Titillium Web" panose="020b0604020202020204" charset="0"/>
              </a:rPr>
              <a:t> </a:t>
            </a:r>
          </a:p>
          <a:p>
            <a:pPr marL="236220" indent="-236220" algn="just">
              <a:buFont typeface="Wingdings" panose="05000000000000000000" pitchFamily="2" charset="2"/>
              <a:buChar char="q"/>
            </a:pPr>
            <a:r>
              <a:rPr lang="it-IT" sz="1158">
                <a:solidFill>
                  <a:srgbClr val="002060"/>
                </a:solidFill>
                <a:latin typeface="Titillium Web" panose="020b0604020202020204" charset="0"/>
              </a:rPr>
              <a:t>Valorizzazione della trasversalità delle componenti interoperabilità </a:t>
            </a:r>
            <a:r>
              <a:rPr lang="it-IT" sz="1158" b="1">
                <a:solidFill>
                  <a:srgbClr val="002060"/>
                </a:solidFill>
                <a:latin typeface="Titillium Web" panose="020b0604020202020204" charset="0"/>
              </a:rPr>
              <a:t>e sicurezza informatica</a:t>
            </a:r>
          </a:p>
          <a:p>
            <a:pPr marL="236220" indent="-236220" algn="just">
              <a:buFont typeface="Wingdings" panose="05000000000000000000" pitchFamily="2" charset="2"/>
              <a:buChar char="q"/>
            </a:pPr>
            <a:r>
              <a:rPr lang="it-IT" sz="1158">
                <a:solidFill>
                  <a:srgbClr val="002060"/>
                </a:solidFill>
                <a:latin typeface="Titillium Web" panose="020b0604020202020204" charset="0"/>
              </a:rPr>
              <a:t>Evidenziazione degli </a:t>
            </a:r>
            <a:r>
              <a:rPr lang="it-IT" sz="1158" b="1">
                <a:solidFill>
                  <a:srgbClr val="002060"/>
                </a:solidFill>
                <a:latin typeface="Titillium Web" panose="020b0604020202020204" charset="0"/>
              </a:rPr>
              <a:t>aspetti organizzativi </a:t>
            </a:r>
            <a:r>
              <a:rPr lang="it-IT" sz="1158">
                <a:solidFill>
                  <a:srgbClr val="002060"/>
                </a:solidFill>
                <a:latin typeface="Titillium Web" panose="020b0604020202020204" charset="0"/>
              </a:rPr>
              <a:t>necessari al completamento del percorso di trasformazione digitale delle PA</a:t>
            </a:r>
          </a:p>
          <a:p>
            <a:pPr marL="236220" indent="-236220" algn="just">
              <a:buFont typeface="Wingdings" panose="05000000000000000000" pitchFamily="2" charset="2"/>
              <a:buChar char="q"/>
            </a:pPr>
            <a:r>
              <a:rPr lang="it-IT" sz="1158">
                <a:solidFill>
                  <a:srgbClr val="002060"/>
                </a:solidFill>
                <a:latin typeface="Titillium Web" panose="020b0604020202020204" charset="0"/>
              </a:rPr>
              <a:t>Focus sulle «</a:t>
            </a:r>
            <a:r>
              <a:rPr lang="it-IT" sz="1158" b="1">
                <a:solidFill>
                  <a:srgbClr val="002060"/>
                </a:solidFill>
                <a:latin typeface="Titillium Web" panose="020b0604020202020204" charset="0"/>
              </a:rPr>
              <a:t>Gare strategiche</a:t>
            </a:r>
            <a:r>
              <a:rPr lang="it-IT" sz="1158">
                <a:solidFill>
                  <a:srgbClr val="002060"/>
                </a:solidFill>
                <a:latin typeface="Titillium Web" panose="020b0604020202020204" charset="0"/>
              </a:rPr>
              <a:t>» per favorire l'attuazione del Piano triennale</a:t>
            </a:r>
          </a:p>
        </p:txBody>
      </p:sp>
      <p:sp>
        <p:nvSpPr>
          <p:cNvPr id="4" name="Rettangolo 3">
            <a:extLst>
              <a:ext uri="{FF2B5EF4-FFF2-40B4-BE49-F238E27FC236}">
                <a16:creationId xmlns:a16="http://schemas.microsoft.com/office/drawing/2014/main" id="{7F4BEB83-77F5-47AB-B592-671F0EAAE1F5}"/>
              </a:ext>
            </a:extLst>
          </p:cNvPr>
          <p:cNvSpPr/>
          <p:nvPr/>
        </p:nvSpPr>
        <p:spPr>
          <a:xfrm>
            <a:off x="3449830" y="4112312"/>
            <a:ext cx="5052844" cy="894604"/>
          </a:xfrm>
          <a:prstGeom prst="rect">
            <a:avLst/>
          </a:prstGeom>
        </p:spPr>
        <p:txBody>
          <a:bodyPr wrap="square">
            <a:spAutoFit/>
          </a:bodyPr>
          <a:lstStyle/>
          <a:p>
            <a:pPr>
              <a:spcAft>
                <a:spcPts val="496"/>
              </a:spcAft>
            </a:pPr>
            <a:r>
              <a:rPr lang="it-IT" sz="1323" b="1">
                <a:solidFill>
                  <a:srgbClr val="002060"/>
                </a:solidFill>
                <a:latin typeface="Titillium Web" panose="020b0604020202020204" charset="0"/>
              </a:rPr>
              <a:t>MONITORAGGIO DEL PIANO</a:t>
            </a:r>
          </a:p>
          <a:p>
            <a:pPr marL="236258" indent="-236258">
              <a:buFont typeface="Wingdings" panose="05000000000000000000" pitchFamily="2" charset="2"/>
              <a:buChar char="q"/>
            </a:pPr>
            <a:r>
              <a:rPr lang="it-IT" sz="1158">
                <a:solidFill>
                  <a:srgbClr val="002060"/>
                </a:solidFill>
                <a:latin typeface="Titillium Web" panose="020b0604020202020204" charset="0"/>
              </a:rPr>
              <a:t>Introduzione di un approccio orientato alla misurazione dei risultati</a:t>
            </a:r>
          </a:p>
          <a:p>
            <a:pPr marL="236258" indent="-236258">
              <a:buFont typeface="Wingdings" panose="05000000000000000000" pitchFamily="2" charset="2"/>
              <a:buChar char="q"/>
            </a:pPr>
            <a:r>
              <a:rPr lang="it-IT" sz="1158">
                <a:solidFill>
                  <a:srgbClr val="002060"/>
                </a:solidFill>
                <a:latin typeface="Titillium Web" panose="020b0604020202020204" charset="0"/>
              </a:rPr>
              <a:t>Individuazione di un percorso operativo che coinvolga le PA nell'attività di monitoraggio del Piano</a:t>
            </a:r>
          </a:p>
        </p:txBody>
      </p:sp>
      <p:cxnSp>
        <p:nvCxnSpPr>
          <p:cNvPr id="6" name="Connettore diritto 5">
            <a:extLst>
              <a:ext uri="{FF2B5EF4-FFF2-40B4-BE49-F238E27FC236}">
                <a16:creationId xmlns:a16="http://schemas.microsoft.com/office/drawing/2014/main" id="{3C2774BF-7012-4F93-AE5D-8BB246BB474B}"/>
              </a:ext>
            </a:extLst>
          </p:cNvPr>
          <p:cNvCxnSpPr/>
          <p:nvPr/>
        </p:nvCxnSpPr>
        <p:spPr>
          <a:xfrm>
            <a:off x="3516868" y="2481842"/>
            <a:ext cx="4421740" cy="0"/>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pic>
        <p:nvPicPr>
          <p:cNvPr id="5" name="Immagine 4">
            <a:extLst>
              <a:ext uri="{FF2B5EF4-FFF2-40B4-BE49-F238E27FC236}">
                <a16:creationId xmlns:a16="http://schemas.microsoft.com/office/drawing/2014/main" id="{A598316D-6683-4E8E-9F44-3D686E1EEF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5242" y="1415586"/>
            <a:ext cx="2382522" cy="3085757"/>
          </a:xfrm>
          <a:prstGeom prst="rect">
            <a:avLst/>
          </a:prstGeom>
          <a:ln w="76200">
            <a:solidFill>
              <a:schemeClr val="bg1">
                <a:lumMod val="75000"/>
              </a:schemeClr>
            </a:solidFill>
          </a:ln>
        </p:spPr>
      </p:pic>
      <p:sp>
        <p:nvSpPr>
          <p:cNvPr id="7" name="Ovale 6">
            <a:extLst>
              <a:ext uri="{FF2B5EF4-FFF2-40B4-BE49-F238E27FC236}">
                <a16:creationId xmlns:a16="http://schemas.microsoft.com/office/drawing/2014/main" id="{4F630DB5-7964-4552-80AA-B2246D63D664}"/>
              </a:ext>
            </a:extLst>
          </p:cNvPr>
          <p:cNvSpPr/>
          <p:nvPr/>
        </p:nvSpPr>
        <p:spPr>
          <a:xfrm>
            <a:off x="751440" y="4078970"/>
            <a:ext cx="1846223" cy="472314"/>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488"/>
          </a:p>
        </p:txBody>
      </p:sp>
      <p:cxnSp>
        <p:nvCxnSpPr>
          <p:cNvPr id="20" name="Connettore diritto 19">
            <a:extLst>
              <a:ext uri="{FF2B5EF4-FFF2-40B4-BE49-F238E27FC236}">
                <a16:creationId xmlns:a16="http://schemas.microsoft.com/office/drawing/2014/main" id="{E3BE9C1D-3156-419D-ABC9-B7F4F1E348B6}"/>
              </a:ext>
            </a:extLst>
          </p:cNvPr>
          <p:cNvCxnSpPr/>
          <p:nvPr/>
        </p:nvCxnSpPr>
        <p:spPr>
          <a:xfrm>
            <a:off x="3563026" y="4026410"/>
            <a:ext cx="4421740" cy="0"/>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18" name="Rettangolo arrotondato 7">
            <a:extLst>
              <a:ext uri="{FF2B5EF4-FFF2-40B4-BE49-F238E27FC236}">
                <a16:creationId xmlns:a16="http://schemas.microsoft.com/office/drawing/2014/main" id="{6C4B4E33-1ED7-41D4-B22B-386CB4EDE86C}"/>
              </a:ext>
            </a:extLst>
          </p:cNvPr>
          <p:cNvSpPr/>
          <p:nvPr/>
        </p:nvSpPr>
        <p:spPr>
          <a:xfrm>
            <a:off x="7947840" y="738764"/>
            <a:ext cx="1992035" cy="791566"/>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488"/>
          </a:p>
        </p:txBody>
      </p:sp>
      <p:sp>
        <p:nvSpPr>
          <p:cNvPr id="19" name="Rettangolo con angoli arrotondati 18">
            <a:extLst>
              <a:ext uri="{FF2B5EF4-FFF2-40B4-BE49-F238E27FC236}">
                <a16:creationId xmlns:a16="http://schemas.microsoft.com/office/drawing/2014/main" id="{A344FAD4-E151-44BD-A099-0F12437C7F98}"/>
              </a:ext>
            </a:extLst>
          </p:cNvPr>
          <p:cNvSpPr/>
          <p:nvPr/>
        </p:nvSpPr>
        <p:spPr>
          <a:xfrm>
            <a:off x="8476334" y="941338"/>
            <a:ext cx="1350464" cy="466242"/>
          </a:xfrm>
          <a:prstGeom prst="roundRect">
            <a:avLst/>
          </a:prstGeom>
          <a:noFill/>
          <a:ln w="19050">
            <a:solidFill>
              <a:srgbClr val="2B64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488"/>
          </a:p>
        </p:txBody>
      </p:sp>
      <p:sp>
        <p:nvSpPr>
          <p:cNvPr id="22" name="Rettangolo 21">
            <a:extLst>
              <a:ext uri="{FF2B5EF4-FFF2-40B4-BE49-F238E27FC236}">
                <a16:creationId xmlns:a16="http://schemas.microsoft.com/office/drawing/2014/main" id="{4257EC01-7125-4ADA-9794-53073CEA415B}"/>
              </a:ext>
            </a:extLst>
          </p:cNvPr>
          <p:cNvSpPr/>
          <p:nvPr/>
        </p:nvSpPr>
        <p:spPr>
          <a:xfrm rot="16200000">
            <a:off x="7567039" y="1055420"/>
            <a:ext cx="1177854" cy="206851"/>
          </a:xfrm>
          <a:prstGeom prst="rect">
            <a:avLst/>
          </a:prstGeom>
        </p:spPr>
        <p:txBody>
          <a:bodyPr wrap="square">
            <a:spAutoFit/>
          </a:bodyPr>
          <a:lstStyle/>
          <a:p>
            <a:pPr algn="ctr"/>
            <a:r>
              <a:rPr lang="it-IT" sz="744" b="1">
                <a:solidFill>
                  <a:srgbClr val="002060"/>
                </a:solidFill>
                <a:latin typeface="Titillium Web" panose="020b0604020202020204" charset="0"/>
              </a:rPr>
              <a:t>Ambito PA</a:t>
            </a:r>
          </a:p>
        </p:txBody>
      </p:sp>
      <p:pic>
        <p:nvPicPr>
          <p:cNvPr id="24" name="Immagine 23" descr="Immagine che contiene orologio&#10;&#10;Descrizione generata automaticamente">
            <a:extLst>
              <a:ext uri="{FF2B5EF4-FFF2-40B4-BE49-F238E27FC236}">
                <a16:creationId xmlns:a16="http://schemas.microsoft.com/office/drawing/2014/main" id="{0876DD76-C886-428D-8A0A-45D246A3D14D}"/>
              </a:ext>
            </a:extLst>
          </p:cNvPr>
          <p:cNvPicPr>
            <a:picLocks noChangeAspect="1"/>
          </p:cNvPicPr>
          <p:nvPr/>
        </p:nvPicPr>
        <p:blipFill>
          <a:blip r:embed="rId5"/>
          <a:stretch>
            <a:fillRect/>
          </a:stretch>
        </p:blipFill>
        <p:spPr>
          <a:xfrm>
            <a:off x="8267412" y="1031526"/>
            <a:ext cx="206611" cy="206611"/>
          </a:xfrm>
          <a:prstGeom prst="rect">
            <a:avLst/>
          </a:prstGeom>
        </p:spPr>
      </p:pic>
      <p:sp>
        <p:nvSpPr>
          <p:cNvPr id="26" name="CasellaDiTesto 25">
            <a:extLst>
              <a:ext uri="{FF2B5EF4-FFF2-40B4-BE49-F238E27FC236}">
                <a16:creationId xmlns:a16="http://schemas.microsoft.com/office/drawing/2014/main" id="{EB7E3CBD-A890-4923-A876-D61648BA8E1B}"/>
              </a:ext>
            </a:extLst>
          </p:cNvPr>
          <p:cNvSpPr txBox="1"/>
          <p:nvPr/>
        </p:nvSpPr>
        <p:spPr>
          <a:xfrm>
            <a:off x="7178319" y="783013"/>
            <a:ext cx="3206376" cy="168636"/>
          </a:xfrm>
          <a:prstGeom prst="rect">
            <a:avLst/>
          </a:prstGeom>
          <a:noFill/>
        </p:spPr>
        <p:txBody>
          <a:bodyPr wrap="square" rtlCol="0">
            <a:spAutoFit/>
          </a:bodyPr>
          <a:lstStyle/>
          <a:p>
            <a:pPr algn="ctr"/>
            <a:r>
              <a:rPr lang="it-IT" sz="496" b="1">
                <a:solidFill>
                  <a:srgbClr val="002060"/>
                </a:solidFill>
                <a:ea typeface="+mj-ea"/>
              </a:rPr>
              <a:t>INIZIATIVE STRATEGICHE E LINEE GUIDA</a:t>
            </a:r>
          </a:p>
        </p:txBody>
      </p:sp>
      <p:sp>
        <p:nvSpPr>
          <p:cNvPr id="28" name="Rettangolo 27">
            <a:extLst>
              <a:ext uri="{FF2B5EF4-FFF2-40B4-BE49-F238E27FC236}">
                <a16:creationId xmlns:a16="http://schemas.microsoft.com/office/drawing/2014/main" id="{5D992426-1EDB-49AD-8535-92B150F985C3}"/>
              </a:ext>
            </a:extLst>
          </p:cNvPr>
          <p:cNvSpPr/>
          <p:nvPr/>
        </p:nvSpPr>
        <p:spPr>
          <a:xfrm>
            <a:off x="8466836" y="1044119"/>
            <a:ext cx="1415842" cy="295722"/>
          </a:xfrm>
          <a:prstGeom prst="rect">
            <a:avLst/>
          </a:prstGeom>
        </p:spPr>
        <p:txBody>
          <a:bodyPr wrap="square">
            <a:spAutoFit/>
          </a:bodyPr>
          <a:lstStyle/>
          <a:p>
            <a:pPr marL="141755" indent="-141755">
              <a:buFont typeface="Wingdings" panose="05000000000000000000" pitchFamily="2" charset="2"/>
              <a:buChar char="q"/>
            </a:pPr>
            <a:r>
              <a:rPr lang="it-IT" sz="661">
                <a:solidFill>
                  <a:srgbClr val="002060"/>
                </a:solidFill>
                <a:latin typeface="Titillium Web" panose="020b0604020202020204" charset="0"/>
              </a:rPr>
              <a:t> Definizione di linee di azione nel Piano triennale per la PA</a:t>
            </a:r>
          </a:p>
        </p:txBody>
      </p:sp>
      <p:sp>
        <p:nvSpPr>
          <p:cNvPr id="35" name="Rettangolo 34">
            <a:extLst>
              <a:ext uri="{FF2B5EF4-FFF2-40B4-BE49-F238E27FC236}">
                <a16:creationId xmlns:a16="http://schemas.microsoft.com/office/drawing/2014/main" id="{A6738FB2-B3D5-4683-8F3F-F58B57531F5C}"/>
              </a:ext>
            </a:extLst>
          </p:cNvPr>
          <p:cNvSpPr/>
          <p:nvPr/>
        </p:nvSpPr>
        <p:spPr>
          <a:xfrm>
            <a:off x="7596969" y="607424"/>
            <a:ext cx="2243394" cy="996701"/>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488"/>
          </a:p>
        </p:txBody>
      </p:sp>
      <p:pic>
        <p:nvPicPr>
          <p:cNvPr id="30" name="Immagine 29">
            <a:extLst>
              <a:ext uri="{FF2B5EF4-FFF2-40B4-BE49-F238E27FC236}">
                <a16:creationId xmlns:a16="http://schemas.microsoft.com/office/drawing/2014/main" id="{9E145C66-7B63-4D0B-91AF-03D338A52117}"/>
              </a:ext>
            </a:extLst>
          </p:cNvPr>
          <p:cNvPicPr>
            <a:picLocks noChangeAspect="1"/>
          </p:cNvPicPr>
          <p:nvPr/>
        </p:nvPicPr>
        <p:blipFill>
          <a:blip r:embed="rId6"/>
          <a:stretch>
            <a:fillRect/>
          </a:stretch>
        </p:blipFill>
        <p:spPr>
          <a:xfrm>
            <a:off x="7599302" y="897510"/>
            <a:ext cx="305377" cy="305377"/>
          </a:xfrm>
          <a:prstGeom prst="rect">
            <a:avLst/>
          </a:prstGeom>
        </p:spPr>
      </p:pic>
      <p:sp>
        <p:nvSpPr>
          <p:cNvPr id="10" name="Freccia a destra 9">
            <a:extLst>
              <a:ext uri="{FF2B5EF4-FFF2-40B4-BE49-F238E27FC236}">
                <a16:creationId xmlns:a16="http://schemas.microsoft.com/office/drawing/2014/main" id="{1892877E-482D-494A-96FD-BC8DA3FDF0EB}"/>
              </a:ext>
            </a:extLst>
          </p:cNvPr>
          <p:cNvSpPr/>
          <p:nvPr/>
        </p:nvSpPr>
        <p:spPr>
          <a:xfrm>
            <a:off x="3567536" y="2041968"/>
            <a:ext cx="751069" cy="174243"/>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488"/>
          </a:p>
        </p:txBody>
      </p:sp>
      <p:sp>
        <p:nvSpPr>
          <p:cNvPr id="27" name="CasellaDiTesto 26">
            <a:extLst>
              <a:ext uri="{FF2B5EF4-FFF2-40B4-BE49-F238E27FC236}">
                <a16:creationId xmlns:a16="http://schemas.microsoft.com/office/drawing/2014/main" id="{C41947D9-86A7-4CD1-8F19-0CA2E0A64FE0}"/>
              </a:ext>
            </a:extLst>
          </p:cNvPr>
          <p:cNvSpPr txBox="1"/>
          <p:nvPr/>
        </p:nvSpPr>
        <p:spPr>
          <a:xfrm>
            <a:off x="4604183" y="1891065"/>
            <a:ext cx="2688990" cy="512063"/>
          </a:xfrm>
          <a:prstGeom prst="rect">
            <a:avLst/>
          </a:prstGeom>
          <a:noFill/>
        </p:spPr>
        <p:txBody>
          <a:bodyPr wrap="square">
            <a:spAutoFit/>
          </a:bodyPr>
          <a:lstStyle/>
          <a:p>
            <a:r>
              <a:rPr lang="it-IT" sz="909">
                <a:solidFill>
                  <a:srgbClr val="002060"/>
                </a:solidFill>
                <a:latin typeface="Titillium Web" panose="020b0604020202020204" charset="0"/>
              </a:rPr>
              <a:t>Circa </a:t>
            </a:r>
            <a:r>
              <a:rPr lang="it-IT" sz="909" b="1">
                <a:solidFill>
                  <a:srgbClr val="002060"/>
                </a:solidFill>
                <a:latin typeface="Titillium Web" panose="020b0604020202020204" charset="0"/>
              </a:rPr>
              <a:t>100 azioni nel triennio a carico delle PA </a:t>
            </a:r>
            <a:r>
              <a:rPr lang="it-IT" sz="909">
                <a:solidFill>
                  <a:srgbClr val="002060"/>
                </a:solidFill>
                <a:latin typeface="Titillium Web" panose="020b0604020202020204" charset="0"/>
              </a:rPr>
              <a:t>con focus e indicazioni specifiche sulle azioni delle </a:t>
            </a:r>
            <a:r>
              <a:rPr lang="it-IT" sz="909" b="1">
                <a:solidFill>
                  <a:srgbClr val="002060"/>
                </a:solidFill>
                <a:latin typeface="Titillium Web" panose="020b0604020202020204" charset="0"/>
              </a:rPr>
              <a:t>PA locali nel capitolo 9</a:t>
            </a:r>
          </a:p>
        </p:txBody>
      </p:sp>
    </p:spTree>
    <p:extLst>
      <p:ext uri="{BB962C8B-B14F-4D97-AF65-F5344CB8AC3E}">
        <p14:creationId xmlns:p14="http://schemas.microsoft.com/office/powerpoint/2010/main" val="1519293931"/>
      </p:ext>
    </p:extLst>
  </p:cSld>
  <p:clrMapOvr>
    <a:masterClrMapping/>
  </p:clrMapOvr>
  <p:transition/>
  <p:timing/>
</p:sld>
</file>

<file path=ppt/slides/slide1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Shape 62"/>
        <p:cNvGrpSpPr/>
        <p:nvPr/>
      </p:nvGrpSpPr>
      <p:grpSpPr>
        <a:xfrm>
          <a:off x="0" y="0"/>
          <a:ext cx="0" cy="0"/>
        </a:xfrm>
      </p:grpSpPr>
      <p:sp>
        <p:nvSpPr>
          <p:cNvPr id="2" name="Rettangolo con angoli arrotondati 1">
            <a:extLst>
              <a:ext uri="{FF2B5EF4-FFF2-40B4-BE49-F238E27FC236}">
                <a16:creationId xmlns:a16="http://schemas.microsoft.com/office/drawing/2014/main" id="{28AACAFF-4372-4B50-AFF9-3EE25DB46A67}"/>
              </a:ext>
            </a:extLst>
          </p:cNvPr>
          <p:cNvSpPr/>
          <p:nvPr/>
        </p:nvSpPr>
        <p:spPr>
          <a:xfrm>
            <a:off x="617310" y="1624498"/>
            <a:ext cx="45788" cy="2673291"/>
          </a:xfrm>
          <a:prstGeom prst="roundRect">
            <a:avLst/>
          </a:prstGeom>
          <a:solidFill>
            <a:srgbClr val="5D819D"/>
          </a:solidFill>
          <a:ln>
            <a:solidFill>
              <a:srgbClr val="5D81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488"/>
          </a:p>
        </p:txBody>
      </p:sp>
      <p:sp>
        <p:nvSpPr>
          <p:cNvPr id="64" name="Google Shape;64;p8"/>
          <p:cNvSpPr/>
          <p:nvPr/>
        </p:nvSpPr>
        <p:spPr>
          <a:xfrm>
            <a:off x="9501049" y="73736"/>
            <a:ext cx="485924" cy="141139"/>
          </a:xfrm>
          <a:prstGeom prst="roundRect">
            <a:avLst>
              <a:gd name="adj" fmla="val 16667"/>
            </a:avLst>
          </a:prstGeom>
          <a:solidFill>
            <a:srgbClr val="0070C0"/>
          </a:solidFill>
          <a:ln>
            <a:noFill/>
          </a:ln>
        </p:spPr>
        <p:txBody>
          <a:bodyPr spcFirstLastPara="1" wrap="square" lIns="75592" tIns="37786" rIns="75592" bIns="37786" anchor="ctr" anchorCtr="0">
            <a:noAutofit/>
          </a:bodyPr>
          <a:lstStyle/>
          <a:p>
            <a:pPr algn="ctr"/>
            <a:fld id="{00000000-1234-1234-1234-123412341234}" type="slidenum">
              <a:rPr lang="it-IT" sz="909">
                <a:solidFill>
                  <a:schemeClr val="lt1"/>
                </a:solidFill>
                <a:latin typeface="Titillium Web" panose="020b0604020202020204" charset="0"/>
                <a:ea typeface="Titillium Web"/>
                <a:cs typeface="Titillium Web"/>
                <a:sym typeface="Titillium Web" panose="020b0604020202020204" charset="0"/>
              </a:rPr>
              <a:pPr algn="ctr"/>
              <a:t>18</a:t>
            </a:fld>
            <a:endParaRPr sz="909">
              <a:solidFill>
                <a:schemeClr val="lt1"/>
              </a:solidFill>
              <a:latin typeface="Titillium Web" panose="020b0604020202020204" charset="0"/>
              <a:ea typeface="Titillium Web"/>
              <a:cs typeface="Titillium Web"/>
              <a:sym typeface="Titillium Web" panose="020b0604020202020204" charset="0"/>
            </a:endParaRPr>
          </a:p>
        </p:txBody>
      </p:sp>
      <p:sp>
        <p:nvSpPr>
          <p:cNvPr id="66" name="Google Shape;66;p8"/>
          <p:cNvSpPr/>
          <p:nvPr/>
        </p:nvSpPr>
        <p:spPr>
          <a:xfrm>
            <a:off x="7714007" y="2288172"/>
            <a:ext cx="1651744" cy="18033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75592" tIns="75592" rIns="75592" bIns="75592" anchor="ctr" anchorCtr="0">
            <a:noAutofit/>
          </a:bodyPr>
          <a:lstStyle/>
          <a:p>
            <a:endParaRPr sz="1488"/>
          </a:p>
        </p:txBody>
      </p:sp>
      <p:sp>
        <p:nvSpPr>
          <p:cNvPr id="14" name="Google Shape;74;p9"/>
          <p:cNvSpPr txBox="1"/>
          <p:nvPr/>
        </p:nvSpPr>
        <p:spPr>
          <a:xfrm>
            <a:off x="383015" y="153570"/>
            <a:ext cx="8088365" cy="634265"/>
          </a:xfrm>
          <a:prstGeom prst="rect">
            <a:avLst/>
          </a:prstGeom>
          <a:noFill/>
          <a:ln>
            <a:noFill/>
          </a:ln>
        </p:spPr>
        <p:txBody>
          <a:bodyPr spcFirstLastPara="1" wrap="square" lIns="75592" tIns="37786" rIns="75592" bIns="37786" anchor="ctr" anchorCtr="0">
            <a:noAutofit/>
          </a:bodyPr>
          <a:lstStyle/>
          <a:p>
            <a:pPr lvl="0">
              <a:lnSpc>
                <a:spcPct val="90000"/>
              </a:lnSpc>
            </a:pPr>
            <a:r>
              <a:rPr lang="it-IT" sz="2976" b="1">
                <a:solidFill>
                  <a:srgbClr val="002060"/>
                </a:solidFill>
                <a:latin typeface="Calibri" panose="020f0502020204030204" pitchFamily="34" charset="0"/>
                <a:cs typeface="Calibri" panose="020f0502020204030204" pitchFamily="34" charset="0"/>
                <a:sym typeface="Calibri" panose="020f0502020204030204"/>
              </a:rPr>
              <a:t>La sicurezza nel Piano triennale 2020 – 2022 </a:t>
            </a:r>
            <a:endParaRPr lang="it-IT" sz="2976">
              <a:latin typeface="Calibri" panose="020f0502020204030204" pitchFamily="34" charset="0"/>
              <a:cs typeface="Calibri" panose="020f0502020204030204" pitchFamily="34" charset="0"/>
            </a:endParaRPr>
          </a:p>
        </p:txBody>
      </p:sp>
      <p:sp>
        <p:nvSpPr>
          <p:cNvPr id="5" name="Rettangolo 4">
            <a:extLst>
              <a:ext uri="{FF2B5EF4-FFF2-40B4-BE49-F238E27FC236}">
                <a16:creationId xmlns:a16="http://schemas.microsoft.com/office/drawing/2014/main" id="{26FF715B-126F-4CC2-AF6E-35DDA6AFF841}"/>
              </a:ext>
            </a:extLst>
          </p:cNvPr>
          <p:cNvSpPr/>
          <p:nvPr/>
        </p:nvSpPr>
        <p:spPr>
          <a:xfrm>
            <a:off x="1079000" y="1972156"/>
            <a:ext cx="3276514" cy="779252"/>
          </a:xfrm>
          <a:prstGeom prst="rect">
            <a:avLst/>
          </a:prstGeom>
        </p:spPr>
        <p:txBody>
          <a:bodyPr wrap="square">
            <a:spAutoFit/>
          </a:bodyPr>
          <a:lstStyle/>
          <a:p>
            <a:r>
              <a:rPr lang="it-IT" sz="1488">
                <a:solidFill>
                  <a:srgbClr val="002060"/>
                </a:solidFill>
                <a:latin typeface="Titillium Web" panose="020b0604020202020204" charset="0"/>
              </a:rPr>
              <a:t>Aumentare la </a:t>
            </a:r>
            <a:r>
              <a:rPr lang="it-IT" sz="1488" b="1">
                <a:solidFill>
                  <a:srgbClr val="002060"/>
                </a:solidFill>
                <a:latin typeface="Titillium Web" panose="020b0604020202020204" charset="0"/>
              </a:rPr>
              <a:t>consapevolezza del rischio cyber </a:t>
            </a:r>
            <a:r>
              <a:rPr lang="it-IT" sz="1488">
                <a:solidFill>
                  <a:srgbClr val="002060"/>
                </a:solidFill>
                <a:latin typeface="Titillium Web" panose="020b0604020202020204" charset="0"/>
              </a:rPr>
              <a:t>(Cyber Security Awareness) nelle PA  </a:t>
            </a:r>
          </a:p>
        </p:txBody>
      </p:sp>
      <p:pic>
        <p:nvPicPr>
          <p:cNvPr id="7" name="Immagine 6" descr="Immagine che contiene disegnando&#10;&#10;Descrizione generata automaticamente">
            <a:extLst>
              <a:ext uri="{FF2B5EF4-FFF2-40B4-BE49-F238E27FC236}">
                <a16:creationId xmlns:a16="http://schemas.microsoft.com/office/drawing/2014/main" id="{499F9106-945C-42AB-8E8A-125B91C72EDB}"/>
              </a:ext>
            </a:extLst>
          </p:cNvPr>
          <p:cNvPicPr>
            <a:picLocks noChangeAspect="1"/>
          </p:cNvPicPr>
          <p:nvPr/>
        </p:nvPicPr>
        <p:blipFill>
          <a:blip r:embed="rId3">
            <a:duotone>
              <a:prstClr val="black"/>
              <a:schemeClr val="accent5">
                <a:tint val="45000"/>
                <a:satMod val="400000"/>
              </a:schemeClr>
            </a:duotone>
          </a:blip>
          <a:stretch>
            <a:fillRect/>
          </a:stretch>
        </p:blipFill>
        <p:spPr>
          <a:xfrm>
            <a:off x="406990" y="2148904"/>
            <a:ext cx="446484" cy="446484"/>
          </a:xfrm>
          <a:prstGeom prst="rect">
            <a:avLst/>
          </a:prstGeom>
        </p:spPr>
      </p:pic>
      <p:pic>
        <p:nvPicPr>
          <p:cNvPr id="9" name="Immagine 8" descr="Immagine che contiene stanza&#10;&#10;Descrizione generata automaticamente">
            <a:extLst>
              <a:ext uri="{FF2B5EF4-FFF2-40B4-BE49-F238E27FC236}">
                <a16:creationId xmlns:a16="http://schemas.microsoft.com/office/drawing/2014/main" id="{2F86C48A-04C0-4335-A6FF-F439BA495BFB}"/>
              </a:ext>
            </a:extLst>
          </p:cNvPr>
          <p:cNvPicPr>
            <a:picLocks noChangeAspect="1"/>
          </p:cNvPicPr>
          <p:nvPr/>
        </p:nvPicPr>
        <p:blipFill>
          <a:blip r:embed="rId4">
            <a:duotone>
              <a:prstClr val="black"/>
              <a:schemeClr val="accent5">
                <a:tint val="45000"/>
                <a:satMod val="400000"/>
              </a:schemeClr>
            </a:duotone>
          </a:blip>
          <a:stretch>
            <a:fillRect/>
          </a:stretch>
        </p:blipFill>
        <p:spPr>
          <a:xfrm>
            <a:off x="406990" y="3391027"/>
            <a:ext cx="446484" cy="446484"/>
          </a:xfrm>
          <a:prstGeom prst="rect">
            <a:avLst/>
          </a:prstGeom>
        </p:spPr>
      </p:pic>
      <p:sp>
        <p:nvSpPr>
          <p:cNvPr id="15" name="Rettangolo 14">
            <a:extLst>
              <a:ext uri="{FF2B5EF4-FFF2-40B4-BE49-F238E27FC236}">
                <a16:creationId xmlns:a16="http://schemas.microsoft.com/office/drawing/2014/main" id="{07718059-7A86-43ED-872B-C8BEE267D8C6}"/>
              </a:ext>
            </a:extLst>
          </p:cNvPr>
          <p:cNvSpPr/>
          <p:nvPr/>
        </p:nvSpPr>
        <p:spPr>
          <a:xfrm>
            <a:off x="406990" y="768238"/>
            <a:ext cx="8529062" cy="805092"/>
          </a:xfrm>
          <a:prstGeom prst="rect">
            <a:avLst/>
          </a:prstGeom>
        </p:spPr>
        <p:txBody>
          <a:bodyPr wrap="square">
            <a:spAutoFit/>
          </a:bodyPr>
          <a:lstStyle/>
          <a:p>
            <a:pPr fontAlgn="base"/>
            <a:r>
              <a:rPr lang="it-IT" sz="1158">
                <a:solidFill>
                  <a:srgbClr val="002060"/>
                </a:solidFill>
                <a:latin typeface="Titillium Web" panose="020b0604020202020204" charset="0"/>
              </a:rPr>
              <a:t>L’ esigenza per la PA di contrastare le minacce cibernetiche è fondamentale in quanto garantisce non solo la disponibilità, l’integrità e la riservatezza delle informazioni proprie del Sistema informativo della Pubblica Amministrazione, ma è il presupposto per la protezione del dato che ha come conseguenza diretta l’aumento della fiducia nei servizi digitali erogati dalla PA.  </a:t>
            </a:r>
          </a:p>
        </p:txBody>
      </p:sp>
      <p:sp>
        <p:nvSpPr>
          <p:cNvPr id="16" name="Rettangolo 15">
            <a:extLst>
              <a:ext uri="{FF2B5EF4-FFF2-40B4-BE49-F238E27FC236}">
                <a16:creationId xmlns:a16="http://schemas.microsoft.com/office/drawing/2014/main" id="{403A1966-465D-4166-8BCC-100B0F05A808}"/>
              </a:ext>
            </a:extLst>
          </p:cNvPr>
          <p:cNvSpPr/>
          <p:nvPr/>
        </p:nvSpPr>
        <p:spPr>
          <a:xfrm>
            <a:off x="803474" y="2352000"/>
            <a:ext cx="208299" cy="37802"/>
          </a:xfrm>
          <a:prstGeom prst="rect">
            <a:avLst/>
          </a:prstGeom>
          <a:solidFill>
            <a:srgbClr val="5D819D"/>
          </a:solidFill>
          <a:ln>
            <a:solidFill>
              <a:srgbClr val="5D81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488"/>
          </a:p>
        </p:txBody>
      </p:sp>
      <p:sp>
        <p:nvSpPr>
          <p:cNvPr id="18" name="Rettangolo 17">
            <a:extLst>
              <a:ext uri="{FF2B5EF4-FFF2-40B4-BE49-F238E27FC236}">
                <a16:creationId xmlns:a16="http://schemas.microsoft.com/office/drawing/2014/main" id="{872A641D-AE2F-4547-9502-2F596A670F21}"/>
              </a:ext>
            </a:extLst>
          </p:cNvPr>
          <p:cNvSpPr/>
          <p:nvPr/>
        </p:nvSpPr>
        <p:spPr>
          <a:xfrm>
            <a:off x="804614" y="3597936"/>
            <a:ext cx="208299" cy="37802"/>
          </a:xfrm>
          <a:prstGeom prst="rect">
            <a:avLst/>
          </a:prstGeom>
          <a:solidFill>
            <a:srgbClr val="5D819D"/>
          </a:solidFill>
          <a:ln>
            <a:solidFill>
              <a:srgbClr val="5D81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488"/>
          </a:p>
        </p:txBody>
      </p:sp>
      <p:pic>
        <p:nvPicPr>
          <p:cNvPr id="3" name="Immagine 2" descr="Immagine che contiene orologio&#10;&#10;Descrizione generata automaticamente">
            <a:extLst>
              <a:ext uri="{FF2B5EF4-FFF2-40B4-BE49-F238E27FC236}">
                <a16:creationId xmlns:a16="http://schemas.microsoft.com/office/drawing/2014/main" id="{27A746F3-49F9-48BF-8758-2F51F303CB29}"/>
              </a:ext>
            </a:extLst>
          </p:cNvPr>
          <p:cNvPicPr>
            <a:picLocks noChangeAspect="1"/>
          </p:cNvPicPr>
          <p:nvPr/>
        </p:nvPicPr>
        <p:blipFill>
          <a:blip r:embed="rId5">
            <a:duotone>
              <a:prstClr val="black"/>
              <a:schemeClr val="accent5">
                <a:tint val="45000"/>
                <a:satMod val="400000"/>
              </a:schemeClr>
            </a:duotone>
          </a:blip>
          <a:stretch>
            <a:fillRect/>
          </a:stretch>
        </p:blipFill>
        <p:spPr>
          <a:xfrm>
            <a:off x="4771417" y="2120837"/>
            <a:ext cx="491516" cy="491516"/>
          </a:xfrm>
          <a:prstGeom prst="rect">
            <a:avLst/>
          </a:prstGeom>
        </p:spPr>
      </p:pic>
      <p:sp>
        <p:nvSpPr>
          <p:cNvPr id="4" name="Rettangolo 3">
            <a:extLst>
              <a:ext uri="{FF2B5EF4-FFF2-40B4-BE49-F238E27FC236}">
                <a16:creationId xmlns:a16="http://schemas.microsoft.com/office/drawing/2014/main" id="{51124391-2C05-428B-AE53-09C2D17FB592}"/>
              </a:ext>
            </a:extLst>
          </p:cNvPr>
          <p:cNvSpPr/>
          <p:nvPr/>
        </p:nvSpPr>
        <p:spPr>
          <a:xfrm>
            <a:off x="5554026" y="2104945"/>
            <a:ext cx="3446214" cy="550279"/>
          </a:xfrm>
          <a:prstGeom prst="rect">
            <a:avLst/>
          </a:prstGeom>
        </p:spPr>
        <p:txBody>
          <a:bodyPr wrap="square">
            <a:spAutoFit/>
          </a:bodyPr>
          <a:lstStyle/>
          <a:p>
            <a:pPr marL="141755" indent="-141755">
              <a:spcAft>
                <a:spcPts val="496"/>
              </a:spcAft>
              <a:buFont typeface="Wingdings" panose="05000000000000000000" pitchFamily="2" charset="2"/>
              <a:buChar char="q"/>
            </a:pPr>
            <a:r>
              <a:rPr lang="it-IT" sz="1158">
                <a:solidFill>
                  <a:srgbClr val="002060"/>
                </a:solidFill>
                <a:latin typeface="Titillium Web" panose="020b0604020202020204" charset="0"/>
              </a:rPr>
              <a:t> </a:t>
            </a:r>
            <a:r>
              <a:rPr lang="it-IT" sz="1488">
                <a:solidFill>
                  <a:srgbClr val="002060"/>
                </a:solidFill>
                <a:latin typeface="Titillium Web" panose="020b0604020202020204" charset="0"/>
              </a:rPr>
              <a:t>Incremento del livello di Cyber Security Awareness nella PA</a:t>
            </a:r>
            <a:endParaRPr lang="it-IT" sz="1158">
              <a:solidFill>
                <a:srgbClr val="002060"/>
              </a:solidFill>
              <a:latin typeface="Titillium Web" panose="020b0604020202020204" charset="0"/>
            </a:endParaRPr>
          </a:p>
        </p:txBody>
      </p:sp>
      <p:pic>
        <p:nvPicPr>
          <p:cNvPr id="8" name="Immagine 7" descr="Immagine che contiene orologio&#10;&#10;Descrizione generata automaticamente">
            <a:extLst>
              <a:ext uri="{FF2B5EF4-FFF2-40B4-BE49-F238E27FC236}">
                <a16:creationId xmlns:a16="http://schemas.microsoft.com/office/drawing/2014/main" id="{92668DA7-504E-429D-BF3E-FD7735B5904D}"/>
              </a:ext>
            </a:extLst>
          </p:cNvPr>
          <p:cNvPicPr>
            <a:picLocks noChangeAspect="1"/>
          </p:cNvPicPr>
          <p:nvPr/>
        </p:nvPicPr>
        <p:blipFill>
          <a:blip r:embed="rId5">
            <a:duotone>
              <a:prstClr val="black"/>
              <a:schemeClr val="accent5">
                <a:tint val="45000"/>
                <a:satMod val="400000"/>
              </a:schemeClr>
            </a:duotone>
          </a:blip>
          <a:stretch>
            <a:fillRect/>
          </a:stretch>
        </p:blipFill>
        <p:spPr>
          <a:xfrm>
            <a:off x="4807695" y="3416207"/>
            <a:ext cx="491516" cy="491516"/>
          </a:xfrm>
          <a:prstGeom prst="rect">
            <a:avLst/>
          </a:prstGeom>
        </p:spPr>
      </p:pic>
      <p:sp>
        <p:nvSpPr>
          <p:cNvPr id="10" name="Rettangolo 9">
            <a:extLst>
              <a:ext uri="{FF2B5EF4-FFF2-40B4-BE49-F238E27FC236}">
                <a16:creationId xmlns:a16="http://schemas.microsoft.com/office/drawing/2014/main" id="{D5529DED-1242-48E3-AC2D-A908713F282D}"/>
              </a:ext>
            </a:extLst>
          </p:cNvPr>
          <p:cNvSpPr/>
          <p:nvPr/>
        </p:nvSpPr>
        <p:spPr>
          <a:xfrm>
            <a:off x="1089619" y="3216221"/>
            <a:ext cx="3481930" cy="779252"/>
          </a:xfrm>
          <a:prstGeom prst="rect">
            <a:avLst/>
          </a:prstGeom>
        </p:spPr>
        <p:txBody>
          <a:bodyPr wrap="square">
            <a:spAutoFit/>
          </a:bodyPr>
          <a:lstStyle/>
          <a:p>
            <a:r>
              <a:rPr lang="it-IT" sz="1488">
                <a:solidFill>
                  <a:srgbClr val="002060"/>
                </a:solidFill>
                <a:latin typeface="Titillium Web" panose="020b0604020202020204" charset="0"/>
              </a:rPr>
              <a:t>Aumentare il livello di </a:t>
            </a:r>
            <a:r>
              <a:rPr lang="it-IT" sz="1488" b="1">
                <a:solidFill>
                  <a:srgbClr val="002060"/>
                </a:solidFill>
                <a:latin typeface="Titillium Web" panose="020b0604020202020204" charset="0"/>
              </a:rPr>
              <a:t>sicurezza informatica dei portali istituzionali </a:t>
            </a:r>
            <a:r>
              <a:rPr lang="it-IT" sz="1488">
                <a:solidFill>
                  <a:srgbClr val="002060"/>
                </a:solidFill>
                <a:latin typeface="Titillium Web" panose="020b0604020202020204" charset="0"/>
              </a:rPr>
              <a:t>della Pubblica Amministrazione </a:t>
            </a:r>
          </a:p>
        </p:txBody>
      </p:sp>
      <p:sp>
        <p:nvSpPr>
          <p:cNvPr id="11" name="Rettangolo 10">
            <a:extLst>
              <a:ext uri="{FF2B5EF4-FFF2-40B4-BE49-F238E27FC236}">
                <a16:creationId xmlns:a16="http://schemas.microsoft.com/office/drawing/2014/main" id="{E3CCE729-54BB-44CA-B3B8-93AC9C29A660}"/>
              </a:ext>
            </a:extLst>
          </p:cNvPr>
          <p:cNvSpPr/>
          <p:nvPr/>
        </p:nvSpPr>
        <p:spPr>
          <a:xfrm>
            <a:off x="5554027" y="3139919"/>
            <a:ext cx="3721985" cy="1174360"/>
          </a:xfrm>
          <a:prstGeom prst="rect">
            <a:avLst/>
          </a:prstGeom>
        </p:spPr>
        <p:txBody>
          <a:bodyPr wrap="square">
            <a:spAutoFit/>
          </a:bodyPr>
          <a:lstStyle/>
          <a:p>
            <a:pPr marL="141755" indent="-141755">
              <a:spcAft>
                <a:spcPts val="496"/>
              </a:spcAft>
              <a:buFont typeface="Wingdings" panose="05000000000000000000" pitchFamily="2" charset="2"/>
              <a:buChar char="q"/>
            </a:pPr>
            <a:r>
              <a:rPr lang="it-IT" sz="1323">
                <a:solidFill>
                  <a:srgbClr val="002060"/>
                </a:solidFill>
                <a:latin typeface="Titillium Web" panose="020b0604020202020204" charset="0"/>
              </a:rPr>
              <a:t>Incremento del numero dei portali istituzionali che utilizzano il protocollo HTTPS only</a:t>
            </a:r>
          </a:p>
          <a:p>
            <a:pPr marL="141755" indent="-141755">
              <a:spcAft>
                <a:spcPts val="496"/>
              </a:spcAft>
              <a:buFont typeface="Wingdings" panose="05000000000000000000" pitchFamily="2" charset="2"/>
              <a:buChar char="q"/>
            </a:pPr>
            <a:r>
              <a:rPr lang="it-IT" sz="1323">
                <a:solidFill>
                  <a:srgbClr val="002060"/>
                </a:solidFill>
                <a:latin typeface="Titillium Web" panose="020b0604020202020204" charset="0"/>
              </a:rPr>
              <a:t>Massimizzazione del numero dei Content Management System (CMS) non vulnerabili utilizzati nei portali istituzionali delle PA</a:t>
            </a:r>
          </a:p>
        </p:txBody>
      </p:sp>
      <p:sp>
        <p:nvSpPr>
          <p:cNvPr id="6" name="CasellaDiTesto 5">
            <a:extLst>
              <a:ext uri="{FF2B5EF4-FFF2-40B4-BE49-F238E27FC236}">
                <a16:creationId xmlns:a16="http://schemas.microsoft.com/office/drawing/2014/main" id="{0040F323-F153-4AAB-9326-E9AB4A08593E}"/>
              </a:ext>
            </a:extLst>
          </p:cNvPr>
          <p:cNvSpPr txBox="1"/>
          <p:nvPr/>
        </p:nvSpPr>
        <p:spPr>
          <a:xfrm>
            <a:off x="772463" y="1622218"/>
            <a:ext cx="1806200" cy="276999"/>
          </a:xfrm>
          <a:prstGeom prst="rect">
            <a:avLst/>
          </a:prstGeom>
          <a:noFill/>
        </p:spPr>
        <p:txBody>
          <a:bodyPr wrap="square" lIns="91440" tIns="45720" rIns="91440" bIns="45720" rtlCol="0" anchor="t">
            <a:spAutoFit/>
          </a:bodyPr>
          <a:lstStyle/>
          <a:p>
            <a:pPr algn="ctr"/>
            <a:r>
              <a:rPr lang="it-IT" sz="1200" b="1">
                <a:solidFill>
                  <a:srgbClr val="002060"/>
                </a:solidFill>
                <a:ea typeface="+mj-ea"/>
              </a:rPr>
              <a:t>OBIETTIVI DEL Cap. 6</a:t>
            </a:r>
            <a:endParaRPr lang="it-IT" sz="1240" b="1">
              <a:solidFill>
                <a:srgbClr val="002060"/>
              </a:solidFill>
              <a:ea typeface="+mj-ea"/>
            </a:endParaRPr>
          </a:p>
        </p:txBody>
      </p:sp>
      <p:sp>
        <p:nvSpPr>
          <p:cNvPr id="13" name="CasellaDiTesto 12">
            <a:extLst>
              <a:ext uri="{FF2B5EF4-FFF2-40B4-BE49-F238E27FC236}">
                <a16:creationId xmlns:a16="http://schemas.microsoft.com/office/drawing/2014/main" id="{789CB276-A910-4223-8767-70894DEE5386}"/>
              </a:ext>
            </a:extLst>
          </p:cNvPr>
          <p:cNvSpPr txBox="1"/>
          <p:nvPr/>
        </p:nvSpPr>
        <p:spPr>
          <a:xfrm>
            <a:off x="5366488" y="1624497"/>
            <a:ext cx="1968097" cy="283154"/>
          </a:xfrm>
          <a:prstGeom prst="rect">
            <a:avLst/>
          </a:prstGeom>
          <a:noFill/>
        </p:spPr>
        <p:txBody>
          <a:bodyPr wrap="square" rtlCol="0">
            <a:spAutoFit/>
          </a:bodyPr>
          <a:lstStyle/>
          <a:p>
            <a:pPr algn="ctr"/>
            <a:r>
              <a:rPr lang="it-IT" sz="1240" b="1">
                <a:solidFill>
                  <a:srgbClr val="002060"/>
                </a:solidFill>
                <a:ea typeface="+mj-ea"/>
              </a:rPr>
              <a:t>RISULTATI ATTESI</a:t>
            </a:r>
          </a:p>
        </p:txBody>
      </p:sp>
    </p:spTree>
    <p:extLst>
      <p:ext uri="{BB962C8B-B14F-4D97-AF65-F5344CB8AC3E}">
        <p14:creationId xmlns:p14="http://schemas.microsoft.com/office/powerpoint/2010/main" val="134973952"/>
      </p:ext>
    </p:extLst>
  </p:cSld>
  <p:clrMapOvr>
    <a:masterClrMapping/>
  </p:clrMapOvr>
  <p:transition/>
  <p:timing/>
</p:sld>
</file>

<file path=ppt/slides/slide1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Shape 62"/>
        <p:cNvGrpSpPr/>
        <p:nvPr/>
      </p:nvGrpSpPr>
      <p:grpSpPr>
        <a:xfrm>
          <a:off x="0" y="0"/>
          <a:ext cx="0" cy="0"/>
        </a:xfrm>
      </p:grpSpPr>
      <p:sp>
        <p:nvSpPr>
          <p:cNvPr id="30" name="Rettangolo arrotondato 7">
            <a:extLst>
              <a:ext uri="{FF2B5EF4-FFF2-40B4-BE49-F238E27FC236}">
                <a16:creationId xmlns:a16="http://schemas.microsoft.com/office/drawing/2014/main" id="{4C79AB0F-0859-4A5D-BE31-5B934866885E}"/>
              </a:ext>
            </a:extLst>
          </p:cNvPr>
          <p:cNvSpPr/>
          <p:nvPr/>
        </p:nvSpPr>
        <p:spPr>
          <a:xfrm>
            <a:off x="7714007" y="738764"/>
            <a:ext cx="1992035" cy="791566"/>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488"/>
          </a:p>
        </p:txBody>
      </p:sp>
      <p:sp>
        <p:nvSpPr>
          <p:cNvPr id="2" name="Rettangolo con angoli arrotondati 1">
            <a:extLst>
              <a:ext uri="{FF2B5EF4-FFF2-40B4-BE49-F238E27FC236}">
                <a16:creationId xmlns:a16="http://schemas.microsoft.com/office/drawing/2014/main" id="{28AACAFF-4372-4B50-AFF9-3EE25DB46A67}"/>
              </a:ext>
            </a:extLst>
          </p:cNvPr>
          <p:cNvSpPr/>
          <p:nvPr/>
        </p:nvSpPr>
        <p:spPr>
          <a:xfrm flipH="1">
            <a:off x="560304" y="668075"/>
            <a:ext cx="35719" cy="3929063"/>
          </a:xfrm>
          <a:prstGeom prst="roundRect">
            <a:avLst/>
          </a:prstGeom>
          <a:solidFill>
            <a:srgbClr val="5D819D"/>
          </a:solidFill>
          <a:ln>
            <a:solidFill>
              <a:srgbClr val="5D81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488"/>
          </a:p>
        </p:txBody>
      </p:sp>
      <p:sp>
        <p:nvSpPr>
          <p:cNvPr id="64" name="Google Shape;64;p8"/>
          <p:cNvSpPr/>
          <p:nvPr/>
        </p:nvSpPr>
        <p:spPr>
          <a:xfrm>
            <a:off x="9501049" y="73736"/>
            <a:ext cx="485924" cy="141139"/>
          </a:xfrm>
          <a:prstGeom prst="roundRect">
            <a:avLst>
              <a:gd name="adj" fmla="val 16667"/>
            </a:avLst>
          </a:prstGeom>
          <a:solidFill>
            <a:srgbClr val="0070C0"/>
          </a:solidFill>
          <a:ln>
            <a:noFill/>
          </a:ln>
        </p:spPr>
        <p:txBody>
          <a:bodyPr spcFirstLastPara="1" wrap="square" lIns="75592" tIns="37786" rIns="75592" bIns="37786" anchor="ctr" anchorCtr="0">
            <a:noAutofit/>
          </a:bodyPr>
          <a:lstStyle/>
          <a:p>
            <a:pPr algn="ctr"/>
            <a:fld id="{00000000-1234-1234-1234-123412341234}" type="slidenum">
              <a:rPr lang="it-IT" sz="909">
                <a:solidFill>
                  <a:schemeClr val="lt1"/>
                </a:solidFill>
                <a:latin typeface="Titillium Web" panose="020b0604020202020204" charset="0"/>
                <a:ea typeface="Titillium Web"/>
                <a:cs typeface="Titillium Web"/>
                <a:sym typeface="Titillium Web" panose="020b0604020202020204" charset="0"/>
              </a:rPr>
              <a:pPr algn="ctr"/>
              <a:t>19</a:t>
            </a:fld>
            <a:endParaRPr sz="909">
              <a:solidFill>
                <a:schemeClr val="lt1"/>
              </a:solidFill>
              <a:latin typeface="Titillium Web" panose="020b0604020202020204" charset="0"/>
              <a:ea typeface="Titillium Web"/>
              <a:cs typeface="Titillium Web"/>
              <a:sym typeface="Titillium Web" panose="020b0604020202020204" charset="0"/>
            </a:endParaRPr>
          </a:p>
        </p:txBody>
      </p:sp>
      <p:sp>
        <p:nvSpPr>
          <p:cNvPr id="66" name="Google Shape;66;p8"/>
          <p:cNvSpPr/>
          <p:nvPr/>
        </p:nvSpPr>
        <p:spPr>
          <a:xfrm>
            <a:off x="7714007" y="2288172"/>
            <a:ext cx="1651744" cy="18033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75592" tIns="75592" rIns="75592" bIns="75592" anchor="ctr" anchorCtr="0">
            <a:noAutofit/>
          </a:bodyPr>
          <a:lstStyle/>
          <a:p>
            <a:endParaRPr sz="1488"/>
          </a:p>
        </p:txBody>
      </p:sp>
      <p:sp>
        <p:nvSpPr>
          <p:cNvPr id="14" name="Google Shape;74;p9"/>
          <p:cNvSpPr txBox="1"/>
          <p:nvPr/>
        </p:nvSpPr>
        <p:spPr>
          <a:xfrm>
            <a:off x="406990" y="77950"/>
            <a:ext cx="8088365" cy="634265"/>
          </a:xfrm>
          <a:prstGeom prst="rect">
            <a:avLst/>
          </a:prstGeom>
          <a:noFill/>
          <a:ln>
            <a:noFill/>
          </a:ln>
        </p:spPr>
        <p:txBody>
          <a:bodyPr spcFirstLastPara="1" wrap="square" lIns="75592" tIns="37786" rIns="75592" bIns="37786" anchor="ctr" anchorCtr="0">
            <a:noAutofit/>
          </a:bodyPr>
          <a:lstStyle/>
          <a:p>
            <a:pPr lvl="0">
              <a:lnSpc>
                <a:spcPct val="90000"/>
              </a:lnSpc>
            </a:pPr>
            <a:r>
              <a:rPr lang="it-IT" sz="2315" b="1">
                <a:solidFill>
                  <a:srgbClr val="002060"/>
                </a:solidFill>
                <a:latin typeface="Calibri" panose="020f0502020204030204" pitchFamily="34" charset="0"/>
                <a:cs typeface="Calibri" panose="020f0502020204030204" pitchFamily="34" charset="0"/>
                <a:sym typeface="Calibri" panose="020f0502020204030204"/>
              </a:rPr>
              <a:t>Linee di indirizzo e linee guida AGID sulla sicurezza Informatica </a:t>
            </a:r>
            <a:endParaRPr lang="it-IT" sz="2315">
              <a:latin typeface="Calibri" panose="020f0502020204030204" pitchFamily="34" charset="0"/>
              <a:cs typeface="Calibri" panose="020f0502020204030204" pitchFamily="34" charset="0"/>
            </a:endParaRPr>
          </a:p>
        </p:txBody>
      </p:sp>
      <p:sp>
        <p:nvSpPr>
          <p:cNvPr id="16" name="Rettangolo 15">
            <a:extLst>
              <a:ext uri="{FF2B5EF4-FFF2-40B4-BE49-F238E27FC236}">
                <a16:creationId xmlns:a16="http://schemas.microsoft.com/office/drawing/2014/main" id="{403A1966-465D-4166-8BCC-100B0F05A808}"/>
              </a:ext>
            </a:extLst>
          </p:cNvPr>
          <p:cNvSpPr/>
          <p:nvPr/>
        </p:nvSpPr>
        <p:spPr>
          <a:xfrm>
            <a:off x="740775" y="1088131"/>
            <a:ext cx="208299" cy="37802"/>
          </a:xfrm>
          <a:prstGeom prst="rect">
            <a:avLst/>
          </a:prstGeom>
          <a:solidFill>
            <a:srgbClr val="5D819D"/>
          </a:solidFill>
          <a:ln>
            <a:solidFill>
              <a:srgbClr val="5D81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488"/>
          </a:p>
        </p:txBody>
      </p:sp>
      <p:pic>
        <p:nvPicPr>
          <p:cNvPr id="3" name="Immagine 2" descr="Immagine che contiene orologio&#10;&#10;Descrizione generata automaticamente">
            <a:extLst>
              <a:ext uri="{FF2B5EF4-FFF2-40B4-BE49-F238E27FC236}">
                <a16:creationId xmlns:a16="http://schemas.microsoft.com/office/drawing/2014/main" id="{27A746F3-49F9-48BF-8758-2F51F303CB29}"/>
              </a:ext>
            </a:extLst>
          </p:cNvPr>
          <p:cNvPicPr>
            <a:picLocks noChangeAspect="1"/>
          </p:cNvPicPr>
          <p:nvPr/>
        </p:nvPicPr>
        <p:blipFill>
          <a:blip r:embed="rId3">
            <a:duotone>
              <a:prstClr val="black"/>
              <a:schemeClr val="accent5">
                <a:tint val="45000"/>
                <a:satMod val="400000"/>
              </a:schemeClr>
            </a:duotone>
          </a:blip>
          <a:stretch>
            <a:fillRect/>
          </a:stretch>
        </p:blipFill>
        <p:spPr>
          <a:xfrm>
            <a:off x="3197097" y="866020"/>
            <a:ext cx="491516" cy="491516"/>
          </a:xfrm>
          <a:prstGeom prst="rect">
            <a:avLst/>
          </a:prstGeom>
        </p:spPr>
      </p:pic>
      <p:sp>
        <p:nvSpPr>
          <p:cNvPr id="4" name="Rettangolo 3">
            <a:extLst>
              <a:ext uri="{FF2B5EF4-FFF2-40B4-BE49-F238E27FC236}">
                <a16:creationId xmlns:a16="http://schemas.microsoft.com/office/drawing/2014/main" id="{51124391-2C05-428B-AE53-09C2D17FB592}"/>
              </a:ext>
            </a:extLst>
          </p:cNvPr>
          <p:cNvSpPr/>
          <p:nvPr/>
        </p:nvSpPr>
        <p:spPr>
          <a:xfrm>
            <a:off x="4067262" y="2816392"/>
            <a:ext cx="2969969" cy="983283"/>
          </a:xfrm>
          <a:prstGeom prst="rect">
            <a:avLst/>
          </a:prstGeom>
        </p:spPr>
        <p:txBody>
          <a:bodyPr wrap="square">
            <a:spAutoFit/>
          </a:bodyPr>
          <a:lstStyle/>
          <a:p>
            <a:pPr>
              <a:spcAft>
                <a:spcPts val="496"/>
              </a:spcAft>
            </a:pPr>
            <a:r>
              <a:rPr lang="it-IT" sz="1158">
                <a:solidFill>
                  <a:srgbClr val="00264C"/>
                </a:solidFill>
                <a:latin typeface="Titillium Web" panose="020b0604020202020204" charset="0"/>
              </a:rPr>
              <a:t>Adottate da AGID nel 2017 contengono indicazioni di natura tecnologica, organizzativa e procedurale utili alle Amministrazioni per valutare il proprio livello di sicurezza informatica</a:t>
            </a:r>
            <a:endParaRPr lang="it-IT" sz="1158">
              <a:solidFill>
                <a:srgbClr val="0059B3"/>
              </a:solidFill>
              <a:latin typeface="Titillium Web" panose="020b0604020202020204" charset="0"/>
            </a:endParaRPr>
          </a:p>
        </p:txBody>
      </p:sp>
      <p:sp>
        <p:nvSpPr>
          <p:cNvPr id="6" name="CasellaDiTesto 5">
            <a:extLst>
              <a:ext uri="{FF2B5EF4-FFF2-40B4-BE49-F238E27FC236}">
                <a16:creationId xmlns:a16="http://schemas.microsoft.com/office/drawing/2014/main" id="{0040F323-F153-4AAB-9326-E9AB4A08593E}"/>
              </a:ext>
            </a:extLst>
          </p:cNvPr>
          <p:cNvSpPr txBox="1"/>
          <p:nvPr/>
        </p:nvSpPr>
        <p:spPr>
          <a:xfrm>
            <a:off x="1036409" y="3030371"/>
            <a:ext cx="1494887" cy="473976"/>
          </a:xfrm>
          <a:prstGeom prst="rect">
            <a:avLst/>
          </a:prstGeom>
          <a:noFill/>
        </p:spPr>
        <p:txBody>
          <a:bodyPr wrap="square" lIns="91440" tIns="45720" rIns="91440" bIns="45720" rtlCol="0" anchor="t">
            <a:spAutoFit/>
          </a:bodyPr>
          <a:lstStyle/>
          <a:p>
            <a:r>
              <a:rPr lang="it-IT" sz="1200" b="1">
                <a:solidFill>
                  <a:srgbClr val="002060"/>
                </a:solidFill>
                <a:ea typeface="+mj-ea"/>
                <a:hlinkClick r:id="rId4"/>
              </a:rPr>
              <a:t>Misure minime di sicurezza ICT</a:t>
            </a:r>
            <a:endParaRPr lang="it-IT" sz="1240" b="1">
              <a:solidFill>
                <a:srgbClr val="002060"/>
              </a:solidFill>
              <a:ea typeface="+mj-ea"/>
            </a:endParaRPr>
          </a:p>
        </p:txBody>
      </p:sp>
      <p:sp>
        <p:nvSpPr>
          <p:cNvPr id="12" name="Ovale 11">
            <a:extLst>
              <a:ext uri="{FF2B5EF4-FFF2-40B4-BE49-F238E27FC236}">
                <a16:creationId xmlns:a16="http://schemas.microsoft.com/office/drawing/2014/main" id="{3DD4457F-6227-42CA-A70C-82F373F0CD3A}"/>
              </a:ext>
            </a:extLst>
          </p:cNvPr>
          <p:cNvSpPr/>
          <p:nvPr/>
        </p:nvSpPr>
        <p:spPr>
          <a:xfrm>
            <a:off x="343717" y="873683"/>
            <a:ext cx="459757" cy="459757"/>
          </a:xfrm>
          <a:prstGeom prst="ellipse">
            <a:avLst/>
          </a:prstGeom>
          <a:solidFill>
            <a:srgbClr val="5D819D"/>
          </a:solidFill>
          <a:ln>
            <a:solidFill>
              <a:srgbClr val="5D81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488"/>
          </a:p>
        </p:txBody>
      </p:sp>
      <p:sp>
        <p:nvSpPr>
          <p:cNvPr id="17" name="CasellaDiTesto 16">
            <a:extLst>
              <a:ext uri="{FF2B5EF4-FFF2-40B4-BE49-F238E27FC236}">
                <a16:creationId xmlns:a16="http://schemas.microsoft.com/office/drawing/2014/main" id="{C6729086-A93F-4738-8398-3C151E7C1085}"/>
              </a:ext>
            </a:extLst>
          </p:cNvPr>
          <p:cNvSpPr txBox="1"/>
          <p:nvPr/>
        </p:nvSpPr>
        <p:spPr>
          <a:xfrm>
            <a:off x="1036409" y="4175244"/>
            <a:ext cx="1651744" cy="473976"/>
          </a:xfrm>
          <a:prstGeom prst="rect">
            <a:avLst/>
          </a:prstGeom>
          <a:noFill/>
        </p:spPr>
        <p:txBody>
          <a:bodyPr wrap="square" lIns="91440" tIns="45720" rIns="91440" bIns="45720" rtlCol="0" anchor="t">
            <a:spAutoFit/>
          </a:bodyPr>
          <a:lstStyle/>
          <a:p>
            <a:r>
              <a:rPr lang="it-IT" sz="1200" b="1">
                <a:solidFill>
                  <a:srgbClr val="002060"/>
                </a:solidFill>
                <a:ea typeface="+mj-ea"/>
                <a:hlinkClick r:id="rId5"/>
              </a:rPr>
              <a:t>Linee guida per i CERT di prossimità</a:t>
            </a:r>
            <a:endParaRPr lang="it-IT" sz="1240" b="1">
              <a:solidFill>
                <a:srgbClr val="002060"/>
              </a:solidFill>
              <a:ea typeface="+mj-ea"/>
            </a:endParaRPr>
          </a:p>
        </p:txBody>
      </p:sp>
      <p:pic>
        <p:nvPicPr>
          <p:cNvPr id="19" name="Immagine 18" descr="Immagine che contiene orologio&#10;&#10;Descrizione generata automaticamente">
            <a:extLst>
              <a:ext uri="{FF2B5EF4-FFF2-40B4-BE49-F238E27FC236}">
                <a16:creationId xmlns:a16="http://schemas.microsoft.com/office/drawing/2014/main" id="{0A5EBA65-F210-43E8-900F-FF4C83B7B26B}"/>
              </a:ext>
            </a:extLst>
          </p:cNvPr>
          <p:cNvPicPr>
            <a:picLocks noChangeAspect="1"/>
          </p:cNvPicPr>
          <p:nvPr/>
        </p:nvPicPr>
        <p:blipFill>
          <a:blip r:embed="rId3">
            <a:duotone>
              <a:prstClr val="black"/>
              <a:schemeClr val="accent5">
                <a:tint val="45000"/>
                <a:satMod val="400000"/>
              </a:schemeClr>
            </a:duotone>
          </a:blip>
          <a:stretch>
            <a:fillRect/>
          </a:stretch>
        </p:blipFill>
        <p:spPr>
          <a:xfrm>
            <a:off x="3197097" y="1906070"/>
            <a:ext cx="491516" cy="491516"/>
          </a:xfrm>
          <a:prstGeom prst="rect">
            <a:avLst/>
          </a:prstGeom>
        </p:spPr>
      </p:pic>
      <p:sp>
        <p:nvSpPr>
          <p:cNvPr id="27" name="CasellaDiTesto 26">
            <a:extLst>
              <a:ext uri="{FF2B5EF4-FFF2-40B4-BE49-F238E27FC236}">
                <a16:creationId xmlns:a16="http://schemas.microsoft.com/office/drawing/2014/main" id="{D20C7016-808D-4AB0-B8FC-DB621A5EEA00}"/>
              </a:ext>
            </a:extLst>
          </p:cNvPr>
          <p:cNvSpPr txBox="1"/>
          <p:nvPr/>
        </p:nvSpPr>
        <p:spPr>
          <a:xfrm>
            <a:off x="4132429" y="4196337"/>
            <a:ext cx="3806397" cy="703013"/>
          </a:xfrm>
          <a:prstGeom prst="rect">
            <a:avLst/>
          </a:prstGeom>
          <a:noFill/>
        </p:spPr>
        <p:txBody>
          <a:bodyPr wrap="square">
            <a:spAutoFit/>
          </a:bodyPr>
          <a:lstStyle/>
          <a:p>
            <a:r>
              <a:rPr lang="it-IT" altLang="it-IT" sz="992">
                <a:solidFill>
                  <a:srgbClr val="00264C"/>
                </a:solidFill>
                <a:latin typeface="Titillium Web" panose="020b0604020202020204" charset="0"/>
                <a:sym typeface="Open Sans Semibold"/>
              </a:rPr>
              <a:t>Le linee guida conterranno indicazioni sugli aspetti significativi da considerare per poter avviare e gestire un CERT e che potranno essere presi a riferimento per la costituzione di CERT di prossimità (o tematici)</a:t>
            </a:r>
            <a:endParaRPr lang="it-IT" sz="992">
              <a:solidFill>
                <a:srgbClr val="00264C"/>
              </a:solidFill>
              <a:latin typeface="Titillium Web" panose="020b0604020202020204" charset="0"/>
            </a:endParaRPr>
          </a:p>
        </p:txBody>
      </p:sp>
      <p:cxnSp>
        <p:nvCxnSpPr>
          <p:cNvPr id="28" name="Connettore diritto 27">
            <a:extLst>
              <a:ext uri="{FF2B5EF4-FFF2-40B4-BE49-F238E27FC236}">
                <a16:creationId xmlns:a16="http://schemas.microsoft.com/office/drawing/2014/main" id="{6CF49266-5D4C-481B-9884-C1C1F12F1C8A}"/>
              </a:ext>
            </a:extLst>
          </p:cNvPr>
          <p:cNvCxnSpPr/>
          <p:nvPr/>
        </p:nvCxnSpPr>
        <p:spPr>
          <a:xfrm>
            <a:off x="3688613" y="1614140"/>
            <a:ext cx="3478156" cy="0"/>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21" name="CasellaDiTesto 20">
            <a:extLst>
              <a:ext uri="{FF2B5EF4-FFF2-40B4-BE49-F238E27FC236}">
                <a16:creationId xmlns:a16="http://schemas.microsoft.com/office/drawing/2014/main" id="{002483F5-0626-45D9-8F5F-467B12F3773F}"/>
              </a:ext>
            </a:extLst>
          </p:cNvPr>
          <p:cNvSpPr txBox="1"/>
          <p:nvPr/>
        </p:nvSpPr>
        <p:spPr>
          <a:xfrm>
            <a:off x="1036409" y="801475"/>
            <a:ext cx="1651744" cy="473976"/>
          </a:xfrm>
          <a:prstGeom prst="rect">
            <a:avLst/>
          </a:prstGeom>
          <a:noFill/>
        </p:spPr>
        <p:txBody>
          <a:bodyPr wrap="square" lIns="91440" tIns="45720" rIns="91440" bIns="45720" rtlCol="0" anchor="t">
            <a:spAutoFit/>
          </a:bodyPr>
          <a:lstStyle/>
          <a:p>
            <a:r>
              <a:rPr lang="it-IT" sz="1200" b="1">
                <a:solidFill>
                  <a:srgbClr val="002060"/>
                </a:solidFill>
                <a:ea typeface="+mj-ea"/>
                <a:hlinkClick r:id="rId6"/>
              </a:rPr>
              <a:t>Linee per la sicurezza nel procurement ICT</a:t>
            </a:r>
            <a:r>
              <a:rPr lang="it-IT" sz="1200" b="1">
                <a:solidFill>
                  <a:srgbClr val="002060"/>
                </a:solidFill>
                <a:ea typeface="+mj-ea"/>
              </a:rPr>
              <a:t> </a:t>
            </a:r>
            <a:endParaRPr lang="it-IT" sz="1240" b="1">
              <a:solidFill>
                <a:srgbClr val="002060"/>
              </a:solidFill>
              <a:ea typeface="+mj-ea"/>
            </a:endParaRPr>
          </a:p>
        </p:txBody>
      </p:sp>
      <p:pic>
        <p:nvPicPr>
          <p:cNvPr id="26" name="Immagine 25" descr="Immagine che contiene orologio&#10;&#10;Descrizione generata automaticamente">
            <a:extLst>
              <a:ext uri="{FF2B5EF4-FFF2-40B4-BE49-F238E27FC236}">
                <a16:creationId xmlns:a16="http://schemas.microsoft.com/office/drawing/2014/main" id="{0AA477FB-7D83-449D-9CF4-EA8404E1EC96}"/>
              </a:ext>
            </a:extLst>
          </p:cNvPr>
          <p:cNvPicPr>
            <a:picLocks noChangeAspect="1"/>
          </p:cNvPicPr>
          <p:nvPr/>
        </p:nvPicPr>
        <p:blipFill>
          <a:blip r:embed="rId3">
            <a:duotone>
              <a:prstClr val="black"/>
              <a:schemeClr val="accent5">
                <a:tint val="45000"/>
                <a:satMod val="400000"/>
              </a:schemeClr>
            </a:duotone>
          </a:blip>
          <a:stretch>
            <a:fillRect/>
          </a:stretch>
        </p:blipFill>
        <p:spPr>
          <a:xfrm>
            <a:off x="3177892" y="2996752"/>
            <a:ext cx="491516" cy="491516"/>
          </a:xfrm>
          <a:prstGeom prst="rect">
            <a:avLst/>
          </a:prstGeom>
        </p:spPr>
      </p:pic>
      <p:sp>
        <p:nvSpPr>
          <p:cNvPr id="31" name="CasellaDiTesto 30">
            <a:extLst>
              <a:ext uri="{FF2B5EF4-FFF2-40B4-BE49-F238E27FC236}">
                <a16:creationId xmlns:a16="http://schemas.microsoft.com/office/drawing/2014/main" id="{4846D682-A7FC-4CA7-B12E-A1AAE9B55CDA}"/>
              </a:ext>
            </a:extLst>
          </p:cNvPr>
          <p:cNvSpPr txBox="1"/>
          <p:nvPr/>
        </p:nvSpPr>
        <p:spPr>
          <a:xfrm>
            <a:off x="4088579" y="778862"/>
            <a:ext cx="3011092" cy="805092"/>
          </a:xfrm>
          <a:prstGeom prst="rect">
            <a:avLst/>
          </a:prstGeom>
          <a:noFill/>
        </p:spPr>
        <p:txBody>
          <a:bodyPr wrap="square" lIns="91440" tIns="45720" rIns="91440" bIns="45720" anchor="t">
            <a:spAutoFit/>
          </a:bodyPr>
          <a:lstStyle/>
          <a:p>
            <a:r>
              <a:rPr lang="it-IT" altLang="it-IT" sz="1150">
                <a:solidFill>
                  <a:srgbClr val="00264C"/>
                </a:solidFill>
                <a:latin typeface="Titillium Web" panose="020b0604020202020204" charset="0"/>
                <a:sym typeface="Open Sans Semibold"/>
              </a:rPr>
              <a:t>Le linee guida contengono indicazioni sulle misure di sicurezza che le PA devono adottare per garantire la sicurezza nel processo di acquisto di beni e servizi ICT</a:t>
            </a:r>
            <a:endParaRPr lang="it-IT" sz="1150" b="1">
              <a:solidFill>
                <a:srgbClr val="00264C"/>
              </a:solidFill>
              <a:latin typeface="Titillium Web" panose="020b0604020202020204" charset="0"/>
            </a:endParaRPr>
          </a:p>
        </p:txBody>
      </p:sp>
      <p:sp>
        <p:nvSpPr>
          <p:cNvPr id="33" name="CasellaDiTesto 32">
            <a:extLst>
              <a:ext uri="{FF2B5EF4-FFF2-40B4-BE49-F238E27FC236}">
                <a16:creationId xmlns:a16="http://schemas.microsoft.com/office/drawing/2014/main" id="{3891BAE9-763B-4D63-8A11-9E032CF9385F}"/>
              </a:ext>
            </a:extLst>
          </p:cNvPr>
          <p:cNvSpPr txBox="1"/>
          <p:nvPr/>
        </p:nvSpPr>
        <p:spPr>
          <a:xfrm>
            <a:off x="1028380" y="1808469"/>
            <a:ext cx="1651744" cy="473976"/>
          </a:xfrm>
          <a:prstGeom prst="rect">
            <a:avLst/>
          </a:prstGeom>
          <a:noFill/>
        </p:spPr>
        <p:txBody>
          <a:bodyPr wrap="square" lIns="91440" tIns="45720" rIns="91440" bIns="45720" rtlCol="0" anchor="t">
            <a:spAutoFit/>
          </a:bodyPr>
          <a:lstStyle/>
          <a:p>
            <a:r>
              <a:rPr lang="it-IT" sz="1200" b="1">
                <a:solidFill>
                  <a:srgbClr val="002060"/>
                </a:solidFill>
                <a:ea typeface="+mj-ea"/>
                <a:hlinkClick r:id="rId7"/>
              </a:rPr>
              <a:t>Linee per lo sviluppo del software sicuro</a:t>
            </a:r>
            <a:r>
              <a:rPr lang="it-IT" sz="1200" b="1">
                <a:solidFill>
                  <a:srgbClr val="002060"/>
                </a:solidFill>
                <a:ea typeface="+mj-ea"/>
              </a:rPr>
              <a:t> </a:t>
            </a:r>
            <a:endParaRPr lang="it-IT" sz="1240" b="1">
              <a:solidFill>
                <a:srgbClr val="002060"/>
              </a:solidFill>
              <a:ea typeface="+mj-ea"/>
            </a:endParaRPr>
          </a:p>
        </p:txBody>
      </p:sp>
      <p:pic>
        <p:nvPicPr>
          <p:cNvPr id="35" name="Immagine 34" descr="Immagine che contiene orologio&#10;&#10;Descrizione generata automaticamente">
            <a:extLst>
              <a:ext uri="{FF2B5EF4-FFF2-40B4-BE49-F238E27FC236}">
                <a16:creationId xmlns:a16="http://schemas.microsoft.com/office/drawing/2014/main" id="{FEFFDAAC-4DA3-4D40-9A42-263341306CC0}"/>
              </a:ext>
            </a:extLst>
          </p:cNvPr>
          <p:cNvPicPr>
            <a:picLocks noChangeAspect="1"/>
          </p:cNvPicPr>
          <p:nvPr/>
        </p:nvPicPr>
        <p:blipFill>
          <a:blip r:embed="rId3">
            <a:duotone>
              <a:prstClr val="black"/>
              <a:schemeClr val="accent5">
                <a:tint val="45000"/>
                <a:satMod val="400000"/>
              </a:schemeClr>
            </a:duotone>
          </a:blip>
          <a:stretch>
            <a:fillRect/>
          </a:stretch>
        </p:blipFill>
        <p:spPr>
          <a:xfrm>
            <a:off x="3164533" y="4109677"/>
            <a:ext cx="491516" cy="491516"/>
          </a:xfrm>
          <a:prstGeom prst="rect">
            <a:avLst/>
          </a:prstGeom>
        </p:spPr>
      </p:pic>
      <p:sp>
        <p:nvSpPr>
          <p:cNvPr id="38" name="CasellaDiTesto 37">
            <a:extLst>
              <a:ext uri="{FF2B5EF4-FFF2-40B4-BE49-F238E27FC236}">
                <a16:creationId xmlns:a16="http://schemas.microsoft.com/office/drawing/2014/main" id="{57C4FD26-69E9-4A3C-8629-5CE9A0B26A53}"/>
              </a:ext>
            </a:extLst>
          </p:cNvPr>
          <p:cNvSpPr txBox="1"/>
          <p:nvPr/>
        </p:nvSpPr>
        <p:spPr>
          <a:xfrm>
            <a:off x="4067262" y="1865357"/>
            <a:ext cx="2848701" cy="626903"/>
          </a:xfrm>
          <a:prstGeom prst="rect">
            <a:avLst/>
          </a:prstGeom>
          <a:noFill/>
        </p:spPr>
        <p:txBody>
          <a:bodyPr wrap="square" lIns="91440" tIns="45720" rIns="91440" bIns="45720" anchor="t">
            <a:spAutoFit/>
          </a:bodyPr>
          <a:lstStyle/>
          <a:p>
            <a:r>
              <a:rPr lang="it-IT" altLang="it-IT" sz="1150">
                <a:solidFill>
                  <a:srgbClr val="00264C"/>
                </a:solidFill>
                <a:latin typeface="Titillium Web" panose="020b0604020202020204" charset="0"/>
                <a:sym typeface="Open Sans Semibold"/>
              </a:rPr>
              <a:t>Le linee guida contengono indicazioni per garantire un ciclo di sviluppo di software sicuro all’interno delle amministrazioni  </a:t>
            </a:r>
            <a:endParaRPr lang="it-IT" sz="1158">
              <a:solidFill>
                <a:srgbClr val="00264C"/>
              </a:solidFill>
              <a:latin typeface="Titillium Web" panose="020b0604020202020204" charset="0"/>
            </a:endParaRPr>
          </a:p>
        </p:txBody>
      </p:sp>
      <p:sp>
        <p:nvSpPr>
          <p:cNvPr id="40" name="Ovale 39">
            <a:extLst>
              <a:ext uri="{FF2B5EF4-FFF2-40B4-BE49-F238E27FC236}">
                <a16:creationId xmlns:a16="http://schemas.microsoft.com/office/drawing/2014/main" id="{CA3606A3-6806-48CF-BC2B-8704DC40F8A6}"/>
              </a:ext>
            </a:extLst>
          </p:cNvPr>
          <p:cNvSpPr/>
          <p:nvPr/>
        </p:nvSpPr>
        <p:spPr>
          <a:xfrm>
            <a:off x="366145" y="1899885"/>
            <a:ext cx="459757" cy="459757"/>
          </a:xfrm>
          <a:prstGeom prst="ellipse">
            <a:avLst/>
          </a:prstGeom>
          <a:solidFill>
            <a:srgbClr val="5D819D"/>
          </a:solidFill>
          <a:ln>
            <a:solidFill>
              <a:srgbClr val="5D81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488"/>
          </a:p>
        </p:txBody>
      </p:sp>
      <p:sp>
        <p:nvSpPr>
          <p:cNvPr id="42" name="Ovale 41">
            <a:extLst>
              <a:ext uri="{FF2B5EF4-FFF2-40B4-BE49-F238E27FC236}">
                <a16:creationId xmlns:a16="http://schemas.microsoft.com/office/drawing/2014/main" id="{B1CE5D77-BFC7-4449-BB25-09DED7357D29}"/>
              </a:ext>
            </a:extLst>
          </p:cNvPr>
          <p:cNvSpPr/>
          <p:nvPr/>
        </p:nvSpPr>
        <p:spPr>
          <a:xfrm>
            <a:off x="343717" y="3032262"/>
            <a:ext cx="459757" cy="459757"/>
          </a:xfrm>
          <a:prstGeom prst="ellipse">
            <a:avLst/>
          </a:prstGeom>
          <a:solidFill>
            <a:srgbClr val="5D819D"/>
          </a:solidFill>
          <a:ln>
            <a:solidFill>
              <a:srgbClr val="5D81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488"/>
          </a:p>
        </p:txBody>
      </p:sp>
      <p:sp>
        <p:nvSpPr>
          <p:cNvPr id="44" name="Ovale 43">
            <a:extLst>
              <a:ext uri="{FF2B5EF4-FFF2-40B4-BE49-F238E27FC236}">
                <a16:creationId xmlns:a16="http://schemas.microsoft.com/office/drawing/2014/main" id="{979B9B0D-FC4D-4852-B9E1-F0959DD85BBD}"/>
              </a:ext>
            </a:extLst>
          </p:cNvPr>
          <p:cNvSpPr/>
          <p:nvPr/>
        </p:nvSpPr>
        <p:spPr>
          <a:xfrm>
            <a:off x="343717" y="4176768"/>
            <a:ext cx="459757" cy="459757"/>
          </a:xfrm>
          <a:prstGeom prst="ellipse">
            <a:avLst/>
          </a:prstGeom>
          <a:solidFill>
            <a:srgbClr val="5D819D"/>
          </a:solidFill>
          <a:ln>
            <a:solidFill>
              <a:srgbClr val="5D81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488"/>
          </a:p>
        </p:txBody>
      </p:sp>
      <p:sp>
        <p:nvSpPr>
          <p:cNvPr id="46" name="Rettangolo 45">
            <a:extLst>
              <a:ext uri="{FF2B5EF4-FFF2-40B4-BE49-F238E27FC236}">
                <a16:creationId xmlns:a16="http://schemas.microsoft.com/office/drawing/2014/main" id="{67C2543B-830D-44BF-B12A-3DD70B1760BA}"/>
              </a:ext>
            </a:extLst>
          </p:cNvPr>
          <p:cNvSpPr/>
          <p:nvPr/>
        </p:nvSpPr>
        <p:spPr>
          <a:xfrm>
            <a:off x="730766" y="2132927"/>
            <a:ext cx="208299" cy="37802"/>
          </a:xfrm>
          <a:prstGeom prst="rect">
            <a:avLst/>
          </a:prstGeom>
          <a:solidFill>
            <a:srgbClr val="5D819D"/>
          </a:solidFill>
          <a:ln>
            <a:solidFill>
              <a:srgbClr val="5D81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488"/>
          </a:p>
        </p:txBody>
      </p:sp>
      <p:sp>
        <p:nvSpPr>
          <p:cNvPr id="48" name="Rettangolo 47">
            <a:extLst>
              <a:ext uri="{FF2B5EF4-FFF2-40B4-BE49-F238E27FC236}">
                <a16:creationId xmlns:a16="http://schemas.microsoft.com/office/drawing/2014/main" id="{47F5053A-7CCD-40C6-AB91-A2C23FB019CD}"/>
              </a:ext>
            </a:extLst>
          </p:cNvPr>
          <p:cNvSpPr/>
          <p:nvPr/>
        </p:nvSpPr>
        <p:spPr>
          <a:xfrm>
            <a:off x="708461" y="3257038"/>
            <a:ext cx="208299" cy="37802"/>
          </a:xfrm>
          <a:prstGeom prst="rect">
            <a:avLst/>
          </a:prstGeom>
          <a:solidFill>
            <a:srgbClr val="5D819D"/>
          </a:solidFill>
          <a:ln>
            <a:solidFill>
              <a:srgbClr val="5D81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488"/>
          </a:p>
        </p:txBody>
      </p:sp>
      <p:sp>
        <p:nvSpPr>
          <p:cNvPr id="50" name="Rettangolo 49">
            <a:extLst>
              <a:ext uri="{FF2B5EF4-FFF2-40B4-BE49-F238E27FC236}">
                <a16:creationId xmlns:a16="http://schemas.microsoft.com/office/drawing/2014/main" id="{B69DA066-1E14-47BC-85DC-0809DDE7A549}"/>
              </a:ext>
            </a:extLst>
          </p:cNvPr>
          <p:cNvSpPr/>
          <p:nvPr/>
        </p:nvSpPr>
        <p:spPr>
          <a:xfrm>
            <a:off x="698900" y="4414135"/>
            <a:ext cx="208299" cy="37802"/>
          </a:xfrm>
          <a:prstGeom prst="rect">
            <a:avLst/>
          </a:prstGeom>
          <a:solidFill>
            <a:srgbClr val="5D819D"/>
          </a:solidFill>
          <a:ln>
            <a:solidFill>
              <a:srgbClr val="5D81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488"/>
          </a:p>
        </p:txBody>
      </p:sp>
      <p:sp>
        <p:nvSpPr>
          <p:cNvPr id="9" name="Rettangolo con angoli arrotondati 8">
            <a:extLst>
              <a:ext uri="{FF2B5EF4-FFF2-40B4-BE49-F238E27FC236}">
                <a16:creationId xmlns:a16="http://schemas.microsoft.com/office/drawing/2014/main" id="{76307F2D-FCB0-4651-AF45-77980220CF6F}"/>
              </a:ext>
            </a:extLst>
          </p:cNvPr>
          <p:cNvSpPr/>
          <p:nvPr/>
        </p:nvSpPr>
        <p:spPr>
          <a:xfrm>
            <a:off x="4071079" y="4011936"/>
            <a:ext cx="4217162" cy="953650"/>
          </a:xfrm>
          <a:prstGeom prst="roundRect">
            <a:avLst/>
          </a:prstGeom>
          <a:noFill/>
          <a:ln w="19050">
            <a:solidFill>
              <a:srgbClr val="2B64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488"/>
          </a:p>
        </p:txBody>
      </p:sp>
      <p:pic>
        <p:nvPicPr>
          <p:cNvPr id="8" name="Immagine 7">
            <a:extLst>
              <a:ext uri="{FF2B5EF4-FFF2-40B4-BE49-F238E27FC236}">
                <a16:creationId xmlns:a16="http://schemas.microsoft.com/office/drawing/2014/main" id="{E134281A-9282-495F-96C1-0CCC0C9CF256}"/>
              </a:ext>
            </a:extLst>
          </p:cNvPr>
          <p:cNvPicPr>
            <a:picLocks noChangeAspect="1"/>
          </p:cNvPicPr>
          <p:nvPr/>
        </p:nvPicPr>
        <p:blipFill>
          <a:blip r:embed="rId8"/>
          <a:stretch>
            <a:fillRect/>
          </a:stretch>
        </p:blipFill>
        <p:spPr>
          <a:xfrm>
            <a:off x="7862526" y="4305420"/>
            <a:ext cx="306531" cy="306531"/>
          </a:xfrm>
          <a:prstGeom prst="rect">
            <a:avLst/>
          </a:prstGeom>
        </p:spPr>
      </p:pic>
      <p:sp>
        <p:nvSpPr>
          <p:cNvPr id="10" name="Rettangolo 9">
            <a:extLst>
              <a:ext uri="{FF2B5EF4-FFF2-40B4-BE49-F238E27FC236}">
                <a16:creationId xmlns:a16="http://schemas.microsoft.com/office/drawing/2014/main" id="{92405632-B436-444B-A298-7932E9F91119}"/>
              </a:ext>
            </a:extLst>
          </p:cNvPr>
          <p:cNvSpPr/>
          <p:nvPr/>
        </p:nvSpPr>
        <p:spPr>
          <a:xfrm>
            <a:off x="4132429" y="4011119"/>
            <a:ext cx="5040313" cy="270523"/>
          </a:xfrm>
          <a:prstGeom prst="rect">
            <a:avLst/>
          </a:prstGeom>
        </p:spPr>
        <p:txBody>
          <a:bodyPr>
            <a:spAutoFit/>
          </a:bodyPr>
          <a:lstStyle/>
          <a:p>
            <a:r>
              <a:rPr lang="it-IT" sz="1158" b="1">
                <a:solidFill>
                  <a:srgbClr val="002060"/>
                </a:solidFill>
                <a:latin typeface="Titillium Web" panose="020b0604020202020204" charset="0"/>
              </a:rPr>
              <a:t>IN AGGIORNAMENTO</a:t>
            </a:r>
          </a:p>
        </p:txBody>
      </p:sp>
      <p:pic>
        <p:nvPicPr>
          <p:cNvPr id="13" name="Immagine 12">
            <a:extLst>
              <a:ext uri="{FF2B5EF4-FFF2-40B4-BE49-F238E27FC236}">
                <a16:creationId xmlns:a16="http://schemas.microsoft.com/office/drawing/2014/main" id="{72CA5FCE-9890-4330-9468-B5621A76D211}"/>
              </a:ext>
            </a:extLst>
          </p:cNvPr>
          <p:cNvPicPr>
            <a:picLocks noChangeAspect="1"/>
          </p:cNvPicPr>
          <p:nvPr/>
        </p:nvPicPr>
        <p:blipFill>
          <a:blip r:embed="rId9"/>
          <a:stretch>
            <a:fillRect/>
          </a:stretch>
        </p:blipFill>
        <p:spPr>
          <a:xfrm>
            <a:off x="434963" y="960837"/>
            <a:ext cx="306531" cy="306531"/>
          </a:xfrm>
          <a:prstGeom prst="rect">
            <a:avLst/>
          </a:prstGeom>
        </p:spPr>
      </p:pic>
      <p:pic>
        <p:nvPicPr>
          <p:cNvPr id="18" name="Immagine 17">
            <a:extLst>
              <a:ext uri="{FF2B5EF4-FFF2-40B4-BE49-F238E27FC236}">
                <a16:creationId xmlns:a16="http://schemas.microsoft.com/office/drawing/2014/main" id="{7DC51F0F-EE88-4D18-AEA7-2BD2345CAF2B}"/>
              </a:ext>
            </a:extLst>
          </p:cNvPr>
          <p:cNvPicPr>
            <a:picLocks noChangeAspect="1"/>
          </p:cNvPicPr>
          <p:nvPr/>
        </p:nvPicPr>
        <p:blipFill>
          <a:blip r:embed="rId10"/>
          <a:stretch>
            <a:fillRect/>
          </a:stretch>
        </p:blipFill>
        <p:spPr>
          <a:xfrm>
            <a:off x="471595" y="2003194"/>
            <a:ext cx="268729" cy="268729"/>
          </a:xfrm>
          <a:prstGeom prst="rect">
            <a:avLst/>
          </a:prstGeom>
        </p:spPr>
      </p:pic>
      <p:pic>
        <p:nvPicPr>
          <p:cNvPr id="22" name="Immagine 21">
            <a:extLst>
              <a:ext uri="{FF2B5EF4-FFF2-40B4-BE49-F238E27FC236}">
                <a16:creationId xmlns:a16="http://schemas.microsoft.com/office/drawing/2014/main" id="{F0B0DDCE-6EEE-4015-B351-D80FE3A62677}"/>
              </a:ext>
            </a:extLst>
          </p:cNvPr>
          <p:cNvPicPr>
            <a:picLocks noChangeAspect="1"/>
          </p:cNvPicPr>
          <p:nvPr/>
        </p:nvPicPr>
        <p:blipFill>
          <a:blip r:embed="rId11"/>
          <a:stretch>
            <a:fillRect/>
          </a:stretch>
        </p:blipFill>
        <p:spPr>
          <a:xfrm>
            <a:off x="449750" y="3133594"/>
            <a:ext cx="268433" cy="268433"/>
          </a:xfrm>
          <a:prstGeom prst="rect">
            <a:avLst/>
          </a:prstGeom>
        </p:spPr>
      </p:pic>
      <p:pic>
        <p:nvPicPr>
          <p:cNvPr id="24" name="Immagine 23">
            <a:extLst>
              <a:ext uri="{FF2B5EF4-FFF2-40B4-BE49-F238E27FC236}">
                <a16:creationId xmlns:a16="http://schemas.microsoft.com/office/drawing/2014/main" id="{505013C9-7D99-4700-AC2A-41DA0E1626B7}"/>
              </a:ext>
            </a:extLst>
          </p:cNvPr>
          <p:cNvPicPr>
            <a:picLocks noChangeAspect="1"/>
          </p:cNvPicPr>
          <p:nvPr/>
        </p:nvPicPr>
        <p:blipFill>
          <a:blip r:embed="rId12"/>
          <a:stretch>
            <a:fillRect/>
          </a:stretch>
        </p:blipFill>
        <p:spPr>
          <a:xfrm flipV="1">
            <a:off x="442661" y="4270894"/>
            <a:ext cx="272976" cy="272976"/>
          </a:xfrm>
          <a:prstGeom prst="rect">
            <a:avLst/>
          </a:prstGeom>
        </p:spPr>
      </p:pic>
      <p:sp>
        <p:nvSpPr>
          <p:cNvPr id="5" name="Rettangolo con angoli arrotondati 4">
            <a:extLst>
              <a:ext uri="{FF2B5EF4-FFF2-40B4-BE49-F238E27FC236}">
                <a16:creationId xmlns:a16="http://schemas.microsoft.com/office/drawing/2014/main" id="{BA40458D-E713-4ECE-ABB4-A414AAFD6B7C}"/>
              </a:ext>
            </a:extLst>
          </p:cNvPr>
          <p:cNvSpPr/>
          <p:nvPr/>
        </p:nvSpPr>
        <p:spPr>
          <a:xfrm>
            <a:off x="8371500" y="941334"/>
            <a:ext cx="1333315" cy="455924"/>
          </a:xfrm>
          <a:prstGeom prst="roundRect">
            <a:avLst/>
          </a:prstGeom>
          <a:noFill/>
          <a:ln w="19050">
            <a:solidFill>
              <a:srgbClr val="2B64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488"/>
          </a:p>
        </p:txBody>
      </p:sp>
      <p:sp>
        <p:nvSpPr>
          <p:cNvPr id="7" name="Rettangolo 6">
            <a:extLst>
              <a:ext uri="{FF2B5EF4-FFF2-40B4-BE49-F238E27FC236}">
                <a16:creationId xmlns:a16="http://schemas.microsoft.com/office/drawing/2014/main" id="{8598AB11-D58C-44DC-9862-66C261F2FB2A}"/>
              </a:ext>
            </a:extLst>
          </p:cNvPr>
          <p:cNvSpPr/>
          <p:nvPr/>
        </p:nvSpPr>
        <p:spPr>
          <a:xfrm rot="16200000">
            <a:off x="7445327" y="1047415"/>
            <a:ext cx="1177854" cy="206851"/>
          </a:xfrm>
          <a:prstGeom prst="rect">
            <a:avLst/>
          </a:prstGeom>
        </p:spPr>
        <p:txBody>
          <a:bodyPr wrap="square">
            <a:spAutoFit/>
          </a:bodyPr>
          <a:lstStyle/>
          <a:p>
            <a:pPr algn="ctr"/>
            <a:r>
              <a:rPr lang="it-IT" sz="744" b="1">
                <a:solidFill>
                  <a:srgbClr val="002060"/>
                </a:solidFill>
                <a:latin typeface="Titillium Web" panose="020b0604020202020204" charset="0"/>
              </a:rPr>
              <a:t>Ambito generale</a:t>
            </a:r>
          </a:p>
        </p:txBody>
      </p:sp>
      <p:pic>
        <p:nvPicPr>
          <p:cNvPr id="11" name="Immagine 10" descr="Immagine che contiene orologio&#10;&#10;Descrizione generata automaticamente">
            <a:extLst>
              <a:ext uri="{FF2B5EF4-FFF2-40B4-BE49-F238E27FC236}">
                <a16:creationId xmlns:a16="http://schemas.microsoft.com/office/drawing/2014/main" id="{831FFD7C-73E0-4DE5-90D6-37AE09047A0B}"/>
              </a:ext>
            </a:extLst>
          </p:cNvPr>
          <p:cNvPicPr>
            <a:picLocks noChangeAspect="1"/>
          </p:cNvPicPr>
          <p:nvPr/>
        </p:nvPicPr>
        <p:blipFill>
          <a:blip r:embed="rId3"/>
          <a:stretch>
            <a:fillRect/>
          </a:stretch>
        </p:blipFill>
        <p:spPr>
          <a:xfrm>
            <a:off x="8129683" y="1047535"/>
            <a:ext cx="206611" cy="206611"/>
          </a:xfrm>
          <a:prstGeom prst="rect">
            <a:avLst/>
          </a:prstGeom>
        </p:spPr>
      </p:pic>
      <p:sp>
        <p:nvSpPr>
          <p:cNvPr id="15" name="CasellaDiTesto 14">
            <a:extLst>
              <a:ext uri="{FF2B5EF4-FFF2-40B4-BE49-F238E27FC236}">
                <a16:creationId xmlns:a16="http://schemas.microsoft.com/office/drawing/2014/main" id="{ADA90A79-A0BD-4B8A-A36E-E6EB16A90DE7}"/>
              </a:ext>
            </a:extLst>
          </p:cNvPr>
          <p:cNvSpPr txBox="1"/>
          <p:nvPr/>
        </p:nvSpPr>
        <p:spPr>
          <a:xfrm>
            <a:off x="7409849" y="775008"/>
            <a:ext cx="3206376" cy="168636"/>
          </a:xfrm>
          <a:prstGeom prst="rect">
            <a:avLst/>
          </a:prstGeom>
          <a:noFill/>
        </p:spPr>
        <p:txBody>
          <a:bodyPr wrap="square" rtlCol="0">
            <a:spAutoFit/>
          </a:bodyPr>
          <a:lstStyle/>
          <a:p>
            <a:pPr algn="ctr"/>
            <a:r>
              <a:rPr lang="it-IT" sz="496" b="1">
                <a:solidFill>
                  <a:srgbClr val="002060"/>
                </a:solidFill>
                <a:ea typeface="+mj-ea"/>
              </a:rPr>
              <a:t>INIZIATIVE STRATEGICHE E LINEE GUIDA</a:t>
            </a:r>
          </a:p>
        </p:txBody>
      </p:sp>
      <p:sp>
        <p:nvSpPr>
          <p:cNvPr id="20" name="Rettangolo 19">
            <a:extLst>
              <a:ext uri="{FF2B5EF4-FFF2-40B4-BE49-F238E27FC236}">
                <a16:creationId xmlns:a16="http://schemas.microsoft.com/office/drawing/2014/main" id="{729CDF43-0944-4938-B331-0902D00AB095}"/>
              </a:ext>
            </a:extLst>
          </p:cNvPr>
          <p:cNvSpPr/>
          <p:nvPr/>
        </p:nvSpPr>
        <p:spPr>
          <a:xfrm>
            <a:off x="8338188" y="1076013"/>
            <a:ext cx="1415842" cy="194027"/>
          </a:xfrm>
          <a:prstGeom prst="rect">
            <a:avLst/>
          </a:prstGeom>
        </p:spPr>
        <p:txBody>
          <a:bodyPr wrap="square">
            <a:spAutoFit/>
          </a:bodyPr>
          <a:lstStyle/>
          <a:p>
            <a:pPr marL="141755" indent="-141755">
              <a:buFont typeface="Wingdings" panose="05000000000000000000" pitchFamily="2" charset="2"/>
              <a:buChar char="q"/>
            </a:pPr>
            <a:r>
              <a:rPr lang="it-IT" sz="661">
                <a:solidFill>
                  <a:srgbClr val="002060"/>
                </a:solidFill>
                <a:latin typeface="Titillium Web" panose="020b0604020202020204" charset="0"/>
              </a:rPr>
              <a:t> Emanazione di Linee Guida</a:t>
            </a:r>
          </a:p>
        </p:txBody>
      </p:sp>
      <p:sp>
        <p:nvSpPr>
          <p:cNvPr id="47" name="Rettangolo 46">
            <a:extLst>
              <a:ext uri="{FF2B5EF4-FFF2-40B4-BE49-F238E27FC236}">
                <a16:creationId xmlns:a16="http://schemas.microsoft.com/office/drawing/2014/main" id="{B4EB4826-2FA7-4895-A967-5E863E82CF27}"/>
              </a:ext>
            </a:extLst>
          </p:cNvPr>
          <p:cNvSpPr/>
          <p:nvPr/>
        </p:nvSpPr>
        <p:spPr>
          <a:xfrm>
            <a:off x="7626781" y="631438"/>
            <a:ext cx="2243394" cy="996701"/>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488"/>
          </a:p>
        </p:txBody>
      </p:sp>
      <p:pic>
        <p:nvPicPr>
          <p:cNvPr id="34" name="Immagine 33">
            <a:extLst>
              <a:ext uri="{FF2B5EF4-FFF2-40B4-BE49-F238E27FC236}">
                <a16:creationId xmlns:a16="http://schemas.microsoft.com/office/drawing/2014/main" id="{E3C77353-5711-4815-BDDA-9729B36C8201}"/>
              </a:ext>
            </a:extLst>
          </p:cNvPr>
          <p:cNvPicPr>
            <a:picLocks noChangeAspect="1"/>
          </p:cNvPicPr>
          <p:nvPr/>
        </p:nvPicPr>
        <p:blipFill>
          <a:blip r:embed="rId13"/>
          <a:stretch>
            <a:fillRect/>
          </a:stretch>
        </p:blipFill>
        <p:spPr>
          <a:xfrm>
            <a:off x="7442354" y="969462"/>
            <a:ext cx="305377" cy="305377"/>
          </a:xfrm>
          <a:prstGeom prst="rect">
            <a:avLst/>
          </a:prstGeom>
        </p:spPr>
      </p:pic>
      <p:cxnSp>
        <p:nvCxnSpPr>
          <p:cNvPr id="49" name="Connettore diritto 48">
            <a:extLst>
              <a:ext uri="{FF2B5EF4-FFF2-40B4-BE49-F238E27FC236}">
                <a16:creationId xmlns:a16="http://schemas.microsoft.com/office/drawing/2014/main" id="{115875FE-3D1B-4281-A95B-AFEA441A720D}"/>
              </a:ext>
            </a:extLst>
          </p:cNvPr>
          <p:cNvCxnSpPr/>
          <p:nvPr/>
        </p:nvCxnSpPr>
        <p:spPr>
          <a:xfrm>
            <a:off x="3686717" y="2630745"/>
            <a:ext cx="3478156" cy="0"/>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51" name="Connettore diritto 50">
            <a:extLst>
              <a:ext uri="{FF2B5EF4-FFF2-40B4-BE49-F238E27FC236}">
                <a16:creationId xmlns:a16="http://schemas.microsoft.com/office/drawing/2014/main" id="{B458D27B-CB28-46FD-A5CA-6682394BE5DD}"/>
              </a:ext>
            </a:extLst>
          </p:cNvPr>
          <p:cNvCxnSpPr/>
          <p:nvPr/>
        </p:nvCxnSpPr>
        <p:spPr>
          <a:xfrm>
            <a:off x="3686645" y="3895497"/>
            <a:ext cx="3478156" cy="0"/>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3654149"/>
      </p:ext>
    </p:extLst>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olo 1"/>
          <p:cNvSpPr>
            <a:spLocks noGrp="1"/>
          </p:cNvSpPr>
          <p:nvPr>
            <p:ph type="ctrTitle"/>
          </p:nvPr>
        </p:nvSpPr>
        <p:spPr>
          <a:xfrm>
            <a:off x="-1" y="1136724"/>
            <a:ext cx="10080626" cy="1165411"/>
          </a:xfrm>
          <a:solidFill>
            <a:srgbClr val="0070C0"/>
          </a:solidFill>
        </p:spPr>
        <p:txBody>
          <a:bodyPr lIns="75605" tIns="37802" rIns="75605" bIns="37802" anchor="b">
            <a:noAutofit/>
          </a:bodyPr>
          <a:lstStyle/>
          <a:p>
            <a:r>
              <a:rPr lang="it-IT" sz="3200" b="1" i="0" u="none" strike="noStrike" baseline="0">
                <a:latin typeface="Arimo-Bold"/>
              </a:rPr>
              <a:t>La sicurezza informatica nella pubblica amministrazione</a:t>
            </a:r>
            <a:endParaRPr lang="it-IT" sz="3200" b="1">
              <a:latin typeface="Titillium Web" panose="020b0604020202020204" charset="0"/>
              <a:ea typeface="+mn-ea"/>
              <a:cs typeface="+mn-cs"/>
            </a:endParaRPr>
          </a:p>
        </p:txBody>
      </p:sp>
      <p:sp>
        <p:nvSpPr>
          <p:cNvPr id="3" name="Sottotitolo 2"/>
          <p:cNvSpPr>
            <a:spLocks noGrp="1"/>
          </p:cNvSpPr>
          <p:nvPr>
            <p:ph type="subTitle" idx="1"/>
          </p:nvPr>
        </p:nvSpPr>
        <p:spPr>
          <a:xfrm>
            <a:off x="1260078" y="3213603"/>
            <a:ext cx="7560469" cy="1103211"/>
          </a:xfrm>
        </p:spPr>
        <p:txBody>
          <a:bodyPr anchor="ctr">
            <a:normAutofit/>
          </a:bodyPr>
          <a:lstStyle/>
          <a:p>
            <a:r>
              <a:rPr lang="it-IT" sz="2646" b="1">
                <a:latin typeface="Titillium Web" panose="020b0604020202020204" charset="0"/>
              </a:rPr>
              <a:t>24 Novembre 2020 </a:t>
            </a:r>
          </a:p>
          <a:p>
            <a:endParaRPr lang="it-IT" sz="2646" b="1">
              <a:cs typeface="Calibri"/>
            </a:endParaRPr>
          </a:p>
        </p:txBody>
      </p:sp>
      <p:pic>
        <p:nvPicPr>
          <p:cNvPr id="4" name="Immagine 3">
            <a:extLst>
              <a:ext uri="{FF2B5EF4-FFF2-40B4-BE49-F238E27FC236}">
                <a16:creationId xmlns:a16="http://schemas.microsoft.com/office/drawing/2014/main" id="{8CD73FC8-A14E-5948-B6C2-7051CFF19EDB}"/>
              </a:ext>
            </a:extLst>
          </p:cNvPr>
          <p:cNvPicPr>
            <a:picLocks noChangeAspect="1"/>
          </p:cNvPicPr>
          <p:nvPr/>
        </p:nvPicPr>
        <p:blipFill>
          <a:blip r:embed="rId3"/>
          <a:srcRect t="9075" b="76025"/>
          <a:stretch>
            <a:fillRect/>
          </a:stretch>
        </p:blipFill>
        <p:spPr>
          <a:xfrm>
            <a:off x="-1" y="4805956"/>
            <a:ext cx="10080625" cy="864495"/>
          </a:xfrm>
          <a:prstGeom prst="rect">
            <a:avLst/>
          </a:prstGeom>
        </p:spPr>
      </p:pic>
    </p:spTree>
    <p:extLst>
      <p:ext uri="{BB962C8B-B14F-4D97-AF65-F5344CB8AC3E}">
        <p14:creationId xmlns:p14="http://schemas.microsoft.com/office/powerpoint/2010/main" val="3489309835"/>
      </p:ext>
    </p:extLst>
  </p:cSld>
  <p:clrMapOvr>
    <a:masterClrMapping/>
  </p:clrMapOvr>
  <p:transition/>
  <p:timing/>
</p:sld>
</file>

<file path=ppt/slides/slide20.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Shape 62"/>
        <p:cNvGrpSpPr/>
        <p:nvPr/>
      </p:nvGrpSpPr>
      <p:grpSpPr>
        <a:xfrm>
          <a:off x="0" y="0"/>
          <a:ext cx="0" cy="0"/>
        </a:xfrm>
      </p:grpSpPr>
      <p:sp>
        <p:nvSpPr>
          <p:cNvPr id="64" name="Google Shape;64;p8"/>
          <p:cNvSpPr/>
          <p:nvPr/>
        </p:nvSpPr>
        <p:spPr>
          <a:xfrm>
            <a:off x="9501049" y="73736"/>
            <a:ext cx="485924" cy="141139"/>
          </a:xfrm>
          <a:prstGeom prst="roundRect">
            <a:avLst>
              <a:gd name="adj" fmla="val 16667"/>
            </a:avLst>
          </a:prstGeom>
          <a:solidFill>
            <a:srgbClr val="0070C0"/>
          </a:solidFill>
          <a:ln>
            <a:noFill/>
          </a:ln>
        </p:spPr>
        <p:txBody>
          <a:bodyPr spcFirstLastPara="1" wrap="square" lIns="75592" tIns="37786" rIns="75592" bIns="37786" anchor="ctr" anchorCtr="0">
            <a:noAutofit/>
          </a:bodyPr>
          <a:lstStyle/>
          <a:p>
            <a:pPr algn="ctr" defTabSz="756026"/>
            <a:fld id="{00000000-1234-1234-1234-123412341234}" type="slidenum">
              <a:rPr lang="it-IT" sz="909">
                <a:solidFill>
                  <a:prstClr val="white"/>
                </a:solidFill>
                <a:latin typeface="Titillium Web" panose="020b0604020202020204" charset="0"/>
                <a:ea typeface="Titillium Web"/>
                <a:cs typeface="Titillium Web"/>
                <a:sym typeface="Titillium Web" panose="020b0604020202020204" charset="0"/>
              </a:rPr>
              <a:pPr algn="ctr" defTabSz="756026"/>
              <a:t>20</a:t>
            </a:fld>
            <a:endParaRPr sz="909">
              <a:solidFill>
                <a:prstClr val="white"/>
              </a:solidFill>
              <a:latin typeface="Titillium Web" panose="020b0604020202020204" charset="0"/>
              <a:ea typeface="Titillium Web"/>
              <a:cs typeface="Titillium Web"/>
              <a:sym typeface="Titillium Web" panose="020b0604020202020204" charset="0"/>
            </a:endParaRPr>
          </a:p>
        </p:txBody>
      </p:sp>
      <p:sp>
        <p:nvSpPr>
          <p:cNvPr id="66" name="Google Shape;66;p8"/>
          <p:cNvSpPr/>
          <p:nvPr/>
        </p:nvSpPr>
        <p:spPr>
          <a:xfrm>
            <a:off x="6983615" y="2450472"/>
            <a:ext cx="1651744" cy="18033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75592" tIns="75592" rIns="75592" bIns="75592" anchor="ctr" anchorCtr="0">
            <a:noAutofit/>
          </a:bodyPr>
          <a:lstStyle/>
          <a:p>
            <a:pPr defTabSz="756026"/>
            <a:endParaRPr sz="1488">
              <a:solidFill>
                <a:prstClr val="black"/>
              </a:solidFill>
              <a:latin typeface="Calibri" panose="020f0502020204030204"/>
            </a:endParaRPr>
          </a:p>
        </p:txBody>
      </p:sp>
      <p:sp>
        <p:nvSpPr>
          <p:cNvPr id="22" name="Rounded Rectangle 3">
            <a:extLst>
              <a:ext uri="{FF2B5EF4-FFF2-40B4-BE49-F238E27FC236}">
                <a16:creationId xmlns:a16="http://schemas.microsoft.com/office/drawing/2014/main" id="{067FE679-1243-3449-B835-EF53790C445A}"/>
              </a:ext>
            </a:extLst>
          </p:cNvPr>
          <p:cNvSpPr/>
          <p:nvPr/>
        </p:nvSpPr>
        <p:spPr>
          <a:xfrm>
            <a:off x="301021" y="1059562"/>
            <a:ext cx="359283" cy="337794"/>
          </a:xfrm>
          <a:prstGeom prst="roundRect">
            <a:avLst/>
          </a:prstGeom>
          <a:solidFill>
            <a:srgbClr val="FFFFFF"/>
          </a:solidFill>
          <a:ln w="12700" cap="flat">
            <a:solidFill>
              <a:schemeClr val="accent1"/>
            </a:solidFill>
            <a:prstDash val="solid"/>
            <a:miter lim="8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7801" tIns="37801" rIns="37801" bIns="37801" numCol="1" spcCol="38100" rtlCol="0" anchor="ctr">
            <a:spAutoFit/>
          </a:bodyPr>
          <a:lstStyle/>
          <a:p>
            <a:endParaRPr lang="it-IT" sz="1488"/>
          </a:p>
        </p:txBody>
      </p:sp>
      <p:sp>
        <p:nvSpPr>
          <p:cNvPr id="23" name="TextBox 51"/>
          <p:cNvSpPr txBox="1"/>
          <p:nvPr/>
        </p:nvSpPr>
        <p:spPr>
          <a:xfrm>
            <a:off x="821820" y="1124916"/>
            <a:ext cx="2587654" cy="38164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p>
            <a:pPr algn="just">
              <a:defRPr>
                <a:solidFill>
                  <a:srgbClr val="548235"/>
                </a:solidFill>
                <a:latin typeface="Calibri Light" panose="020f0302020204030204"/>
                <a:ea typeface="Calibri Light"/>
                <a:cs typeface="Calibri Light"/>
                <a:sym typeface="Calibri Light" panose="020f0302020204030204"/>
              </a:defRPr>
            </a:pPr>
            <a:r>
              <a:rPr lang="it-IT" sz="1240">
                <a:solidFill>
                  <a:srgbClr val="0070C0"/>
                </a:solidFill>
              </a:rPr>
              <a:t>Linee </a:t>
            </a:r>
            <a:r>
              <a:rPr lang="it-IT" sz="1240">
                <a:solidFill>
                  <a:srgbClr val="0070C0"/>
                </a:solidFill>
                <a:latin typeface="Calibri Light" panose="020f0302020204030204"/>
                <a:cs typeface="Calibri Light"/>
              </a:rPr>
              <a:t>Guida</a:t>
            </a:r>
            <a:r>
              <a:rPr lang="it-IT" sz="1240">
                <a:solidFill>
                  <a:srgbClr val="0070C0"/>
                </a:solidFill>
              </a:rPr>
              <a:t> </a:t>
            </a:r>
            <a:r>
              <a:rPr lang="it-IT" sz="1240" b="1">
                <a:solidFill>
                  <a:srgbClr val="0070C0"/>
                </a:solidFill>
              </a:rPr>
              <a:t>per l’adozione di un ciclo di sviluppo di software sicuro (S-SDLC)</a:t>
            </a:r>
            <a:endParaRPr sz="1240">
              <a:solidFill>
                <a:srgbClr val="0070C0"/>
              </a:solidFill>
            </a:endParaRPr>
          </a:p>
        </p:txBody>
      </p:sp>
      <p:sp>
        <p:nvSpPr>
          <p:cNvPr id="24" name="TextBox 57"/>
          <p:cNvSpPr txBox="1"/>
          <p:nvPr/>
        </p:nvSpPr>
        <p:spPr>
          <a:xfrm>
            <a:off x="6363208" y="3010040"/>
            <a:ext cx="2745911" cy="57246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p>
            <a:pPr algn="just">
              <a:defRPr>
                <a:solidFill>
                  <a:srgbClr val="0097A9"/>
                </a:solidFill>
                <a:latin typeface="Calibri Light" panose="020f0302020204030204"/>
                <a:ea typeface="Calibri Light"/>
                <a:cs typeface="Calibri Light"/>
                <a:sym typeface="Calibri Light" panose="020f0302020204030204"/>
              </a:defRPr>
            </a:pPr>
            <a:r>
              <a:rPr lang="it-IT" sz="1240">
                <a:solidFill>
                  <a:srgbClr val="0070C0"/>
                </a:solidFill>
                <a:latin typeface="Calibri Light" panose="020f0302020204030204"/>
                <a:cs typeface="Calibri Light"/>
              </a:rPr>
              <a:t>Linee Guida </a:t>
            </a:r>
            <a:r>
              <a:rPr lang="it-IT" sz="1240" b="1">
                <a:solidFill>
                  <a:srgbClr val="0070C0"/>
                </a:solidFill>
                <a:latin typeface="Calibri Light" panose="020f0302020204030204"/>
                <a:cs typeface="Calibri Light"/>
              </a:rPr>
              <a:t>per la modellazione delle minacce e individuazione delle azioni di mitigazione</a:t>
            </a:r>
            <a:endParaRPr sz="1240" b="1">
              <a:solidFill>
                <a:srgbClr val="0070C0"/>
              </a:solidFill>
              <a:latin typeface="Calibri Light" panose="020f0302020204030204"/>
              <a:cs typeface="Calibri Light"/>
            </a:endParaRPr>
          </a:p>
        </p:txBody>
      </p:sp>
      <p:sp>
        <p:nvSpPr>
          <p:cNvPr id="25" name="TextBox 59"/>
          <p:cNvSpPr txBox="1"/>
          <p:nvPr/>
        </p:nvSpPr>
        <p:spPr>
          <a:xfrm>
            <a:off x="825110" y="3010040"/>
            <a:ext cx="2745913" cy="38164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p>
            <a:r>
              <a:rPr lang="x-none" altLang="x-none" sz="1240">
                <a:solidFill>
                  <a:srgbClr val="0070C0"/>
                </a:solidFill>
                <a:latin typeface="Calibri Light" panose="020f0302020204030204"/>
                <a:cs typeface="Calibri Light"/>
              </a:rPr>
              <a:t>Linee Guida </a:t>
            </a:r>
            <a:r>
              <a:rPr lang="x-none" altLang="x-none" sz="1240" b="1">
                <a:solidFill>
                  <a:srgbClr val="0070C0"/>
                </a:solidFill>
                <a:latin typeface="Calibri Light" panose="020f0302020204030204"/>
                <a:cs typeface="Calibri Light"/>
              </a:rPr>
              <a:t>per adeguare la sicurezza del software di base</a:t>
            </a:r>
            <a:endParaRPr lang="it-IT" sz="1240" b="1">
              <a:solidFill>
                <a:srgbClr val="0070C0"/>
              </a:solidFill>
              <a:latin typeface="Calibri Light" panose="020f0302020204030204"/>
              <a:cs typeface="Calibri Light"/>
            </a:endParaRPr>
          </a:p>
        </p:txBody>
      </p:sp>
      <p:sp>
        <p:nvSpPr>
          <p:cNvPr id="26" name="TextBox 48"/>
          <p:cNvSpPr txBox="1"/>
          <p:nvPr/>
        </p:nvSpPr>
        <p:spPr>
          <a:xfrm>
            <a:off x="6394815" y="1150176"/>
            <a:ext cx="2745911" cy="19082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defPPr marL="0" marR="0" indent="0" algn="l" defTabSz="914400" rtl="0" fontAlgn="auto" latinLnBrk="1"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defRPr>
            </a:defPPr>
            <a:lvl1pPr algn="just">
              <a:defRPr>
                <a:solidFill>
                  <a:srgbClr val="00B0F0"/>
                </a:solidFill>
                <a:latin typeface="Calibri Light" panose="020f0302020204030204"/>
                <a:ea typeface="Calibri Light"/>
                <a:cs typeface="Calibri Light"/>
              </a:defRPr>
            </a:lvl1pPr>
          </a:lstStyle>
          <a:p>
            <a:r>
              <a:rPr lang="it-IT" sz="1240">
                <a:solidFill>
                  <a:srgbClr val="0070C0"/>
                </a:solidFill>
              </a:rPr>
              <a:t>Linee Guida </a:t>
            </a:r>
            <a:r>
              <a:rPr lang="it-IT" sz="1240" b="1">
                <a:solidFill>
                  <a:srgbClr val="0070C0"/>
                </a:solidFill>
              </a:rPr>
              <a:t>per lo sviluppo sicuro di codice</a:t>
            </a:r>
            <a:endParaRPr sz="1240" b="1">
              <a:solidFill>
                <a:srgbClr val="0070C0"/>
              </a:solidFill>
            </a:endParaRPr>
          </a:p>
        </p:txBody>
      </p:sp>
      <p:sp>
        <p:nvSpPr>
          <p:cNvPr id="27" name="CasellaDiTesto 26">
            <a:extLst>
              <a:ext uri="{FF2B5EF4-FFF2-40B4-BE49-F238E27FC236}">
                <a16:creationId xmlns:a16="http://schemas.microsoft.com/office/drawing/2014/main" id="{181FAD5B-163A-48B5-A43B-88260F7035EB}"/>
              </a:ext>
            </a:extLst>
          </p:cNvPr>
          <p:cNvSpPr txBox="1"/>
          <p:nvPr/>
        </p:nvSpPr>
        <p:spPr>
          <a:xfrm>
            <a:off x="821820" y="1506829"/>
            <a:ext cx="2780691" cy="108869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28351" tIns="28351" rIns="28351" bIns="28351" numCol="1" spcCol="38100" rtlCol="0" anchor="t">
            <a:spAutoFit/>
          </a:bodyPr>
          <a:lstStyle/>
          <a:p>
            <a:pPr algn="just"/>
            <a:r>
              <a:rPr lang="it-IT" sz="1117">
                <a:cs typeface="Arial" panose="020b0604020202020204" pitchFamily="34" charset="0"/>
              </a:rPr>
              <a:t>Analizzando lo scenario nazionale e globale, definisce un framework concettuale e una metodologia per implementare un Secure SDLC </a:t>
            </a:r>
            <a:r>
              <a:rPr lang="it-IT" sz="1117"/>
              <a:t>fornendo al contempo </a:t>
            </a:r>
            <a:r>
              <a:rPr lang="it-IT" sz="1117">
                <a:cs typeface="Arial" panose="020b0604020202020204" pitchFamily="34" charset="0"/>
              </a:rPr>
              <a:t>un catalogo dei </a:t>
            </a:r>
            <a:r>
              <a:rPr lang="it-IT" sz="1117"/>
              <a:t>tool disponibili, a supporto di ogni fase del ciclo di vita</a:t>
            </a:r>
          </a:p>
        </p:txBody>
      </p:sp>
      <p:sp>
        <p:nvSpPr>
          <p:cNvPr id="28" name="CasellaDiTesto 27">
            <a:extLst>
              <a:ext uri="{FF2B5EF4-FFF2-40B4-BE49-F238E27FC236}">
                <a16:creationId xmlns:a16="http://schemas.microsoft.com/office/drawing/2014/main" id="{A1C80B3E-7D88-49AB-9B3A-933E76B83591}"/>
              </a:ext>
            </a:extLst>
          </p:cNvPr>
          <p:cNvSpPr txBox="1"/>
          <p:nvPr/>
        </p:nvSpPr>
        <p:spPr>
          <a:xfrm>
            <a:off x="825107" y="3443169"/>
            <a:ext cx="2843345" cy="108869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28351" tIns="28351" rIns="28351" bIns="28351" numCol="1" spcCol="38100" rtlCol="0" anchor="t">
            <a:spAutoFit/>
          </a:bodyPr>
          <a:lstStyle/>
          <a:p>
            <a:pPr algn="just"/>
            <a:r>
              <a:rPr lang="it-IT" sz="1117"/>
              <a:t>Analizzando le principali minacce e le tipologie di attacco rispetto al software di base, al middleware e al software applicativo più comune, fornisce i riferimenti alle istruzioni operative di hardening  messe a disposizione da enti/istituzioni internazionali.</a:t>
            </a:r>
          </a:p>
        </p:txBody>
      </p:sp>
      <p:sp>
        <p:nvSpPr>
          <p:cNvPr id="29" name="CasellaDiTesto 28">
            <a:extLst>
              <a:ext uri="{FF2B5EF4-FFF2-40B4-BE49-F238E27FC236}">
                <a16:creationId xmlns:a16="http://schemas.microsoft.com/office/drawing/2014/main" id="{6756691E-9457-485C-94A3-7DB351C5D5F5}"/>
              </a:ext>
            </a:extLst>
          </p:cNvPr>
          <p:cNvSpPr txBox="1"/>
          <p:nvPr/>
        </p:nvSpPr>
        <p:spPr>
          <a:xfrm>
            <a:off x="6394812" y="1355606"/>
            <a:ext cx="2889361" cy="126059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28351" tIns="28351" rIns="28351" bIns="28351" numCol="1" spcCol="38100" rtlCol="0" anchor="t">
            <a:spAutoFit/>
          </a:bodyPr>
          <a:lstStyle/>
          <a:p>
            <a:pPr lvl="1" algn="just" defTabSz="564025">
              <a:spcBef>
                <a:spcPct val="0"/>
              </a:spcBef>
              <a:buClr>
                <a:srgbClr val="B6CA13"/>
              </a:buClr>
              <a:buSzPct val="75000"/>
              <a:defRPr/>
            </a:pPr>
            <a:r>
              <a:rPr lang="it-IT" sz="1117">
                <a:cs typeface="Arial" panose="020b0604020202020204" pitchFamily="34" charset="0"/>
              </a:rPr>
              <a:t>Analizzando le principali vulnerabilità software fornisce una vista delle principali criticità contestualizzate per ogni specifica area di sviluppo, anche in termini di tecniche da utilizzare per riconoscerle e difendersi opportunamente</a:t>
            </a:r>
            <a:r>
              <a:rPr lang="it-IT" sz="992"/>
              <a:t>.</a:t>
            </a:r>
            <a:endParaRPr lang="it-IT" sz="1117"/>
          </a:p>
        </p:txBody>
      </p:sp>
      <p:sp>
        <p:nvSpPr>
          <p:cNvPr id="30" name="TextBox 1">
            <a:extLst>
              <a:ext uri="{FF2B5EF4-FFF2-40B4-BE49-F238E27FC236}">
                <a16:creationId xmlns:a16="http://schemas.microsoft.com/office/drawing/2014/main" id="{EA16A2BF-E043-6B45-9518-6C479D5B2E8E}"/>
              </a:ext>
            </a:extLst>
          </p:cNvPr>
          <p:cNvSpPr txBox="1"/>
          <p:nvPr/>
        </p:nvSpPr>
        <p:spPr>
          <a:xfrm>
            <a:off x="459585" y="1063051"/>
            <a:ext cx="359283" cy="330897"/>
          </a:xfrm>
          <a:prstGeom prst="rect">
            <a:avLst/>
          </a:prstGeom>
          <a:solidFill>
            <a:schemeClr val="bg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7801" tIns="37801" rIns="37801" bIns="37801" numCol="1" spcCol="38100" rtlCol="0" anchor="t">
            <a:spAutoFit/>
          </a:bodyPr>
          <a:lstStyle/>
          <a:p>
            <a:r>
              <a:rPr lang="it-IT" sz="1654">
                <a:solidFill>
                  <a:srgbClr val="0070C0"/>
                </a:solidFill>
              </a:rPr>
              <a:t>1</a:t>
            </a:r>
          </a:p>
        </p:txBody>
      </p:sp>
      <p:sp>
        <p:nvSpPr>
          <p:cNvPr id="31" name="Rounded Rectangle 21">
            <a:extLst>
              <a:ext uri="{FF2B5EF4-FFF2-40B4-BE49-F238E27FC236}">
                <a16:creationId xmlns:a16="http://schemas.microsoft.com/office/drawing/2014/main" id="{7F416C4F-0AEB-1E44-ABC3-D8BDD611A1AC}"/>
              </a:ext>
            </a:extLst>
          </p:cNvPr>
          <p:cNvSpPr/>
          <p:nvPr/>
        </p:nvSpPr>
        <p:spPr>
          <a:xfrm>
            <a:off x="301021" y="2941373"/>
            <a:ext cx="359283" cy="337794"/>
          </a:xfrm>
          <a:prstGeom prst="roundRect">
            <a:avLst/>
          </a:prstGeom>
          <a:solidFill>
            <a:srgbClr val="FFFFFF"/>
          </a:solidFill>
          <a:ln w="12700" cap="flat">
            <a:solidFill>
              <a:schemeClr val="accent1"/>
            </a:solidFill>
            <a:prstDash val="solid"/>
            <a:miter lim="8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7801" tIns="37801" rIns="37801" bIns="37801" numCol="1" spcCol="38100" rtlCol="0" anchor="ctr">
            <a:spAutoFit/>
          </a:bodyPr>
          <a:lstStyle/>
          <a:p>
            <a:endParaRPr lang="it-IT" sz="1488"/>
          </a:p>
        </p:txBody>
      </p:sp>
      <p:sp>
        <p:nvSpPr>
          <p:cNvPr id="32" name="TextBox 22">
            <a:extLst>
              <a:ext uri="{FF2B5EF4-FFF2-40B4-BE49-F238E27FC236}">
                <a16:creationId xmlns:a16="http://schemas.microsoft.com/office/drawing/2014/main" id="{44C2B0AF-90A4-5B40-AAB0-F9C2B64BB637}"/>
              </a:ext>
            </a:extLst>
          </p:cNvPr>
          <p:cNvSpPr txBox="1"/>
          <p:nvPr/>
        </p:nvSpPr>
        <p:spPr>
          <a:xfrm>
            <a:off x="459585" y="2944861"/>
            <a:ext cx="359283" cy="330897"/>
          </a:xfrm>
          <a:prstGeom prst="rect">
            <a:avLst/>
          </a:prstGeom>
          <a:solidFill>
            <a:schemeClr val="bg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7801" tIns="37801" rIns="37801" bIns="37801" numCol="1" spcCol="38100" rtlCol="0" anchor="t">
            <a:spAutoFit/>
          </a:bodyPr>
          <a:lstStyle/>
          <a:p>
            <a:r>
              <a:rPr lang="it-IT" sz="1654">
                <a:solidFill>
                  <a:srgbClr val="0070C0"/>
                </a:solidFill>
              </a:rPr>
              <a:t>2</a:t>
            </a:r>
          </a:p>
        </p:txBody>
      </p:sp>
      <p:sp>
        <p:nvSpPr>
          <p:cNvPr id="33" name="Rounded Rectangle 23">
            <a:extLst>
              <a:ext uri="{FF2B5EF4-FFF2-40B4-BE49-F238E27FC236}">
                <a16:creationId xmlns:a16="http://schemas.microsoft.com/office/drawing/2014/main" id="{B5268504-2A78-8A4B-9263-F987FF6954AA}"/>
              </a:ext>
            </a:extLst>
          </p:cNvPr>
          <p:cNvSpPr/>
          <p:nvPr/>
        </p:nvSpPr>
        <p:spPr>
          <a:xfrm>
            <a:off x="5824546" y="1079688"/>
            <a:ext cx="359283" cy="337794"/>
          </a:xfrm>
          <a:prstGeom prst="roundRect">
            <a:avLst/>
          </a:prstGeom>
          <a:solidFill>
            <a:srgbClr val="FFFFFF"/>
          </a:solidFill>
          <a:ln w="12700" cap="flat">
            <a:solidFill>
              <a:schemeClr val="accent1"/>
            </a:solidFill>
            <a:prstDash val="solid"/>
            <a:miter lim="8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7801" tIns="37801" rIns="37801" bIns="37801" numCol="1" spcCol="38100" rtlCol="0" anchor="ctr">
            <a:spAutoFit/>
          </a:bodyPr>
          <a:lstStyle/>
          <a:p>
            <a:endParaRPr lang="it-IT" sz="1488"/>
          </a:p>
        </p:txBody>
      </p:sp>
      <p:sp>
        <p:nvSpPr>
          <p:cNvPr id="34" name="TextBox 24">
            <a:extLst>
              <a:ext uri="{FF2B5EF4-FFF2-40B4-BE49-F238E27FC236}">
                <a16:creationId xmlns:a16="http://schemas.microsoft.com/office/drawing/2014/main" id="{8E991D17-1735-CC48-9781-C224337D3EFA}"/>
              </a:ext>
            </a:extLst>
          </p:cNvPr>
          <p:cNvSpPr txBox="1"/>
          <p:nvPr/>
        </p:nvSpPr>
        <p:spPr>
          <a:xfrm>
            <a:off x="5983111" y="1083176"/>
            <a:ext cx="359283" cy="330897"/>
          </a:xfrm>
          <a:prstGeom prst="rect">
            <a:avLst/>
          </a:prstGeom>
          <a:solidFill>
            <a:schemeClr val="bg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7801" tIns="37801" rIns="37801" bIns="37801" numCol="1" spcCol="38100" rtlCol="0" anchor="t">
            <a:spAutoFit/>
          </a:bodyPr>
          <a:lstStyle/>
          <a:p>
            <a:r>
              <a:rPr lang="it-IT" sz="1654">
                <a:solidFill>
                  <a:srgbClr val="0070C0"/>
                </a:solidFill>
              </a:rPr>
              <a:t>3</a:t>
            </a:r>
          </a:p>
        </p:txBody>
      </p:sp>
      <p:sp>
        <p:nvSpPr>
          <p:cNvPr id="35" name="Rounded Rectangle 25">
            <a:extLst>
              <a:ext uri="{FF2B5EF4-FFF2-40B4-BE49-F238E27FC236}">
                <a16:creationId xmlns:a16="http://schemas.microsoft.com/office/drawing/2014/main" id="{8BFB9A56-293F-9D43-9688-E3CDFD146ED0}"/>
              </a:ext>
            </a:extLst>
          </p:cNvPr>
          <p:cNvSpPr/>
          <p:nvPr/>
        </p:nvSpPr>
        <p:spPr>
          <a:xfrm>
            <a:off x="5792939" y="2948251"/>
            <a:ext cx="359283" cy="337794"/>
          </a:xfrm>
          <a:prstGeom prst="roundRect">
            <a:avLst/>
          </a:prstGeom>
          <a:solidFill>
            <a:srgbClr val="FFFFFF"/>
          </a:solidFill>
          <a:ln w="12700" cap="flat">
            <a:solidFill>
              <a:schemeClr val="accent1"/>
            </a:solidFill>
            <a:prstDash val="solid"/>
            <a:miter lim="8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7801" tIns="37801" rIns="37801" bIns="37801" numCol="1" spcCol="38100" rtlCol="0" anchor="ctr">
            <a:spAutoFit/>
          </a:bodyPr>
          <a:lstStyle/>
          <a:p>
            <a:endParaRPr lang="it-IT" sz="1488"/>
          </a:p>
        </p:txBody>
      </p:sp>
      <p:sp>
        <p:nvSpPr>
          <p:cNvPr id="36" name="TextBox 26">
            <a:extLst>
              <a:ext uri="{FF2B5EF4-FFF2-40B4-BE49-F238E27FC236}">
                <a16:creationId xmlns:a16="http://schemas.microsoft.com/office/drawing/2014/main" id="{3F8FAFB0-3B2B-6047-888E-3399EA3D0F7C}"/>
              </a:ext>
            </a:extLst>
          </p:cNvPr>
          <p:cNvSpPr txBox="1"/>
          <p:nvPr/>
        </p:nvSpPr>
        <p:spPr>
          <a:xfrm>
            <a:off x="5951504" y="2951739"/>
            <a:ext cx="359283" cy="330897"/>
          </a:xfrm>
          <a:prstGeom prst="rect">
            <a:avLst/>
          </a:prstGeom>
          <a:solidFill>
            <a:schemeClr val="bg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7801" tIns="37801" rIns="37801" bIns="37801" numCol="1" spcCol="38100" rtlCol="0" anchor="t">
            <a:spAutoFit/>
          </a:bodyPr>
          <a:lstStyle/>
          <a:p>
            <a:r>
              <a:rPr lang="it-IT" sz="1654">
                <a:solidFill>
                  <a:srgbClr val="0070C0"/>
                </a:solidFill>
              </a:rPr>
              <a:t>4</a:t>
            </a:r>
          </a:p>
        </p:txBody>
      </p:sp>
      <p:sp>
        <p:nvSpPr>
          <p:cNvPr id="37" name="CasellaDiTesto 36">
            <a:extLst>
              <a:ext uri="{FF2B5EF4-FFF2-40B4-BE49-F238E27FC236}">
                <a16:creationId xmlns:a16="http://schemas.microsoft.com/office/drawing/2014/main" id="{780C25AC-D049-478A-BE61-6E8BE6430D80}"/>
              </a:ext>
            </a:extLst>
          </p:cNvPr>
          <p:cNvSpPr txBox="1"/>
          <p:nvPr/>
        </p:nvSpPr>
        <p:spPr>
          <a:xfrm>
            <a:off x="6310787" y="3497639"/>
            <a:ext cx="2920967" cy="160441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28351" tIns="28351" rIns="28351" bIns="28351" numCol="1" spcCol="38100" rtlCol="0" anchor="t">
            <a:spAutoFit/>
          </a:bodyPr>
          <a:lstStyle/>
          <a:p>
            <a:pPr lvl="1" algn="just" defTabSz="564025">
              <a:spcBef>
                <a:spcPct val="0"/>
              </a:spcBef>
              <a:buClr>
                <a:srgbClr val="B6CA13"/>
              </a:buClr>
              <a:buSzPct val="75000"/>
              <a:defRPr/>
            </a:pPr>
            <a:r>
              <a:rPr lang="it-IT" sz="1117">
                <a:cs typeface="Arial" panose="020b0604020202020204" pitchFamily="34" charset="0"/>
              </a:rPr>
              <a:t>Introduce i concetti base di security e privacy by design e analizza gli strumenti e i modelli a supporto della fase di progettazione del software sicuro, anche in relazione con il GDPR, fornendo un caso d’uso applicativo in cui vengono impiegate le metodologie e gli strumenti di sicurezza individuati. </a:t>
            </a:r>
          </a:p>
          <a:p>
            <a:pPr defTabSz="567019"/>
            <a:endParaRPr lang="it-IT" sz="1117"/>
          </a:p>
        </p:txBody>
      </p:sp>
      <p:sp>
        <p:nvSpPr>
          <p:cNvPr id="38" name="Titolo 1">
            <a:extLst>
              <a:ext uri="{FF2B5EF4-FFF2-40B4-BE49-F238E27FC236}">
                <a16:creationId xmlns:a16="http://schemas.microsoft.com/office/drawing/2014/main" id="{BB34F388-4867-0146-BCB8-112F58255344}"/>
              </a:ext>
            </a:extLst>
          </p:cNvPr>
          <p:cNvSpPr txBox="1"/>
          <p:nvPr/>
        </p:nvSpPr>
        <p:spPr>
          <a:xfrm>
            <a:off x="480662" y="241447"/>
            <a:ext cx="8703281" cy="313977"/>
          </a:xfrm>
          <a:prstGeom prst="rect">
            <a:avLst/>
          </a:prstGeom>
          <a:noFill/>
          <a:ln w="9525">
            <a:noFill/>
            <a:miter lim="800000"/>
          </a:ln>
        </p:spPr>
        <p:txBody>
          <a:bodyPr vert="horz" wrap="square" lIns="31896" tIns="15949" rIns="31896" bIns="15949" numCol="1" rtlCol="0" anchor="ctr" anchorCtr="0" compatLnSpc="1">
            <a:prstTxWarp prst="textNoShape">
              <a:avLst/>
            </a:prstTxWarp>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eaLnBrk="0" fontAlgn="base" hangingPunct="0">
              <a:lnSpc>
                <a:spcPct val="150000"/>
              </a:lnSpc>
              <a:spcAft>
                <a:spcPct val="0"/>
              </a:spcAft>
              <a:tabLst>
                <a:tab pos="219825"/>
              </a:tabLst>
            </a:pPr>
            <a:r>
              <a:rPr lang="it-IT" sz="2976" b="1">
                <a:solidFill>
                  <a:srgbClr val="002060"/>
                </a:solidFill>
                <a:latin typeface="Calibri" panose="020f0502020204030204" pitchFamily="34" charset="0"/>
                <a:ea typeface="+mn-ea"/>
                <a:cs typeface="Calibri" panose="020f0502020204030204" pitchFamily="34" charset="0"/>
              </a:rPr>
              <a:t>Linee guida per lo sviluppo del software sicuro </a:t>
            </a:r>
          </a:p>
        </p:txBody>
      </p:sp>
    </p:spTree>
    <p:extLst>
      <p:ext uri="{BB962C8B-B14F-4D97-AF65-F5344CB8AC3E}">
        <p14:creationId xmlns:p14="http://schemas.microsoft.com/office/powerpoint/2010/main" val="625630223"/>
      </p:ext>
    </p:extLst>
  </p:cSld>
  <p:clrMapOvr>
    <a:masterClrMapping/>
  </p:clrMapOvr>
  <p:transition/>
  <p:timing/>
</p:sld>
</file>

<file path=ppt/slides/slide2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Shape 62"/>
        <p:cNvGrpSpPr/>
        <p:nvPr/>
      </p:nvGrpSpPr>
      <p:grpSpPr>
        <a:xfrm>
          <a:off x="0" y="0"/>
          <a:ext cx="0" cy="0"/>
        </a:xfrm>
      </p:grpSpPr>
      <p:sp>
        <p:nvSpPr>
          <p:cNvPr id="43" name="Rettangolo arrotondato 7">
            <a:extLst>
              <a:ext uri="{FF2B5EF4-FFF2-40B4-BE49-F238E27FC236}">
                <a16:creationId xmlns:a16="http://schemas.microsoft.com/office/drawing/2014/main" id="{20A43D78-ECD1-4785-8EAE-C8A5AE0E11FD}"/>
              </a:ext>
            </a:extLst>
          </p:cNvPr>
          <p:cNvSpPr/>
          <p:nvPr/>
        </p:nvSpPr>
        <p:spPr>
          <a:xfrm>
            <a:off x="480886" y="2477810"/>
            <a:ext cx="9074922" cy="2168623"/>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488"/>
          </a:p>
        </p:txBody>
      </p:sp>
      <p:sp>
        <p:nvSpPr>
          <p:cNvPr id="64" name="Google Shape;64;p8"/>
          <p:cNvSpPr/>
          <p:nvPr/>
        </p:nvSpPr>
        <p:spPr>
          <a:xfrm>
            <a:off x="9501049" y="73736"/>
            <a:ext cx="485924" cy="141139"/>
          </a:xfrm>
          <a:prstGeom prst="roundRect">
            <a:avLst>
              <a:gd name="adj" fmla="val 16667"/>
            </a:avLst>
          </a:prstGeom>
          <a:solidFill>
            <a:srgbClr val="0070C0"/>
          </a:solidFill>
          <a:ln>
            <a:noFill/>
          </a:ln>
        </p:spPr>
        <p:txBody>
          <a:bodyPr spcFirstLastPara="1" wrap="square" lIns="75592" tIns="37786" rIns="75592" bIns="37786" anchor="ctr" anchorCtr="0">
            <a:noAutofit/>
          </a:bodyPr>
          <a:lstStyle/>
          <a:p>
            <a:pPr algn="ctr"/>
            <a:fld id="{00000000-1234-1234-1234-123412341234}" type="slidenum">
              <a:rPr lang="it-IT" sz="909">
                <a:solidFill>
                  <a:schemeClr val="lt1"/>
                </a:solidFill>
                <a:latin typeface="Titillium Web" panose="020b0604020202020204" charset="0"/>
                <a:ea typeface="Titillium Web"/>
                <a:cs typeface="Titillium Web"/>
                <a:sym typeface="Titillium Web" panose="020b0604020202020204" charset="0"/>
              </a:rPr>
              <a:pPr algn="ctr"/>
              <a:t>21</a:t>
            </a:fld>
            <a:endParaRPr sz="909">
              <a:solidFill>
                <a:schemeClr val="lt1"/>
              </a:solidFill>
              <a:latin typeface="Titillium Web" panose="020b0604020202020204" charset="0"/>
              <a:ea typeface="Titillium Web"/>
              <a:cs typeface="Titillium Web"/>
              <a:sym typeface="Titillium Web" panose="020b0604020202020204" charset="0"/>
            </a:endParaRPr>
          </a:p>
        </p:txBody>
      </p:sp>
      <p:sp>
        <p:nvSpPr>
          <p:cNvPr id="14" name="Google Shape;74;p9"/>
          <p:cNvSpPr txBox="1"/>
          <p:nvPr/>
        </p:nvSpPr>
        <p:spPr>
          <a:xfrm>
            <a:off x="452709" y="149093"/>
            <a:ext cx="8088365" cy="544841"/>
          </a:xfrm>
          <a:prstGeom prst="rect">
            <a:avLst/>
          </a:prstGeom>
          <a:noFill/>
          <a:ln>
            <a:noFill/>
          </a:ln>
        </p:spPr>
        <p:txBody>
          <a:bodyPr spcFirstLastPara="1" wrap="square" lIns="75592" tIns="37786" rIns="75592" bIns="37786" anchor="ctr" anchorCtr="0">
            <a:noAutofit/>
          </a:bodyPr>
          <a:lstStyle/>
          <a:p>
            <a:pPr lvl="0">
              <a:lnSpc>
                <a:spcPct val="90000"/>
              </a:lnSpc>
            </a:pPr>
            <a:r>
              <a:rPr lang="it-IT" sz="2976" b="1">
                <a:solidFill>
                  <a:srgbClr val="002060"/>
                </a:solidFill>
                <a:latin typeface="Calibri" panose="020f0502020204030204" pitchFamily="34" charset="0"/>
                <a:cs typeface="Calibri" panose="020f0502020204030204" pitchFamily="34" charset="0"/>
                <a:sym typeface="Calibri" panose="020f0502020204030204"/>
              </a:rPr>
              <a:t>Il ruolo e gli strumenti AGID</a:t>
            </a:r>
            <a:endParaRPr lang="it-IT" sz="2976">
              <a:latin typeface="Calibri" panose="020f0502020204030204" pitchFamily="34" charset="0"/>
              <a:cs typeface="Calibri" panose="020f0502020204030204" pitchFamily="34" charset="0"/>
            </a:endParaRPr>
          </a:p>
        </p:txBody>
      </p:sp>
      <p:sp>
        <p:nvSpPr>
          <p:cNvPr id="2" name="Rettangolo 1">
            <a:extLst>
              <a:ext uri="{FF2B5EF4-FFF2-40B4-BE49-F238E27FC236}">
                <a16:creationId xmlns:a16="http://schemas.microsoft.com/office/drawing/2014/main" id="{A2114BD3-51B0-489B-8C7E-572275D1F58F}"/>
              </a:ext>
            </a:extLst>
          </p:cNvPr>
          <p:cNvSpPr/>
          <p:nvPr/>
        </p:nvSpPr>
        <p:spPr>
          <a:xfrm>
            <a:off x="507447" y="730931"/>
            <a:ext cx="6500390" cy="805092"/>
          </a:xfrm>
          <a:prstGeom prst="rect">
            <a:avLst/>
          </a:prstGeom>
        </p:spPr>
        <p:txBody>
          <a:bodyPr wrap="square">
            <a:spAutoFit/>
          </a:bodyPr>
          <a:lstStyle/>
          <a:p>
            <a:r>
              <a:rPr lang="it-IT" sz="1158">
                <a:solidFill>
                  <a:srgbClr val="00264C"/>
                </a:solidFill>
                <a:latin typeface="Titillium Web" panose="020b0604020202020204" charset="0"/>
              </a:rPr>
              <a:t>AGID opera per mantenere e sviluppare servizi di sicurezza preventivi e funzioni di accompagnamento utili per la crescita e la diffusione della cultura della sicurezza informatica, in linea con le disposizioni del CAD e con gli obiettivi descritti dal Piano triennale per l’informatica nella pubblica amministrazione</a:t>
            </a:r>
          </a:p>
        </p:txBody>
      </p:sp>
      <p:sp>
        <p:nvSpPr>
          <p:cNvPr id="38" name="Rettangolo 37">
            <a:extLst>
              <a:ext uri="{FF2B5EF4-FFF2-40B4-BE49-F238E27FC236}">
                <a16:creationId xmlns:a16="http://schemas.microsoft.com/office/drawing/2014/main" id="{EDEABDFC-84D8-4CB9-A51E-060D9E8B721A}"/>
              </a:ext>
            </a:extLst>
          </p:cNvPr>
          <p:cNvSpPr/>
          <p:nvPr/>
        </p:nvSpPr>
        <p:spPr>
          <a:xfrm>
            <a:off x="2366393" y="2957608"/>
            <a:ext cx="4260997" cy="1303883"/>
          </a:xfrm>
          <a:prstGeom prst="rect">
            <a:avLst/>
          </a:prstGeom>
        </p:spPr>
        <p:txBody>
          <a:bodyPr wrap="square" lIns="91440" tIns="45720" rIns="91440" bIns="45720" anchor="t">
            <a:spAutoFit/>
          </a:bodyPr>
          <a:lstStyle/>
          <a:p>
            <a:pPr marL="141605" indent="-141605">
              <a:spcAft>
                <a:spcPts val="992"/>
              </a:spcAft>
              <a:buFont typeface="Wingdings" panose="05000000000000000000" pitchFamily="2" charset="2"/>
              <a:buChar char="q"/>
              <a:defRPr/>
            </a:pPr>
            <a:r>
              <a:rPr lang="it-IT" sz="1150" b="1">
                <a:solidFill>
                  <a:srgbClr val="002060"/>
                </a:solidFill>
                <a:latin typeface="Titillium Web" panose="020b0604020202020204" charset="0"/>
              </a:rPr>
              <a:t>Risk Assessment Tool per le PA </a:t>
            </a:r>
          </a:p>
          <a:p>
            <a:pPr marL="141605" indent="-141605">
              <a:spcAft>
                <a:spcPts val="496"/>
              </a:spcAft>
              <a:buFont typeface="Wingdings" panose="05000000000000000000" pitchFamily="2" charset="2"/>
              <a:buChar char="q"/>
              <a:defRPr/>
            </a:pPr>
            <a:r>
              <a:rPr lang="it-IT" sz="1150">
                <a:solidFill>
                  <a:srgbClr val="002060"/>
                </a:solidFill>
                <a:latin typeface="Titillium Web" panose="020b0604020202020204" charset="0"/>
              </a:rPr>
              <a:t>Piattaforma Infosec (8,4 milioni di indicatori di compromissione</a:t>
            </a:r>
          </a:p>
          <a:p>
            <a:pPr marL="150495" indent="-150495">
              <a:spcAft>
                <a:spcPts val="992"/>
              </a:spcAft>
              <a:defRPr/>
            </a:pPr>
            <a:r>
              <a:rPr lang="it-IT" sz="1158">
                <a:solidFill>
                  <a:srgbClr val="002060"/>
                </a:solidFill>
                <a:latin typeface="Titillium Web" panose="020b0604020202020204" charset="0"/>
              </a:rPr>
              <a:t>	IOC lavorati </a:t>
            </a:r>
            <a:r>
              <a:rPr lang="it-IT" sz="1158">
                <a:solidFill>
                  <a:srgbClr val="002060"/>
                </a:solidFill>
                <a:latin typeface="Titillium Web" panose="020b0604020202020204" charset="0"/>
                <a:sym typeface="Wingdings" panose="05000000000000000000" pitchFamily="2" charset="2"/>
              </a:rPr>
              <a:t>)</a:t>
            </a:r>
            <a:endParaRPr lang="it-IT" sz="1158">
              <a:solidFill>
                <a:srgbClr val="002060"/>
              </a:solidFill>
              <a:latin typeface="Titillium Web" panose="020b0604020202020204" charset="0"/>
            </a:endParaRPr>
          </a:p>
          <a:p>
            <a:pPr marL="141605" indent="-141605">
              <a:buFont typeface="Wingdings" panose="05000000000000000000" pitchFamily="2" charset="2"/>
              <a:buChar char="q"/>
              <a:defRPr/>
            </a:pPr>
            <a:r>
              <a:rPr lang="it-IT" sz="1150">
                <a:solidFill>
                  <a:srgbClr val="002060"/>
                </a:solidFill>
                <a:latin typeface="Titillium Web" panose="020b0604020202020204" charset="0"/>
              </a:rPr>
              <a:t>Trasmissione automatizzata IoC – Avvio sperimentale da marzo 2019</a:t>
            </a:r>
          </a:p>
        </p:txBody>
      </p:sp>
      <p:sp>
        <p:nvSpPr>
          <p:cNvPr id="40" name="Rettangolo arrotondato 21">
            <a:extLst>
              <a:ext uri="{FF2B5EF4-FFF2-40B4-BE49-F238E27FC236}">
                <a16:creationId xmlns:a16="http://schemas.microsoft.com/office/drawing/2014/main" id="{66DA6256-E12E-4B2B-98DF-60132D74DB0B}"/>
              </a:ext>
            </a:extLst>
          </p:cNvPr>
          <p:cNvSpPr/>
          <p:nvPr/>
        </p:nvSpPr>
        <p:spPr>
          <a:xfrm>
            <a:off x="778428" y="3402454"/>
            <a:ext cx="1186430" cy="39541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Clr>
                <a:srgbClr val="000000"/>
              </a:buClr>
              <a:defRPr/>
            </a:pPr>
            <a:r>
              <a:rPr lang="it-IT" sz="1158" b="1">
                <a:solidFill>
                  <a:schemeClr val="bg1"/>
                </a:solidFill>
                <a:latin typeface="Calibri" panose="020f0502020204030204" pitchFamily="34" charset="0"/>
                <a:ea typeface="Titillium Web"/>
                <a:cs typeface="Calibri" panose="020f0502020204030204" pitchFamily="34" charset="0"/>
                <a:sym typeface="Titillium Web" panose="020b0604020202020204" charset="0"/>
              </a:rPr>
              <a:t>STRUMENTI</a:t>
            </a:r>
            <a:endParaRPr lang="it-IT" sz="1158">
              <a:solidFill>
                <a:schemeClr val="bg1"/>
              </a:solidFill>
              <a:latin typeface="Calibri" panose="020f0502020204030204" pitchFamily="34" charset="0"/>
              <a:ea typeface="Titillium Web"/>
              <a:cs typeface="Calibri" panose="020f0502020204030204" pitchFamily="34" charset="0"/>
              <a:sym typeface="Titillium Web" panose="020b0604020202020204" charset="0"/>
            </a:endParaRPr>
          </a:p>
        </p:txBody>
      </p:sp>
      <p:sp>
        <p:nvSpPr>
          <p:cNvPr id="4" name="Rettangolo arrotondato 7">
            <a:extLst>
              <a:ext uri="{FF2B5EF4-FFF2-40B4-BE49-F238E27FC236}">
                <a16:creationId xmlns:a16="http://schemas.microsoft.com/office/drawing/2014/main" id="{3FC00971-9210-4F7C-97EE-8DAF05FD620A}"/>
              </a:ext>
            </a:extLst>
          </p:cNvPr>
          <p:cNvSpPr/>
          <p:nvPr/>
        </p:nvSpPr>
        <p:spPr>
          <a:xfrm>
            <a:off x="7714007" y="742007"/>
            <a:ext cx="1992035" cy="1024279"/>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488"/>
          </a:p>
        </p:txBody>
      </p:sp>
      <p:sp>
        <p:nvSpPr>
          <p:cNvPr id="6" name="Rettangolo con angoli arrotondati 5">
            <a:extLst>
              <a:ext uri="{FF2B5EF4-FFF2-40B4-BE49-F238E27FC236}">
                <a16:creationId xmlns:a16="http://schemas.microsoft.com/office/drawing/2014/main" id="{29BFC528-8C63-4A82-98C0-983CAEFE186D}"/>
              </a:ext>
            </a:extLst>
          </p:cNvPr>
          <p:cNvSpPr/>
          <p:nvPr/>
        </p:nvSpPr>
        <p:spPr>
          <a:xfrm>
            <a:off x="8324310" y="949344"/>
            <a:ext cx="1260307" cy="690123"/>
          </a:xfrm>
          <a:prstGeom prst="roundRect">
            <a:avLst/>
          </a:prstGeom>
          <a:noFill/>
          <a:ln w="19050">
            <a:solidFill>
              <a:srgbClr val="2B64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488"/>
          </a:p>
        </p:txBody>
      </p:sp>
      <p:sp>
        <p:nvSpPr>
          <p:cNvPr id="7" name="Rettangolo 6">
            <a:extLst>
              <a:ext uri="{FF2B5EF4-FFF2-40B4-BE49-F238E27FC236}">
                <a16:creationId xmlns:a16="http://schemas.microsoft.com/office/drawing/2014/main" id="{13E5E921-DE1C-4070-9E74-F89E36EB554A}"/>
              </a:ext>
            </a:extLst>
          </p:cNvPr>
          <p:cNvSpPr/>
          <p:nvPr/>
        </p:nvSpPr>
        <p:spPr>
          <a:xfrm rot="16200000">
            <a:off x="7414407" y="1179435"/>
            <a:ext cx="1177854" cy="206851"/>
          </a:xfrm>
          <a:prstGeom prst="rect">
            <a:avLst/>
          </a:prstGeom>
        </p:spPr>
        <p:txBody>
          <a:bodyPr wrap="square">
            <a:spAutoFit/>
          </a:bodyPr>
          <a:lstStyle/>
          <a:p>
            <a:pPr algn="ctr"/>
            <a:r>
              <a:rPr lang="it-IT" sz="744" b="1">
                <a:solidFill>
                  <a:srgbClr val="002060"/>
                </a:solidFill>
                <a:latin typeface="Titillium Web" panose="020b0604020202020204" charset="0"/>
              </a:rPr>
              <a:t>Ambito PA</a:t>
            </a:r>
          </a:p>
        </p:txBody>
      </p:sp>
      <p:pic>
        <p:nvPicPr>
          <p:cNvPr id="8" name="Immagine 7" descr="Immagine che contiene orologio&#10;&#10;Descrizione generata automaticamente">
            <a:extLst>
              <a:ext uri="{FF2B5EF4-FFF2-40B4-BE49-F238E27FC236}">
                <a16:creationId xmlns:a16="http://schemas.microsoft.com/office/drawing/2014/main" id="{8BE0F9FD-E57F-4549-AA66-42F57D20E9CE}"/>
              </a:ext>
            </a:extLst>
          </p:cNvPr>
          <p:cNvPicPr>
            <a:picLocks noChangeAspect="1"/>
          </p:cNvPicPr>
          <p:nvPr/>
        </p:nvPicPr>
        <p:blipFill>
          <a:blip r:embed="rId3"/>
          <a:stretch>
            <a:fillRect/>
          </a:stretch>
        </p:blipFill>
        <p:spPr>
          <a:xfrm>
            <a:off x="8083588" y="1179555"/>
            <a:ext cx="206611" cy="206611"/>
          </a:xfrm>
          <a:prstGeom prst="rect">
            <a:avLst/>
          </a:prstGeom>
        </p:spPr>
      </p:pic>
      <p:sp>
        <p:nvSpPr>
          <p:cNvPr id="9" name="CasellaDiTesto 8">
            <a:extLst>
              <a:ext uri="{FF2B5EF4-FFF2-40B4-BE49-F238E27FC236}">
                <a16:creationId xmlns:a16="http://schemas.microsoft.com/office/drawing/2014/main" id="{C6A250B4-6A71-437C-9C46-FF405A80579D}"/>
              </a:ext>
            </a:extLst>
          </p:cNvPr>
          <p:cNvSpPr txBox="1"/>
          <p:nvPr/>
        </p:nvSpPr>
        <p:spPr>
          <a:xfrm>
            <a:off x="7888915" y="781312"/>
            <a:ext cx="1992036" cy="168636"/>
          </a:xfrm>
          <a:prstGeom prst="rect">
            <a:avLst/>
          </a:prstGeom>
          <a:noFill/>
        </p:spPr>
        <p:txBody>
          <a:bodyPr wrap="square" rtlCol="0">
            <a:spAutoFit/>
          </a:bodyPr>
          <a:lstStyle/>
          <a:p>
            <a:pPr algn="ctr"/>
            <a:r>
              <a:rPr lang="it-IT" sz="496" b="1">
                <a:solidFill>
                  <a:srgbClr val="002060"/>
                </a:solidFill>
                <a:ea typeface="+mj-ea"/>
              </a:rPr>
              <a:t>SERVIZI E SOLUZIONI OPERATIVE</a:t>
            </a:r>
          </a:p>
        </p:txBody>
      </p:sp>
      <p:sp>
        <p:nvSpPr>
          <p:cNvPr id="10" name="Rettangolo 9">
            <a:extLst>
              <a:ext uri="{FF2B5EF4-FFF2-40B4-BE49-F238E27FC236}">
                <a16:creationId xmlns:a16="http://schemas.microsoft.com/office/drawing/2014/main" id="{A5854D61-4ECB-457E-959D-A52B31375561}"/>
              </a:ext>
            </a:extLst>
          </p:cNvPr>
          <p:cNvSpPr/>
          <p:nvPr/>
        </p:nvSpPr>
        <p:spPr>
          <a:xfrm>
            <a:off x="8336062" y="951792"/>
            <a:ext cx="1248555" cy="804195"/>
          </a:xfrm>
          <a:prstGeom prst="rect">
            <a:avLst/>
          </a:prstGeom>
        </p:spPr>
        <p:txBody>
          <a:bodyPr wrap="square">
            <a:spAutoFit/>
          </a:bodyPr>
          <a:lstStyle/>
          <a:p>
            <a:pPr marL="141755" indent="-141755">
              <a:buFont typeface="Wingdings" panose="05000000000000000000" pitchFamily="2" charset="2"/>
              <a:buChar char="q"/>
            </a:pPr>
            <a:r>
              <a:rPr lang="it-IT" sz="661">
                <a:solidFill>
                  <a:srgbClr val="002060"/>
                </a:solidFill>
                <a:latin typeface="Titillium Web" panose="020b0604020202020204" charset="0"/>
              </a:rPr>
              <a:t> Servizi preventivi di sicurezza informatica </a:t>
            </a:r>
          </a:p>
          <a:p>
            <a:pPr marL="141755" indent="-141755">
              <a:buFont typeface="Wingdings" panose="05000000000000000000" pitchFamily="2" charset="2"/>
              <a:buChar char="q"/>
            </a:pPr>
            <a:r>
              <a:rPr lang="it-IT" sz="661">
                <a:solidFill>
                  <a:srgbClr val="002060"/>
                </a:solidFill>
                <a:latin typeface="Titillium Web" panose="020b0604020202020204" charset="0"/>
              </a:rPr>
              <a:t>Servizi di Cyber Security Awareness</a:t>
            </a:r>
          </a:p>
          <a:p>
            <a:pPr marL="141755" indent="-141755">
              <a:buFont typeface="Wingdings" panose="05000000000000000000" pitchFamily="2" charset="2"/>
              <a:buChar char="q"/>
            </a:pPr>
            <a:r>
              <a:rPr lang="it-IT" sz="661">
                <a:solidFill>
                  <a:srgbClr val="002060"/>
                </a:solidFill>
                <a:latin typeface="Titillium Web" panose="020b0604020202020204" charset="0"/>
              </a:rPr>
              <a:t>Servizi sussidiari per la gestione della sicurezza</a:t>
            </a:r>
          </a:p>
          <a:p>
            <a:pPr marL="141755" indent="-141755">
              <a:buFont typeface="Wingdings" panose="05000000000000000000" pitchFamily="2" charset="2"/>
              <a:buChar char="q"/>
            </a:pPr>
            <a:endParaRPr lang="it-IT" sz="661">
              <a:solidFill>
                <a:srgbClr val="002060"/>
              </a:solidFill>
              <a:latin typeface="Titillium Web" panose="020b0604020202020204" charset="0"/>
            </a:endParaRPr>
          </a:p>
        </p:txBody>
      </p:sp>
      <p:sp>
        <p:nvSpPr>
          <p:cNvPr id="12" name="Rettangolo 11">
            <a:extLst>
              <a:ext uri="{FF2B5EF4-FFF2-40B4-BE49-F238E27FC236}">
                <a16:creationId xmlns:a16="http://schemas.microsoft.com/office/drawing/2014/main" id="{75FCEB45-1C72-4F17-BDDF-94EE871BB32A}"/>
              </a:ext>
            </a:extLst>
          </p:cNvPr>
          <p:cNvSpPr/>
          <p:nvPr/>
        </p:nvSpPr>
        <p:spPr>
          <a:xfrm>
            <a:off x="7607208" y="662589"/>
            <a:ext cx="2243394" cy="1177854"/>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488"/>
          </a:p>
        </p:txBody>
      </p:sp>
      <p:pic>
        <p:nvPicPr>
          <p:cNvPr id="11" name="Immagine 10">
            <a:extLst>
              <a:ext uri="{FF2B5EF4-FFF2-40B4-BE49-F238E27FC236}">
                <a16:creationId xmlns:a16="http://schemas.microsoft.com/office/drawing/2014/main" id="{2AC70721-8A8C-4778-81E5-2561567645D9}"/>
              </a:ext>
            </a:extLst>
          </p:cNvPr>
          <p:cNvPicPr>
            <a:picLocks noChangeAspect="1"/>
          </p:cNvPicPr>
          <p:nvPr/>
        </p:nvPicPr>
        <p:blipFill>
          <a:blip r:embed="rId4"/>
          <a:stretch>
            <a:fillRect/>
          </a:stretch>
        </p:blipFill>
        <p:spPr>
          <a:xfrm>
            <a:off x="7450149" y="1086379"/>
            <a:ext cx="305377" cy="305377"/>
          </a:xfrm>
          <a:prstGeom prst="rect">
            <a:avLst/>
          </a:prstGeom>
        </p:spPr>
      </p:pic>
      <p:pic>
        <p:nvPicPr>
          <p:cNvPr id="13" name="Immagine 12" descr="Immagine che contiene orologio&#10;&#10;Descrizione generata automaticamente">
            <a:extLst>
              <a:ext uri="{FF2B5EF4-FFF2-40B4-BE49-F238E27FC236}">
                <a16:creationId xmlns:a16="http://schemas.microsoft.com/office/drawing/2014/main" id="{D7447E0D-19D9-45EB-934D-D269759D8F1B}"/>
              </a:ext>
            </a:extLst>
          </p:cNvPr>
          <p:cNvPicPr>
            <a:picLocks noChangeAspect="1"/>
          </p:cNvPicPr>
          <p:nvPr/>
        </p:nvPicPr>
        <p:blipFill>
          <a:blip r:embed="rId3">
            <a:duotone>
              <a:prstClr val="black"/>
              <a:schemeClr val="accent5">
                <a:tint val="45000"/>
                <a:satMod val="400000"/>
              </a:schemeClr>
            </a:duotone>
          </a:blip>
          <a:stretch>
            <a:fillRect/>
          </a:stretch>
        </p:blipFill>
        <p:spPr>
          <a:xfrm>
            <a:off x="638381" y="1566415"/>
            <a:ext cx="305372" cy="305372"/>
          </a:xfrm>
          <a:prstGeom prst="rect">
            <a:avLst/>
          </a:prstGeom>
        </p:spPr>
      </p:pic>
      <p:sp>
        <p:nvSpPr>
          <p:cNvPr id="34" name="CasellaDiTesto 33">
            <a:extLst>
              <a:ext uri="{FF2B5EF4-FFF2-40B4-BE49-F238E27FC236}">
                <a16:creationId xmlns:a16="http://schemas.microsoft.com/office/drawing/2014/main" id="{A642B69B-89C4-4D41-905D-99EEA965CD8D}"/>
              </a:ext>
            </a:extLst>
          </p:cNvPr>
          <p:cNvSpPr txBox="1"/>
          <p:nvPr/>
        </p:nvSpPr>
        <p:spPr>
          <a:xfrm>
            <a:off x="1056527" y="1576026"/>
            <a:ext cx="3714086" cy="321306"/>
          </a:xfrm>
          <a:prstGeom prst="rect">
            <a:avLst/>
          </a:prstGeom>
          <a:noFill/>
        </p:spPr>
        <p:txBody>
          <a:bodyPr wrap="square">
            <a:spAutoFit/>
          </a:bodyPr>
          <a:lstStyle/>
          <a:p>
            <a:r>
              <a:rPr lang="it-IT" sz="1488">
                <a:solidFill>
                  <a:srgbClr val="00264C"/>
                </a:solidFill>
                <a:latin typeface="Titillium Web" panose="020b0604020202020204" charset="0"/>
              </a:rPr>
              <a:t>Servizi e strumenti di sicurezza preventivi </a:t>
            </a:r>
            <a:endParaRPr lang="it-IT" sz="1488"/>
          </a:p>
        </p:txBody>
      </p:sp>
      <p:sp>
        <p:nvSpPr>
          <p:cNvPr id="20" name="CasellaDiTesto 19">
            <a:extLst>
              <a:ext uri="{FF2B5EF4-FFF2-40B4-BE49-F238E27FC236}">
                <a16:creationId xmlns:a16="http://schemas.microsoft.com/office/drawing/2014/main" id="{E5B3B764-79AF-4F9F-8345-8EA99AC66DA3}"/>
              </a:ext>
            </a:extLst>
          </p:cNvPr>
          <p:cNvSpPr txBox="1"/>
          <p:nvPr/>
        </p:nvSpPr>
        <p:spPr>
          <a:xfrm>
            <a:off x="1056526" y="1932540"/>
            <a:ext cx="3255514" cy="321306"/>
          </a:xfrm>
          <a:prstGeom prst="rect">
            <a:avLst/>
          </a:prstGeom>
          <a:noFill/>
        </p:spPr>
        <p:txBody>
          <a:bodyPr wrap="square">
            <a:spAutoFit/>
          </a:bodyPr>
          <a:lstStyle/>
          <a:p>
            <a:r>
              <a:rPr lang="it-IT" sz="1488">
                <a:solidFill>
                  <a:srgbClr val="00264C"/>
                </a:solidFill>
                <a:latin typeface="Titillium Web" panose="020b0604020202020204" charset="0"/>
              </a:rPr>
              <a:t>Funzioni di accompagnamento</a:t>
            </a:r>
          </a:p>
        </p:txBody>
      </p:sp>
      <p:pic>
        <p:nvPicPr>
          <p:cNvPr id="24" name="Immagine 23" descr="Immagine che contiene orologio&#10;&#10;Descrizione generata automaticamente">
            <a:extLst>
              <a:ext uri="{FF2B5EF4-FFF2-40B4-BE49-F238E27FC236}">
                <a16:creationId xmlns:a16="http://schemas.microsoft.com/office/drawing/2014/main" id="{F6EB1FCB-1A63-4F27-8CF6-076253B2F6AB}"/>
              </a:ext>
            </a:extLst>
          </p:cNvPr>
          <p:cNvPicPr>
            <a:picLocks noChangeAspect="1"/>
          </p:cNvPicPr>
          <p:nvPr/>
        </p:nvPicPr>
        <p:blipFill>
          <a:blip r:embed="rId3">
            <a:duotone>
              <a:prstClr val="black"/>
              <a:schemeClr val="accent5">
                <a:tint val="45000"/>
                <a:satMod val="400000"/>
              </a:schemeClr>
            </a:duotone>
          </a:blip>
          <a:stretch>
            <a:fillRect/>
          </a:stretch>
        </p:blipFill>
        <p:spPr>
          <a:xfrm>
            <a:off x="625742" y="1938979"/>
            <a:ext cx="305372" cy="305372"/>
          </a:xfrm>
          <a:prstGeom prst="rect">
            <a:avLst/>
          </a:prstGeom>
        </p:spPr>
      </p:pic>
    </p:spTree>
    <p:extLst>
      <p:ext uri="{BB962C8B-B14F-4D97-AF65-F5344CB8AC3E}">
        <p14:creationId xmlns:p14="http://schemas.microsoft.com/office/powerpoint/2010/main" val="2602185478"/>
      </p:ext>
    </p:extLst>
  </p:cSld>
  <p:clrMapOvr>
    <a:masterClrMapping/>
  </p:clrMapOvr>
  <p:transition/>
  <p:timing/>
</p:sld>
</file>

<file path=ppt/slides/slide2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Shape 62"/>
        <p:cNvGrpSpPr/>
        <p:nvPr/>
      </p:nvGrpSpPr>
      <p:grpSpPr>
        <a:xfrm>
          <a:off x="0" y="0"/>
          <a:ext cx="0" cy="0"/>
        </a:xfrm>
      </p:grpSpPr>
      <p:sp>
        <p:nvSpPr>
          <p:cNvPr id="40" name="Rettangolo con angoli arrotondati 39">
            <a:extLst>
              <a:ext uri="{FF2B5EF4-FFF2-40B4-BE49-F238E27FC236}">
                <a16:creationId xmlns:a16="http://schemas.microsoft.com/office/drawing/2014/main" id="{334C1619-5E2E-469E-B691-C9DCCAABF8CC}"/>
              </a:ext>
            </a:extLst>
          </p:cNvPr>
          <p:cNvSpPr/>
          <p:nvPr/>
        </p:nvSpPr>
        <p:spPr>
          <a:xfrm>
            <a:off x="1029977" y="2148421"/>
            <a:ext cx="45788" cy="2673291"/>
          </a:xfrm>
          <a:prstGeom prst="roundRect">
            <a:avLst/>
          </a:prstGeom>
          <a:solidFill>
            <a:srgbClr val="5D819D"/>
          </a:solidFill>
          <a:ln>
            <a:solidFill>
              <a:srgbClr val="5D81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488"/>
          </a:p>
        </p:txBody>
      </p:sp>
      <p:sp>
        <p:nvSpPr>
          <p:cNvPr id="15" name="Rettangolo arrotondato 7">
            <a:extLst>
              <a:ext uri="{FF2B5EF4-FFF2-40B4-BE49-F238E27FC236}">
                <a16:creationId xmlns:a16="http://schemas.microsoft.com/office/drawing/2014/main" id="{5F91F837-B2FC-416A-93F5-B6E53918494A}"/>
              </a:ext>
            </a:extLst>
          </p:cNvPr>
          <p:cNvSpPr/>
          <p:nvPr/>
        </p:nvSpPr>
        <p:spPr>
          <a:xfrm>
            <a:off x="6454102" y="3038292"/>
            <a:ext cx="2205362" cy="552892"/>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488"/>
          </a:p>
        </p:txBody>
      </p:sp>
      <p:sp>
        <p:nvSpPr>
          <p:cNvPr id="29" name="Rettangolo arrotondato 7">
            <a:extLst>
              <a:ext uri="{FF2B5EF4-FFF2-40B4-BE49-F238E27FC236}">
                <a16:creationId xmlns:a16="http://schemas.microsoft.com/office/drawing/2014/main" id="{04E407AC-9D8A-40CC-B64C-EE4B0090524C}"/>
              </a:ext>
            </a:extLst>
          </p:cNvPr>
          <p:cNvSpPr/>
          <p:nvPr/>
        </p:nvSpPr>
        <p:spPr>
          <a:xfrm>
            <a:off x="5329630" y="1075086"/>
            <a:ext cx="3103854" cy="534402"/>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488"/>
          </a:p>
        </p:txBody>
      </p:sp>
      <p:sp>
        <p:nvSpPr>
          <p:cNvPr id="64" name="Google Shape;64;p8"/>
          <p:cNvSpPr/>
          <p:nvPr/>
        </p:nvSpPr>
        <p:spPr>
          <a:xfrm>
            <a:off x="9501049" y="73736"/>
            <a:ext cx="485924" cy="141139"/>
          </a:xfrm>
          <a:prstGeom prst="roundRect">
            <a:avLst>
              <a:gd name="adj" fmla="val 16667"/>
            </a:avLst>
          </a:prstGeom>
          <a:solidFill>
            <a:srgbClr val="0070C0"/>
          </a:solidFill>
          <a:ln>
            <a:noFill/>
          </a:ln>
        </p:spPr>
        <p:txBody>
          <a:bodyPr spcFirstLastPara="1" wrap="square" lIns="75592" tIns="37786" rIns="75592" bIns="37786" anchor="ctr" anchorCtr="0">
            <a:noAutofit/>
          </a:bodyPr>
          <a:lstStyle/>
          <a:p>
            <a:pPr algn="ctr"/>
            <a:fld id="{00000000-1234-1234-1234-123412341234}" type="slidenum">
              <a:rPr lang="it-IT" sz="909">
                <a:solidFill>
                  <a:schemeClr val="lt1"/>
                </a:solidFill>
                <a:latin typeface="Titillium Web" panose="020b0604020202020204" charset="0"/>
                <a:ea typeface="Titillium Web"/>
                <a:cs typeface="Titillium Web"/>
                <a:sym typeface="Titillium Web" panose="020b0604020202020204" charset="0"/>
              </a:rPr>
              <a:pPr algn="ctr"/>
              <a:t>22</a:t>
            </a:fld>
            <a:endParaRPr sz="909">
              <a:solidFill>
                <a:schemeClr val="lt1"/>
              </a:solidFill>
              <a:latin typeface="Titillium Web" panose="020b0604020202020204" charset="0"/>
              <a:ea typeface="Titillium Web"/>
              <a:cs typeface="Titillium Web"/>
              <a:sym typeface="Titillium Web" panose="020b0604020202020204" charset="0"/>
            </a:endParaRPr>
          </a:p>
        </p:txBody>
      </p:sp>
      <p:sp>
        <p:nvSpPr>
          <p:cNvPr id="4" name="CasellaDiTesto 3">
            <a:extLst>
              <a:ext uri="{FF2B5EF4-FFF2-40B4-BE49-F238E27FC236}">
                <a16:creationId xmlns:a16="http://schemas.microsoft.com/office/drawing/2014/main" id="{47D67AE1-7E3C-4AEB-8953-93F8563980B5}"/>
              </a:ext>
            </a:extLst>
          </p:cNvPr>
          <p:cNvSpPr txBox="1"/>
          <p:nvPr/>
        </p:nvSpPr>
        <p:spPr>
          <a:xfrm>
            <a:off x="474918" y="251181"/>
            <a:ext cx="8659464" cy="550279"/>
          </a:xfrm>
          <a:prstGeom prst="rect">
            <a:avLst/>
          </a:prstGeom>
          <a:noFill/>
        </p:spPr>
        <p:txBody>
          <a:bodyPr wrap="square">
            <a:spAutoFit/>
          </a:bodyPr>
          <a:lstStyle/>
          <a:p>
            <a:r>
              <a:rPr lang="it-IT" sz="2976" b="1">
                <a:solidFill>
                  <a:srgbClr val="002060"/>
                </a:solidFill>
                <a:latin typeface="Calibri" panose="020f0502020204030204" pitchFamily="34" charset="0"/>
                <a:cs typeface="Calibri" panose="020f0502020204030204" pitchFamily="34" charset="0"/>
              </a:rPr>
              <a:t>Le minacce cyber per la PA </a:t>
            </a:r>
          </a:p>
        </p:txBody>
      </p:sp>
      <p:sp>
        <p:nvSpPr>
          <p:cNvPr id="2" name="Rettangolo 1">
            <a:extLst>
              <a:ext uri="{FF2B5EF4-FFF2-40B4-BE49-F238E27FC236}">
                <a16:creationId xmlns:a16="http://schemas.microsoft.com/office/drawing/2014/main" id="{2F36586B-E650-49B8-8FD0-3B9F384EB406}"/>
              </a:ext>
            </a:extLst>
          </p:cNvPr>
          <p:cNvSpPr/>
          <p:nvPr/>
        </p:nvSpPr>
        <p:spPr>
          <a:xfrm>
            <a:off x="5264741" y="1147129"/>
            <a:ext cx="3240078" cy="321306"/>
          </a:xfrm>
          <a:prstGeom prst="rect">
            <a:avLst/>
          </a:prstGeom>
        </p:spPr>
        <p:txBody>
          <a:bodyPr wrap="square">
            <a:spAutoFit/>
          </a:bodyPr>
          <a:lstStyle/>
          <a:p>
            <a:r>
              <a:rPr lang="it-IT" sz="1488">
                <a:solidFill>
                  <a:srgbClr val="002060"/>
                </a:solidFill>
                <a:latin typeface="Titillium Web" panose="020b0604020202020204" charset="0"/>
              </a:rPr>
              <a:t>Attacchi informatici in Italia nel 2019 </a:t>
            </a:r>
            <a:endParaRPr lang="it-IT" sz="1158">
              <a:solidFill>
                <a:srgbClr val="002060"/>
              </a:solidFill>
              <a:latin typeface="Titillium Web" panose="020b0604020202020204" charset="0"/>
            </a:endParaRPr>
          </a:p>
        </p:txBody>
      </p:sp>
      <p:sp>
        <p:nvSpPr>
          <p:cNvPr id="11" name="CasellaDiTesto 10">
            <a:extLst>
              <a:ext uri="{FF2B5EF4-FFF2-40B4-BE49-F238E27FC236}">
                <a16:creationId xmlns:a16="http://schemas.microsoft.com/office/drawing/2014/main" id="{F706D9B2-4DD9-41EB-861D-D36464976A8F}"/>
              </a:ext>
            </a:extLst>
          </p:cNvPr>
          <p:cNvSpPr txBox="1"/>
          <p:nvPr/>
        </p:nvSpPr>
        <p:spPr>
          <a:xfrm>
            <a:off x="2398632" y="1134458"/>
            <a:ext cx="1739824" cy="397673"/>
          </a:xfrm>
          <a:prstGeom prst="rect">
            <a:avLst/>
          </a:prstGeom>
          <a:noFill/>
        </p:spPr>
        <p:txBody>
          <a:bodyPr wrap="square" lIns="91440" tIns="45720" rIns="91440" bIns="45720" anchor="t">
            <a:spAutoFit/>
          </a:bodyPr>
          <a:lstStyle/>
          <a:p>
            <a:r>
              <a:rPr lang="it-IT" sz="1950" b="1">
                <a:solidFill>
                  <a:srgbClr val="FF0000"/>
                </a:solidFill>
                <a:latin typeface="Titillium Web" panose="020b0604020202020204" charset="0"/>
              </a:rPr>
              <a:t>43 milioni </a:t>
            </a:r>
            <a:endParaRPr lang="it-IT" sz="1984" b="1"/>
          </a:p>
        </p:txBody>
      </p:sp>
      <p:sp>
        <p:nvSpPr>
          <p:cNvPr id="6" name="Freccia a destra 5">
            <a:extLst>
              <a:ext uri="{FF2B5EF4-FFF2-40B4-BE49-F238E27FC236}">
                <a16:creationId xmlns:a16="http://schemas.microsoft.com/office/drawing/2014/main" id="{2132A64E-EBFD-4DE8-8F8E-74ADD7F13DED}"/>
              </a:ext>
            </a:extLst>
          </p:cNvPr>
          <p:cNvSpPr/>
          <p:nvPr/>
        </p:nvSpPr>
        <p:spPr>
          <a:xfrm>
            <a:off x="4429115" y="1222400"/>
            <a:ext cx="751069" cy="174243"/>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488"/>
          </a:p>
        </p:txBody>
      </p:sp>
      <p:sp>
        <p:nvSpPr>
          <p:cNvPr id="10" name="Rettangolo 9">
            <a:extLst>
              <a:ext uri="{FF2B5EF4-FFF2-40B4-BE49-F238E27FC236}">
                <a16:creationId xmlns:a16="http://schemas.microsoft.com/office/drawing/2014/main" id="{7995A3C4-65A1-40B9-B19B-24B1CCB6AD93}"/>
              </a:ext>
            </a:extLst>
          </p:cNvPr>
          <p:cNvSpPr/>
          <p:nvPr/>
        </p:nvSpPr>
        <p:spPr>
          <a:xfrm>
            <a:off x="6796059" y="3068079"/>
            <a:ext cx="2419939" cy="270523"/>
          </a:xfrm>
          <a:prstGeom prst="rect">
            <a:avLst/>
          </a:prstGeom>
        </p:spPr>
        <p:txBody>
          <a:bodyPr wrap="square">
            <a:spAutoFit/>
          </a:bodyPr>
          <a:lstStyle/>
          <a:p>
            <a:pPr algn="just"/>
            <a:r>
              <a:rPr lang="it-IT" sz="1158" b="1">
                <a:solidFill>
                  <a:srgbClr val="002060"/>
                </a:solidFill>
                <a:latin typeface="Titillium Web" panose="020b0604020202020204" charset="0"/>
              </a:rPr>
              <a:t>Di cui 16.613 nel 2019   </a:t>
            </a:r>
          </a:p>
        </p:txBody>
      </p:sp>
      <p:sp>
        <p:nvSpPr>
          <p:cNvPr id="13" name="Rettangolo 12">
            <a:extLst>
              <a:ext uri="{FF2B5EF4-FFF2-40B4-BE49-F238E27FC236}">
                <a16:creationId xmlns:a16="http://schemas.microsoft.com/office/drawing/2014/main" id="{488CC791-DD22-454C-9D44-ADE796C65EDB}"/>
              </a:ext>
            </a:extLst>
          </p:cNvPr>
          <p:cNvSpPr/>
          <p:nvPr/>
        </p:nvSpPr>
        <p:spPr>
          <a:xfrm>
            <a:off x="6714443" y="3258247"/>
            <a:ext cx="2419939" cy="270523"/>
          </a:xfrm>
          <a:prstGeom prst="rect">
            <a:avLst/>
          </a:prstGeom>
        </p:spPr>
        <p:txBody>
          <a:bodyPr wrap="square">
            <a:spAutoFit/>
          </a:bodyPr>
          <a:lstStyle/>
          <a:p>
            <a:r>
              <a:rPr lang="it-IT" sz="1158" i="1">
                <a:solidFill>
                  <a:srgbClr val="002060"/>
                </a:solidFill>
                <a:latin typeface="Titillium Web" panose="020b0604020202020204" charset="0"/>
              </a:rPr>
              <a:t> +30% rispetto al 2018 </a:t>
            </a:r>
          </a:p>
        </p:txBody>
      </p:sp>
      <p:sp>
        <p:nvSpPr>
          <p:cNvPr id="21" name="CasellaDiTesto 20">
            <a:extLst>
              <a:ext uri="{FF2B5EF4-FFF2-40B4-BE49-F238E27FC236}">
                <a16:creationId xmlns:a16="http://schemas.microsoft.com/office/drawing/2014/main" id="{8235BD93-B1A9-45B5-8FD2-E161145C515F}"/>
              </a:ext>
            </a:extLst>
          </p:cNvPr>
          <p:cNvSpPr txBox="1"/>
          <p:nvPr/>
        </p:nvSpPr>
        <p:spPr>
          <a:xfrm>
            <a:off x="2009908" y="4124141"/>
            <a:ext cx="3916222" cy="550279"/>
          </a:xfrm>
          <a:prstGeom prst="rect">
            <a:avLst/>
          </a:prstGeom>
          <a:noFill/>
        </p:spPr>
        <p:txBody>
          <a:bodyPr wrap="square">
            <a:spAutoFit/>
          </a:bodyPr>
          <a:lstStyle/>
          <a:p>
            <a:r>
              <a:rPr lang="it-IT" sz="1488">
                <a:solidFill>
                  <a:srgbClr val="002060"/>
                </a:solidFill>
                <a:latin typeface="Titillium Web" panose="020b0604020202020204" charset="0"/>
              </a:rPr>
              <a:t>Data breach segnalati al Garante Privacy dall’entrata in vigore del GDPR</a:t>
            </a:r>
            <a:endParaRPr lang="it-IT" sz="1488"/>
          </a:p>
        </p:txBody>
      </p:sp>
      <p:sp>
        <p:nvSpPr>
          <p:cNvPr id="23" name="CasellaDiTesto 22">
            <a:extLst>
              <a:ext uri="{FF2B5EF4-FFF2-40B4-BE49-F238E27FC236}">
                <a16:creationId xmlns:a16="http://schemas.microsoft.com/office/drawing/2014/main" id="{091A2FDA-8B41-47A1-8E56-CACF4F8F0C1D}"/>
              </a:ext>
            </a:extLst>
          </p:cNvPr>
          <p:cNvSpPr txBox="1"/>
          <p:nvPr/>
        </p:nvSpPr>
        <p:spPr>
          <a:xfrm>
            <a:off x="2004447" y="3179744"/>
            <a:ext cx="4111966" cy="448584"/>
          </a:xfrm>
          <a:prstGeom prst="rect">
            <a:avLst/>
          </a:prstGeom>
          <a:noFill/>
        </p:spPr>
        <p:txBody>
          <a:bodyPr wrap="square">
            <a:spAutoFit/>
          </a:bodyPr>
          <a:lstStyle/>
          <a:p>
            <a:r>
              <a:rPr lang="it-IT" sz="1488">
                <a:solidFill>
                  <a:srgbClr val="002060"/>
                </a:solidFill>
                <a:latin typeface="Titillium Web" panose="020b0604020202020204" charset="0"/>
              </a:rPr>
              <a:t>Malware totali analizzati da Infosec </a:t>
            </a:r>
          </a:p>
          <a:p>
            <a:r>
              <a:rPr lang="it-IT" sz="827" i="1">
                <a:solidFill>
                  <a:srgbClr val="002060"/>
                </a:solidFill>
                <a:latin typeface="Titillium Web" panose="020b0604020202020204" charset="0"/>
              </a:rPr>
              <a:t>*fino al 6 maggio 2020 </a:t>
            </a:r>
          </a:p>
        </p:txBody>
      </p:sp>
      <p:sp>
        <p:nvSpPr>
          <p:cNvPr id="25" name="CasellaDiTesto 24">
            <a:extLst>
              <a:ext uri="{FF2B5EF4-FFF2-40B4-BE49-F238E27FC236}">
                <a16:creationId xmlns:a16="http://schemas.microsoft.com/office/drawing/2014/main" id="{A82BD388-119A-43C1-BCF2-40F611F4C0D4}"/>
              </a:ext>
            </a:extLst>
          </p:cNvPr>
          <p:cNvSpPr txBox="1"/>
          <p:nvPr/>
        </p:nvSpPr>
        <p:spPr>
          <a:xfrm>
            <a:off x="2009908" y="2228092"/>
            <a:ext cx="3916222" cy="550279"/>
          </a:xfrm>
          <a:prstGeom prst="rect">
            <a:avLst/>
          </a:prstGeom>
          <a:noFill/>
        </p:spPr>
        <p:txBody>
          <a:bodyPr wrap="square">
            <a:spAutoFit/>
          </a:bodyPr>
          <a:lstStyle/>
          <a:p>
            <a:r>
              <a:rPr lang="it-IT" sz="1488">
                <a:solidFill>
                  <a:srgbClr val="002060"/>
                </a:solidFill>
                <a:latin typeface="Titillium Web" panose="020b0604020202020204" charset="0"/>
              </a:rPr>
              <a:t>Indicatori di compromissione (IOC) lavorati dalla piattaforma Infosec </a:t>
            </a:r>
          </a:p>
        </p:txBody>
      </p:sp>
      <p:sp>
        <p:nvSpPr>
          <p:cNvPr id="20" name="Ovale 19">
            <a:extLst>
              <a:ext uri="{FF2B5EF4-FFF2-40B4-BE49-F238E27FC236}">
                <a16:creationId xmlns:a16="http://schemas.microsoft.com/office/drawing/2014/main" id="{FDB3B48F-A606-4F05-B605-9C53D90637D8}"/>
              </a:ext>
            </a:extLst>
          </p:cNvPr>
          <p:cNvSpPr/>
          <p:nvPr/>
        </p:nvSpPr>
        <p:spPr>
          <a:xfrm>
            <a:off x="659321" y="2077757"/>
            <a:ext cx="763430" cy="763430"/>
          </a:xfrm>
          <a:prstGeom prst="ellipse">
            <a:avLst/>
          </a:prstGeom>
          <a:solidFill>
            <a:srgbClr val="5D819D"/>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488"/>
          </a:p>
        </p:txBody>
      </p:sp>
      <p:sp>
        <p:nvSpPr>
          <p:cNvPr id="30" name="CasellaDiTesto 29">
            <a:extLst>
              <a:ext uri="{FF2B5EF4-FFF2-40B4-BE49-F238E27FC236}">
                <a16:creationId xmlns:a16="http://schemas.microsoft.com/office/drawing/2014/main" id="{4D2B0193-9DEE-4F3E-9657-6AC85D61FB1D}"/>
              </a:ext>
            </a:extLst>
          </p:cNvPr>
          <p:cNvSpPr txBox="1"/>
          <p:nvPr/>
        </p:nvSpPr>
        <p:spPr>
          <a:xfrm>
            <a:off x="802470" y="2266607"/>
            <a:ext cx="512290" cy="435825"/>
          </a:xfrm>
          <a:prstGeom prst="rect">
            <a:avLst/>
          </a:prstGeom>
          <a:noFill/>
        </p:spPr>
        <p:txBody>
          <a:bodyPr wrap="square">
            <a:spAutoFit/>
          </a:bodyPr>
          <a:lstStyle/>
          <a:p>
            <a:pPr algn="ctr"/>
            <a:r>
              <a:rPr lang="it-IT" sz="1488" b="1">
                <a:solidFill>
                  <a:schemeClr val="bg1"/>
                </a:solidFill>
              </a:rPr>
              <a:t>8,4</a:t>
            </a:r>
          </a:p>
          <a:p>
            <a:pPr algn="ctr"/>
            <a:r>
              <a:rPr lang="it-IT" sz="744" b="1">
                <a:solidFill>
                  <a:schemeClr val="bg1"/>
                </a:solidFill>
              </a:rPr>
              <a:t>milioni</a:t>
            </a:r>
          </a:p>
        </p:txBody>
      </p:sp>
      <p:sp>
        <p:nvSpPr>
          <p:cNvPr id="3" name="Rettangolo 2">
            <a:extLst>
              <a:ext uri="{FF2B5EF4-FFF2-40B4-BE49-F238E27FC236}">
                <a16:creationId xmlns:a16="http://schemas.microsoft.com/office/drawing/2014/main" id="{9363D4D5-8FE9-4581-870F-27F5EAC11A13}"/>
              </a:ext>
            </a:extLst>
          </p:cNvPr>
          <p:cNvSpPr/>
          <p:nvPr/>
        </p:nvSpPr>
        <p:spPr>
          <a:xfrm>
            <a:off x="5499739" y="1572639"/>
            <a:ext cx="1381818" cy="206851"/>
          </a:xfrm>
          <a:prstGeom prst="rect">
            <a:avLst/>
          </a:prstGeom>
        </p:spPr>
        <p:txBody>
          <a:bodyPr wrap="square" lIns="91440" tIns="45720" rIns="91440" bIns="45720" anchor="t">
            <a:spAutoFit/>
          </a:bodyPr>
          <a:lstStyle/>
          <a:p>
            <a:r>
              <a:rPr lang="it-IT" sz="700" i="1">
                <a:solidFill>
                  <a:srgbClr val="002060"/>
                </a:solidFill>
                <a:latin typeface="Titillium Web" panose="020b0604020202020204" charset="0"/>
                <a:hlinkClick r:id="rId3"/>
              </a:rPr>
              <a:t>*fonte rapporto clusit 2020</a:t>
            </a:r>
            <a:endParaRPr lang="it-IT" sz="744" i="1">
              <a:solidFill>
                <a:srgbClr val="002060"/>
              </a:solidFill>
              <a:latin typeface="Titillium Web" panose="020b0604020202020204" charset="0"/>
            </a:endParaRPr>
          </a:p>
        </p:txBody>
      </p:sp>
      <p:sp>
        <p:nvSpPr>
          <p:cNvPr id="5" name="Ovale 4">
            <a:extLst>
              <a:ext uri="{FF2B5EF4-FFF2-40B4-BE49-F238E27FC236}">
                <a16:creationId xmlns:a16="http://schemas.microsoft.com/office/drawing/2014/main" id="{59D779D5-E9D8-464C-965B-20C13558DDF6}"/>
              </a:ext>
            </a:extLst>
          </p:cNvPr>
          <p:cNvSpPr/>
          <p:nvPr/>
        </p:nvSpPr>
        <p:spPr>
          <a:xfrm>
            <a:off x="655716" y="3014909"/>
            <a:ext cx="763430" cy="763430"/>
          </a:xfrm>
          <a:prstGeom prst="ellipse">
            <a:avLst/>
          </a:prstGeom>
          <a:solidFill>
            <a:srgbClr val="5D819D"/>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488"/>
          </a:p>
        </p:txBody>
      </p:sp>
      <p:sp>
        <p:nvSpPr>
          <p:cNvPr id="22" name="CasellaDiTesto 21">
            <a:extLst>
              <a:ext uri="{FF2B5EF4-FFF2-40B4-BE49-F238E27FC236}">
                <a16:creationId xmlns:a16="http://schemas.microsoft.com/office/drawing/2014/main" id="{B5455429-2032-4159-8087-1F3A526E0290}"/>
              </a:ext>
            </a:extLst>
          </p:cNvPr>
          <p:cNvSpPr txBox="1"/>
          <p:nvPr/>
        </p:nvSpPr>
        <p:spPr>
          <a:xfrm>
            <a:off x="676900" y="3243938"/>
            <a:ext cx="763430" cy="321306"/>
          </a:xfrm>
          <a:prstGeom prst="rect">
            <a:avLst/>
          </a:prstGeom>
          <a:noFill/>
        </p:spPr>
        <p:txBody>
          <a:bodyPr wrap="square">
            <a:spAutoFit/>
          </a:bodyPr>
          <a:lstStyle/>
          <a:p>
            <a:r>
              <a:rPr lang="it-IT" sz="1488" b="1">
                <a:solidFill>
                  <a:schemeClr val="bg1"/>
                </a:solidFill>
              </a:rPr>
              <a:t>38.241</a:t>
            </a:r>
          </a:p>
        </p:txBody>
      </p:sp>
      <p:sp>
        <p:nvSpPr>
          <p:cNvPr id="9" name="Freccia a destra 8">
            <a:extLst>
              <a:ext uri="{FF2B5EF4-FFF2-40B4-BE49-F238E27FC236}">
                <a16:creationId xmlns:a16="http://schemas.microsoft.com/office/drawing/2014/main" id="{A87D080E-08B7-40D8-8A8A-2FDD18D51254}"/>
              </a:ext>
            </a:extLst>
          </p:cNvPr>
          <p:cNvSpPr/>
          <p:nvPr/>
        </p:nvSpPr>
        <p:spPr>
          <a:xfrm>
            <a:off x="1513857" y="2420598"/>
            <a:ext cx="376492" cy="174243"/>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488"/>
          </a:p>
        </p:txBody>
      </p:sp>
      <p:sp>
        <p:nvSpPr>
          <p:cNvPr id="12" name="Freccia a destra 11">
            <a:extLst>
              <a:ext uri="{FF2B5EF4-FFF2-40B4-BE49-F238E27FC236}">
                <a16:creationId xmlns:a16="http://schemas.microsoft.com/office/drawing/2014/main" id="{901F053A-02C4-456E-A323-71BDE3DEFC1F}"/>
              </a:ext>
            </a:extLst>
          </p:cNvPr>
          <p:cNvSpPr/>
          <p:nvPr/>
        </p:nvSpPr>
        <p:spPr>
          <a:xfrm>
            <a:off x="1547347" y="3340673"/>
            <a:ext cx="376492" cy="174243"/>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488"/>
          </a:p>
        </p:txBody>
      </p:sp>
      <p:sp>
        <p:nvSpPr>
          <p:cNvPr id="16" name="Freccia a destra 15">
            <a:extLst>
              <a:ext uri="{FF2B5EF4-FFF2-40B4-BE49-F238E27FC236}">
                <a16:creationId xmlns:a16="http://schemas.microsoft.com/office/drawing/2014/main" id="{FEA97023-E401-47C8-B696-7B4F2F852FFA}"/>
              </a:ext>
            </a:extLst>
          </p:cNvPr>
          <p:cNvSpPr/>
          <p:nvPr/>
        </p:nvSpPr>
        <p:spPr>
          <a:xfrm>
            <a:off x="5773429" y="3310823"/>
            <a:ext cx="376492" cy="174243"/>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488"/>
          </a:p>
        </p:txBody>
      </p:sp>
      <p:sp>
        <p:nvSpPr>
          <p:cNvPr id="18" name="Ovale 17">
            <a:extLst>
              <a:ext uri="{FF2B5EF4-FFF2-40B4-BE49-F238E27FC236}">
                <a16:creationId xmlns:a16="http://schemas.microsoft.com/office/drawing/2014/main" id="{0304B9C0-3DF8-416A-B7B7-58013845248B}"/>
              </a:ext>
            </a:extLst>
          </p:cNvPr>
          <p:cNvSpPr/>
          <p:nvPr/>
        </p:nvSpPr>
        <p:spPr>
          <a:xfrm>
            <a:off x="660829" y="4009627"/>
            <a:ext cx="763430" cy="763430"/>
          </a:xfrm>
          <a:prstGeom prst="ellipse">
            <a:avLst/>
          </a:prstGeom>
          <a:solidFill>
            <a:srgbClr val="5D819D"/>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488"/>
          </a:p>
        </p:txBody>
      </p:sp>
      <p:sp>
        <p:nvSpPr>
          <p:cNvPr id="35" name="Freccia a destra 34">
            <a:extLst>
              <a:ext uri="{FF2B5EF4-FFF2-40B4-BE49-F238E27FC236}">
                <a16:creationId xmlns:a16="http://schemas.microsoft.com/office/drawing/2014/main" id="{F14E779A-2750-4B17-A8AB-61291F0BA965}"/>
              </a:ext>
            </a:extLst>
          </p:cNvPr>
          <p:cNvSpPr/>
          <p:nvPr/>
        </p:nvSpPr>
        <p:spPr>
          <a:xfrm>
            <a:off x="1547347" y="4325812"/>
            <a:ext cx="376492" cy="174243"/>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488"/>
          </a:p>
        </p:txBody>
      </p:sp>
      <p:sp>
        <p:nvSpPr>
          <p:cNvPr id="39" name="CasellaDiTesto 38">
            <a:extLst>
              <a:ext uri="{FF2B5EF4-FFF2-40B4-BE49-F238E27FC236}">
                <a16:creationId xmlns:a16="http://schemas.microsoft.com/office/drawing/2014/main" id="{F2228A67-F6BE-4042-A233-EFA19F70B0A7}"/>
              </a:ext>
            </a:extLst>
          </p:cNvPr>
          <p:cNvSpPr txBox="1"/>
          <p:nvPr/>
        </p:nvSpPr>
        <p:spPr>
          <a:xfrm>
            <a:off x="750427" y="4238656"/>
            <a:ext cx="763430" cy="321306"/>
          </a:xfrm>
          <a:prstGeom prst="rect">
            <a:avLst/>
          </a:prstGeom>
          <a:noFill/>
        </p:spPr>
        <p:txBody>
          <a:bodyPr wrap="square">
            <a:spAutoFit/>
          </a:bodyPr>
          <a:lstStyle/>
          <a:p>
            <a:r>
              <a:rPr lang="it-IT" sz="1488" b="1">
                <a:solidFill>
                  <a:schemeClr val="bg1"/>
                </a:solidFill>
              </a:rPr>
              <a:t>2.368</a:t>
            </a:r>
          </a:p>
        </p:txBody>
      </p:sp>
      <p:sp>
        <p:nvSpPr>
          <p:cNvPr id="41" name="CasellaDiTesto 40">
            <a:extLst>
              <a:ext uri="{FF2B5EF4-FFF2-40B4-BE49-F238E27FC236}">
                <a16:creationId xmlns:a16="http://schemas.microsoft.com/office/drawing/2014/main" id="{5078EC59-0A00-4367-8F3C-529A41185091}"/>
              </a:ext>
            </a:extLst>
          </p:cNvPr>
          <p:cNvSpPr txBox="1"/>
          <p:nvPr/>
        </p:nvSpPr>
        <p:spPr>
          <a:xfrm>
            <a:off x="2009908" y="4614757"/>
            <a:ext cx="5039013" cy="194027"/>
          </a:xfrm>
          <a:prstGeom prst="rect">
            <a:avLst/>
          </a:prstGeom>
          <a:noFill/>
        </p:spPr>
        <p:txBody>
          <a:bodyPr wrap="square">
            <a:spAutoFit/>
          </a:bodyPr>
          <a:lstStyle/>
          <a:p>
            <a:r>
              <a:rPr lang="it-IT" sz="661" i="1">
                <a:solidFill>
                  <a:srgbClr val="002060"/>
                </a:solidFill>
                <a:latin typeface="Titillium Web" panose="020b0604020202020204" charset="0"/>
              </a:rPr>
              <a:t>*fonte monitoraggio Garante Privacy</a:t>
            </a:r>
            <a:endParaRPr lang="it-IT" sz="661"/>
          </a:p>
        </p:txBody>
      </p:sp>
      <p:cxnSp>
        <p:nvCxnSpPr>
          <p:cNvPr id="42" name="Connettore diritto 41">
            <a:extLst>
              <a:ext uri="{FF2B5EF4-FFF2-40B4-BE49-F238E27FC236}">
                <a16:creationId xmlns:a16="http://schemas.microsoft.com/office/drawing/2014/main" id="{D6B956C9-7A83-4245-A876-6B5B7487EF6A}"/>
              </a:ext>
            </a:extLst>
          </p:cNvPr>
          <p:cNvCxnSpPr/>
          <p:nvPr/>
        </p:nvCxnSpPr>
        <p:spPr>
          <a:xfrm flipV="1">
            <a:off x="1890499" y="1863558"/>
            <a:ext cx="6840536" cy="0"/>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6865193"/>
      </p:ext>
    </p:extLst>
  </p:cSld>
  <p:clrMapOvr>
    <a:masterClrMapping/>
  </p:clrMapOvr>
  <p:transition/>
  <p:timing/>
</p:sld>
</file>

<file path=ppt/slides/slide2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Shape 62"/>
        <p:cNvGrpSpPr/>
        <p:nvPr/>
      </p:nvGrpSpPr>
      <p:grpSpPr>
        <a:xfrm>
          <a:off x="0" y="0"/>
          <a:ext cx="0" cy="0"/>
        </a:xfrm>
      </p:grpSpPr>
      <p:sp>
        <p:nvSpPr>
          <p:cNvPr id="39" name="Rettangolo arrotondato 7">
            <a:extLst>
              <a:ext uri="{FF2B5EF4-FFF2-40B4-BE49-F238E27FC236}">
                <a16:creationId xmlns:a16="http://schemas.microsoft.com/office/drawing/2014/main" id="{E2093D41-F089-47FB-8C8B-168D77A067E2}"/>
              </a:ext>
            </a:extLst>
          </p:cNvPr>
          <p:cNvSpPr/>
          <p:nvPr/>
        </p:nvSpPr>
        <p:spPr>
          <a:xfrm>
            <a:off x="625629" y="3505742"/>
            <a:ext cx="2678143" cy="318413"/>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488"/>
          </a:p>
        </p:txBody>
      </p:sp>
      <p:sp>
        <p:nvSpPr>
          <p:cNvPr id="29" name="Rettangolo arrotondato 7">
            <a:extLst>
              <a:ext uri="{FF2B5EF4-FFF2-40B4-BE49-F238E27FC236}">
                <a16:creationId xmlns:a16="http://schemas.microsoft.com/office/drawing/2014/main" id="{B698F6EA-022F-4878-9767-70CF028555A0}"/>
              </a:ext>
            </a:extLst>
          </p:cNvPr>
          <p:cNvSpPr/>
          <p:nvPr/>
        </p:nvSpPr>
        <p:spPr>
          <a:xfrm>
            <a:off x="625629" y="1569163"/>
            <a:ext cx="2678143" cy="318413"/>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488"/>
          </a:p>
        </p:txBody>
      </p:sp>
      <p:sp>
        <p:nvSpPr>
          <p:cNvPr id="5" name="Rettangolo arrotondato 7">
            <a:extLst>
              <a:ext uri="{FF2B5EF4-FFF2-40B4-BE49-F238E27FC236}">
                <a16:creationId xmlns:a16="http://schemas.microsoft.com/office/drawing/2014/main" id="{8E088E94-DD9D-429A-905F-9E480319D407}"/>
              </a:ext>
            </a:extLst>
          </p:cNvPr>
          <p:cNvSpPr/>
          <p:nvPr/>
        </p:nvSpPr>
        <p:spPr>
          <a:xfrm>
            <a:off x="7458303" y="2304335"/>
            <a:ext cx="2372330" cy="8960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488"/>
          </a:p>
        </p:txBody>
      </p:sp>
      <p:sp>
        <p:nvSpPr>
          <p:cNvPr id="17" name="Rettangolo arrotondato 7">
            <a:extLst>
              <a:ext uri="{FF2B5EF4-FFF2-40B4-BE49-F238E27FC236}">
                <a16:creationId xmlns:a16="http://schemas.microsoft.com/office/drawing/2014/main" id="{4C87F874-6B2A-42C7-9381-F012602C9672}"/>
              </a:ext>
            </a:extLst>
          </p:cNvPr>
          <p:cNvSpPr/>
          <p:nvPr/>
        </p:nvSpPr>
        <p:spPr>
          <a:xfrm>
            <a:off x="923474" y="2245511"/>
            <a:ext cx="2372330" cy="8960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488"/>
          </a:p>
        </p:txBody>
      </p:sp>
      <p:sp>
        <p:nvSpPr>
          <p:cNvPr id="64" name="Google Shape;64;p8"/>
          <p:cNvSpPr/>
          <p:nvPr/>
        </p:nvSpPr>
        <p:spPr>
          <a:xfrm>
            <a:off x="9501049" y="73736"/>
            <a:ext cx="485924" cy="141139"/>
          </a:xfrm>
          <a:prstGeom prst="roundRect">
            <a:avLst>
              <a:gd name="adj" fmla="val 16667"/>
            </a:avLst>
          </a:prstGeom>
          <a:solidFill>
            <a:srgbClr val="0070C0"/>
          </a:solidFill>
          <a:ln>
            <a:noFill/>
          </a:ln>
        </p:spPr>
        <p:txBody>
          <a:bodyPr spcFirstLastPara="1" wrap="square" lIns="75592" tIns="37786" rIns="75592" bIns="37786" anchor="ctr" anchorCtr="0">
            <a:noAutofit/>
          </a:bodyPr>
          <a:lstStyle/>
          <a:p>
            <a:pPr algn="ctr"/>
            <a:fld id="{00000000-1234-1234-1234-123412341234}" type="slidenum">
              <a:rPr lang="it-IT" sz="909">
                <a:solidFill>
                  <a:schemeClr val="lt1"/>
                </a:solidFill>
                <a:latin typeface="Titillium Web" panose="020b0604020202020204" charset="0"/>
                <a:ea typeface="Titillium Web"/>
                <a:cs typeface="Titillium Web"/>
                <a:sym typeface="Titillium Web" panose="020b0604020202020204" charset="0"/>
              </a:rPr>
              <a:pPr algn="ctr"/>
              <a:t>23</a:t>
            </a:fld>
            <a:endParaRPr sz="909">
              <a:solidFill>
                <a:schemeClr val="lt1"/>
              </a:solidFill>
              <a:latin typeface="Titillium Web" panose="020b0604020202020204" charset="0"/>
              <a:ea typeface="Titillium Web"/>
              <a:cs typeface="Titillium Web"/>
              <a:sym typeface="Titillium Web" panose="020b0604020202020204" charset="0"/>
            </a:endParaRPr>
          </a:p>
        </p:txBody>
      </p:sp>
      <p:sp>
        <p:nvSpPr>
          <p:cNvPr id="26" name="CasellaDiTesto 25">
            <a:extLst>
              <a:ext uri="{FF2B5EF4-FFF2-40B4-BE49-F238E27FC236}">
                <a16:creationId xmlns:a16="http://schemas.microsoft.com/office/drawing/2014/main" id="{FBEDD8A3-3A48-4DBA-8346-002F21A3013D}"/>
              </a:ext>
            </a:extLst>
          </p:cNvPr>
          <p:cNvSpPr txBox="1"/>
          <p:nvPr/>
        </p:nvSpPr>
        <p:spPr>
          <a:xfrm>
            <a:off x="8209019" y="3567800"/>
            <a:ext cx="1184645" cy="321306"/>
          </a:xfrm>
          <a:prstGeom prst="rect">
            <a:avLst/>
          </a:prstGeom>
          <a:noFill/>
        </p:spPr>
        <p:txBody>
          <a:bodyPr wrap="square">
            <a:spAutoFit/>
          </a:bodyPr>
          <a:lstStyle/>
          <a:p>
            <a:endParaRPr lang="it-IT" sz="1488">
              <a:solidFill>
                <a:schemeClr val="bg1"/>
              </a:solidFill>
            </a:endParaRPr>
          </a:p>
        </p:txBody>
      </p:sp>
      <p:sp>
        <p:nvSpPr>
          <p:cNvPr id="2" name="Titolo 1">
            <a:extLst>
              <a:ext uri="{FF2B5EF4-FFF2-40B4-BE49-F238E27FC236}">
                <a16:creationId xmlns:a16="http://schemas.microsoft.com/office/drawing/2014/main" id="{FABF0698-5364-4351-8A0D-4C370D35CFC2}"/>
              </a:ext>
            </a:extLst>
          </p:cNvPr>
          <p:cNvSpPr txBox="1"/>
          <p:nvPr/>
        </p:nvSpPr>
        <p:spPr>
          <a:xfrm>
            <a:off x="501692" y="28882"/>
            <a:ext cx="8750814" cy="713611"/>
          </a:xfrm>
          <a:prstGeom prst="rect">
            <a:avLst/>
          </a:prstGeom>
          <a:noFill/>
          <a:ln w="9525">
            <a:noFill/>
            <a:miter lim="800000"/>
          </a:ln>
        </p:spPr>
        <p:txBody>
          <a:bodyPr vert="horz" wrap="square" lIns="56704" tIns="28352" rIns="56704" bIns="28352" numCol="1" rtlCol="0" anchor="ctr" anchorCtr="0" compatLnSpc="1">
            <a:prstTxWarp prst="textNoShape">
              <a:avLst/>
            </a:prstTxWarp>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Bef>
                <a:spcPct val="0"/>
              </a:spcBef>
              <a:buClr>
                <a:srgbClr val="010335"/>
              </a:buClr>
              <a:buSzPct val="25000"/>
              <a:defRPr/>
            </a:pPr>
            <a:r>
              <a:rPr lang="it-IT" sz="2976" b="1" err="1">
                <a:solidFill>
                  <a:srgbClr val="002060"/>
                </a:solidFill>
                <a:latin typeface="Calibri" panose="020f0502020204030204" pitchFamily="34" charset="0"/>
                <a:ea typeface="+mn-ea"/>
                <a:cs typeface="Calibri" panose="020f0502020204030204" pitchFamily="34" charset="0"/>
                <a:sym typeface="Titillium Web" panose="020b0604020202020204" charset="0"/>
              </a:rPr>
              <a:t>Tool di Cyber Risk Management - Quadro d’insieme</a:t>
            </a:r>
            <a:endParaRPr lang="it-IT" sz="2646" b="1">
              <a:solidFill>
                <a:srgbClr val="0070C0"/>
              </a:solidFill>
              <a:latin typeface="Titillium Web" pitchFamily="2" charset="0"/>
              <a:cs typeface="Arial" panose="020b0604020202020204" pitchFamily="34" charset="0"/>
              <a:sym typeface="Titillium Web" panose="020b0604020202020204" charset="0"/>
            </a:endParaRPr>
          </a:p>
        </p:txBody>
      </p:sp>
      <p:sp>
        <p:nvSpPr>
          <p:cNvPr id="7" name="CasellaDiTesto 2">
            <a:extLst>
              <a:ext uri="{FF2B5EF4-FFF2-40B4-BE49-F238E27FC236}">
                <a16:creationId xmlns:a16="http://schemas.microsoft.com/office/drawing/2014/main" id="{1336DCDC-93E8-461B-B49E-44297A57110B}"/>
              </a:ext>
            </a:extLst>
          </p:cNvPr>
          <p:cNvSpPr txBox="1"/>
          <p:nvPr/>
        </p:nvSpPr>
        <p:spPr>
          <a:xfrm>
            <a:off x="530681" y="619763"/>
            <a:ext cx="8539986" cy="703078"/>
          </a:xfrm>
          <a:prstGeom prst="rect">
            <a:avLst/>
          </a:prstGeom>
          <a:noFill/>
        </p:spPr>
        <p:txBody>
          <a:bodyPr wrap="square" lIns="91440" tIns="45720" rIns="91440" bIns="45720" rtlCol="0" anchor="t">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887046">
              <a:defRPr/>
            </a:pPr>
            <a:r>
              <a:rPr lang="it-IT" sz="1300">
                <a:solidFill>
                  <a:srgbClr val="002060"/>
                </a:solidFill>
                <a:latin typeface="Titillium Web" panose="020b0604020202020204" charset="0"/>
              </a:rPr>
              <a:t>Il tool nasce per supportate </a:t>
            </a:r>
            <a:r>
              <a:rPr lang="en-US" sz="1300">
                <a:solidFill>
                  <a:srgbClr val="002060"/>
                </a:solidFill>
                <a:latin typeface="Titillium Web" panose="020b0604020202020204" charset="0"/>
              </a:rPr>
              <a:t>le PA nel self-assessment di sicurezza informatica e migliorare la consapevolezza sulle materie di Cyber Security e </a:t>
            </a:r>
            <a:r>
              <a:rPr lang="it-IT" sz="1300">
                <a:solidFill>
                  <a:srgbClr val="002060"/>
                </a:solidFill>
                <a:latin typeface="Titillium Web" panose="020b0604020202020204" charset="0"/>
              </a:rPr>
              <a:t>permette di valutare le vulnerabilità e il livello di esposizione al rischio</a:t>
            </a:r>
          </a:p>
          <a:p>
            <a:r>
              <a:rPr lang="it-IT" sz="1300">
                <a:solidFill>
                  <a:srgbClr val="002060"/>
                </a:solidFill>
                <a:latin typeface="Titillium Web" panose="020b0604020202020204" charset="0"/>
              </a:rPr>
              <a:t>Il tool è </a:t>
            </a:r>
            <a:r>
              <a:rPr lang="it-IT" sz="1300" i="1">
                <a:solidFill>
                  <a:srgbClr val="002060"/>
                </a:solidFill>
                <a:latin typeface="Titillium Web" panose="020b0604020202020204" charset="0"/>
              </a:rPr>
              <a:t>web based </a:t>
            </a:r>
            <a:r>
              <a:rPr lang="it-IT" sz="1300">
                <a:solidFill>
                  <a:srgbClr val="002060"/>
                </a:solidFill>
                <a:latin typeface="Titillium Web" panose="020b0604020202020204" charset="0"/>
              </a:rPr>
              <a:t>e l’accesso per le PA avviene attraverso SPID.</a:t>
            </a:r>
            <a:endParaRPr lang="en-US" sz="1300">
              <a:solidFill>
                <a:srgbClr val="002060"/>
              </a:solidFill>
              <a:latin typeface="Titillium Web" panose="020b0604020202020204" charset="0"/>
            </a:endParaRPr>
          </a:p>
        </p:txBody>
      </p:sp>
      <p:sp>
        <p:nvSpPr>
          <p:cNvPr id="13" name="CasellaDiTesto 16">
            <a:extLst>
              <a:ext uri="{FF2B5EF4-FFF2-40B4-BE49-F238E27FC236}">
                <a16:creationId xmlns:a16="http://schemas.microsoft.com/office/drawing/2014/main" id="{53656016-0C11-46D8-966F-C0FA056A9B35}"/>
              </a:ext>
            </a:extLst>
          </p:cNvPr>
          <p:cNvSpPr txBox="1"/>
          <p:nvPr/>
        </p:nvSpPr>
        <p:spPr>
          <a:xfrm>
            <a:off x="1149167" y="2356804"/>
            <a:ext cx="1900944" cy="703078"/>
          </a:xfrm>
          <a:prstGeom prst="rect">
            <a:avLst/>
          </a:prstGeom>
          <a:noFill/>
        </p:spPr>
        <p:txBody>
          <a:bodyPr wrap="squar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323">
                <a:solidFill>
                  <a:srgbClr val="002060"/>
                </a:solidFill>
                <a:latin typeface="Titillium Web" panose="020b0604020202020204" charset="0"/>
              </a:rPr>
              <a:t>Definizione del contesto in cui opera la PA</a:t>
            </a:r>
          </a:p>
        </p:txBody>
      </p:sp>
      <p:sp>
        <p:nvSpPr>
          <p:cNvPr id="15" name="CasellaDiTesto 14">
            <a:extLst>
              <a:ext uri="{FF2B5EF4-FFF2-40B4-BE49-F238E27FC236}">
                <a16:creationId xmlns:a16="http://schemas.microsoft.com/office/drawing/2014/main" id="{CE7BCD04-2F0A-42BF-BCE8-1E08502E9BBB}"/>
              </a:ext>
            </a:extLst>
          </p:cNvPr>
          <p:cNvSpPr txBox="1"/>
          <p:nvPr/>
        </p:nvSpPr>
        <p:spPr>
          <a:xfrm>
            <a:off x="849968" y="1978310"/>
            <a:ext cx="1327587" cy="283154"/>
          </a:xfrm>
          <a:prstGeom prst="rect">
            <a:avLst/>
          </a:prstGeom>
          <a:noFill/>
        </p:spPr>
        <p:txBody>
          <a:bodyPr wrap="square" rtlCol="0">
            <a:spAutoFit/>
          </a:bodyPr>
          <a:lstStyle/>
          <a:p>
            <a:pPr algn="ctr"/>
            <a:r>
              <a:rPr lang="it-IT" sz="1240" i="1">
                <a:solidFill>
                  <a:srgbClr val="002060"/>
                </a:solidFill>
                <a:ea typeface="+mj-ea"/>
              </a:rPr>
              <a:t>FASE INIZIALE </a:t>
            </a:r>
          </a:p>
        </p:txBody>
      </p:sp>
      <p:pic>
        <p:nvPicPr>
          <p:cNvPr id="19" name="Immagine 18" descr="Immagine che contiene orologio&#10;&#10;Descrizione generata automaticamente">
            <a:extLst>
              <a:ext uri="{FF2B5EF4-FFF2-40B4-BE49-F238E27FC236}">
                <a16:creationId xmlns:a16="http://schemas.microsoft.com/office/drawing/2014/main" id="{4DA4FB90-B52D-40A2-9F3D-BB1755D2B468}"/>
              </a:ext>
            </a:extLst>
          </p:cNvPr>
          <p:cNvPicPr>
            <a:picLocks noChangeAspect="1"/>
          </p:cNvPicPr>
          <p:nvPr/>
        </p:nvPicPr>
        <p:blipFill>
          <a:blip r:embed="rId3">
            <a:duotone>
              <a:prstClr val="black"/>
              <a:schemeClr val="accent5">
                <a:tint val="45000"/>
                <a:satMod val="400000"/>
              </a:schemeClr>
            </a:duotone>
          </a:blip>
          <a:stretch>
            <a:fillRect/>
          </a:stretch>
        </p:blipFill>
        <p:spPr>
          <a:xfrm>
            <a:off x="3458972" y="2577208"/>
            <a:ext cx="400544" cy="400544"/>
          </a:xfrm>
          <a:prstGeom prst="rect">
            <a:avLst/>
          </a:prstGeom>
        </p:spPr>
      </p:pic>
      <p:sp>
        <p:nvSpPr>
          <p:cNvPr id="21" name="CasellaDiTesto 20">
            <a:extLst>
              <a:ext uri="{FF2B5EF4-FFF2-40B4-BE49-F238E27FC236}">
                <a16:creationId xmlns:a16="http://schemas.microsoft.com/office/drawing/2014/main" id="{D7C219F4-6814-4B0A-B658-41711BCA3B20}"/>
              </a:ext>
            </a:extLst>
          </p:cNvPr>
          <p:cNvSpPr txBox="1"/>
          <p:nvPr/>
        </p:nvSpPr>
        <p:spPr>
          <a:xfrm>
            <a:off x="553869" y="1624231"/>
            <a:ext cx="2857665" cy="283154"/>
          </a:xfrm>
          <a:prstGeom prst="rect">
            <a:avLst/>
          </a:prstGeom>
          <a:noFill/>
        </p:spPr>
        <p:txBody>
          <a:bodyPr wrap="square" rtlCol="0">
            <a:spAutoFit/>
          </a:bodyPr>
          <a:lstStyle/>
          <a:p>
            <a:pPr algn="ctr"/>
            <a:r>
              <a:rPr lang="it-IT" sz="1240" b="1">
                <a:solidFill>
                  <a:srgbClr val="002060"/>
                </a:solidFill>
                <a:ea typeface="+mj-ea"/>
              </a:rPr>
              <a:t>COME FUNZIONA IL TOOL?</a:t>
            </a:r>
          </a:p>
        </p:txBody>
      </p:sp>
      <p:sp>
        <p:nvSpPr>
          <p:cNvPr id="25" name="Rettangolo con angoli arrotondati 24">
            <a:extLst>
              <a:ext uri="{FF2B5EF4-FFF2-40B4-BE49-F238E27FC236}">
                <a16:creationId xmlns:a16="http://schemas.microsoft.com/office/drawing/2014/main" id="{929A7A24-2115-4B0F-BCFF-54C29645782C}"/>
              </a:ext>
            </a:extLst>
          </p:cNvPr>
          <p:cNvSpPr/>
          <p:nvPr/>
        </p:nvSpPr>
        <p:spPr>
          <a:xfrm flipH="1">
            <a:off x="649659" y="1555512"/>
            <a:ext cx="35719" cy="3452813"/>
          </a:xfrm>
          <a:prstGeom prst="roundRect">
            <a:avLst/>
          </a:prstGeom>
          <a:solidFill>
            <a:srgbClr val="5D819D"/>
          </a:solidFill>
          <a:ln>
            <a:solidFill>
              <a:srgbClr val="5D81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488"/>
          </a:p>
        </p:txBody>
      </p:sp>
      <p:sp>
        <p:nvSpPr>
          <p:cNvPr id="35" name="CasellaDiTesto 34">
            <a:extLst>
              <a:ext uri="{FF2B5EF4-FFF2-40B4-BE49-F238E27FC236}">
                <a16:creationId xmlns:a16="http://schemas.microsoft.com/office/drawing/2014/main" id="{FD477104-FFD9-4EC1-A4CE-739B7C7D9427}"/>
              </a:ext>
            </a:extLst>
          </p:cNvPr>
          <p:cNvSpPr txBox="1"/>
          <p:nvPr/>
        </p:nvSpPr>
        <p:spPr>
          <a:xfrm>
            <a:off x="3831392" y="1992628"/>
            <a:ext cx="1792719" cy="283154"/>
          </a:xfrm>
          <a:prstGeom prst="rect">
            <a:avLst/>
          </a:prstGeom>
          <a:noFill/>
        </p:spPr>
        <p:txBody>
          <a:bodyPr wrap="square" rtlCol="0">
            <a:spAutoFit/>
          </a:bodyPr>
          <a:lstStyle/>
          <a:p>
            <a:pPr algn="ctr"/>
            <a:r>
              <a:rPr lang="it-IT" sz="1240" i="1">
                <a:solidFill>
                  <a:srgbClr val="002060"/>
                </a:solidFill>
                <a:ea typeface="+mj-ea"/>
              </a:rPr>
              <a:t>FASE DI ANALISI </a:t>
            </a:r>
          </a:p>
        </p:txBody>
      </p:sp>
      <p:pic>
        <p:nvPicPr>
          <p:cNvPr id="37" name="Immagine 36" descr="Immagine che contiene orologio&#10;&#10;Descrizione generata automaticamente">
            <a:extLst>
              <a:ext uri="{FF2B5EF4-FFF2-40B4-BE49-F238E27FC236}">
                <a16:creationId xmlns:a16="http://schemas.microsoft.com/office/drawing/2014/main" id="{2D9193F1-D12B-4DC4-9471-6C293118E91A}"/>
              </a:ext>
            </a:extLst>
          </p:cNvPr>
          <p:cNvPicPr>
            <a:picLocks noChangeAspect="1"/>
          </p:cNvPicPr>
          <p:nvPr/>
        </p:nvPicPr>
        <p:blipFill>
          <a:blip r:embed="rId3">
            <a:duotone>
              <a:prstClr val="black"/>
              <a:schemeClr val="accent5">
                <a:tint val="45000"/>
                <a:satMod val="400000"/>
              </a:schemeClr>
            </a:duotone>
          </a:blip>
          <a:stretch>
            <a:fillRect/>
          </a:stretch>
        </p:blipFill>
        <p:spPr>
          <a:xfrm>
            <a:off x="6757022" y="2577208"/>
            <a:ext cx="400544" cy="400544"/>
          </a:xfrm>
          <a:prstGeom prst="rect">
            <a:avLst/>
          </a:prstGeom>
        </p:spPr>
      </p:pic>
      <p:sp>
        <p:nvSpPr>
          <p:cNvPr id="41" name="CasellaDiTesto 40">
            <a:extLst>
              <a:ext uri="{FF2B5EF4-FFF2-40B4-BE49-F238E27FC236}">
                <a16:creationId xmlns:a16="http://schemas.microsoft.com/office/drawing/2014/main" id="{AAF528DC-5BB9-4D49-B396-C4E86262D8F7}"/>
              </a:ext>
            </a:extLst>
          </p:cNvPr>
          <p:cNvSpPr txBox="1"/>
          <p:nvPr/>
        </p:nvSpPr>
        <p:spPr>
          <a:xfrm>
            <a:off x="7751179" y="2399857"/>
            <a:ext cx="1642486" cy="855683"/>
          </a:xfrm>
          <a:prstGeom prst="rect">
            <a:avLst/>
          </a:prstGeom>
          <a:noFill/>
        </p:spPr>
        <p:txBody>
          <a:bodyPr wrap="square">
            <a:spAutoFit/>
          </a:bodyPr>
          <a:lstStyle/>
          <a:p>
            <a:pPr algn="ctr"/>
            <a:r>
              <a:rPr lang="it-IT" sz="992" b="1">
                <a:solidFill>
                  <a:srgbClr val="002060"/>
                </a:solidFill>
                <a:latin typeface="Titillium Web" panose="020b0604020202020204" charset="0"/>
              </a:rPr>
              <a:t>VALUTAZIONE DELLE AZIONI DA METTERE IN CAMPO </a:t>
            </a:r>
            <a:r>
              <a:rPr lang="it-IT" sz="992">
                <a:solidFill>
                  <a:srgbClr val="002060"/>
                </a:solidFill>
                <a:latin typeface="Titillium Web" panose="020b0604020202020204" charset="0"/>
              </a:rPr>
              <a:t>Orizzontale su tutta la PA o su singoli servizi</a:t>
            </a:r>
          </a:p>
        </p:txBody>
      </p:sp>
      <p:sp>
        <p:nvSpPr>
          <p:cNvPr id="4" name="Rettangolo arrotondato 7">
            <a:extLst>
              <a:ext uri="{FF2B5EF4-FFF2-40B4-BE49-F238E27FC236}">
                <a16:creationId xmlns:a16="http://schemas.microsoft.com/office/drawing/2014/main" id="{BDBEBB9F-4B59-4D43-BD4F-CD4EAFAAA9F0}"/>
              </a:ext>
            </a:extLst>
          </p:cNvPr>
          <p:cNvSpPr/>
          <p:nvPr/>
        </p:nvSpPr>
        <p:spPr>
          <a:xfrm>
            <a:off x="4023604" y="2245511"/>
            <a:ext cx="2372330" cy="8960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488"/>
          </a:p>
        </p:txBody>
      </p:sp>
      <p:sp>
        <p:nvSpPr>
          <p:cNvPr id="3" name="CasellaDiTesto 5">
            <a:extLst>
              <a:ext uri="{FF2B5EF4-FFF2-40B4-BE49-F238E27FC236}">
                <a16:creationId xmlns:a16="http://schemas.microsoft.com/office/drawing/2014/main" id="{C53BE081-9A39-4DA7-8993-EEA81A5BD02A}"/>
              </a:ext>
            </a:extLst>
          </p:cNvPr>
          <p:cNvSpPr txBox="1"/>
          <p:nvPr/>
        </p:nvSpPr>
        <p:spPr>
          <a:xfrm>
            <a:off x="4201171" y="2380941"/>
            <a:ext cx="1941958" cy="703013"/>
          </a:xfrm>
          <a:prstGeom prst="rect">
            <a:avLst/>
          </a:prstGeom>
          <a:noFill/>
        </p:spPr>
        <p:txBody>
          <a:bodyPr wrap="squar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41755" indent="-141755">
              <a:buFont typeface="Wingdings" panose="05000000000000000000" pitchFamily="2" charset="2"/>
              <a:buChar char="q"/>
            </a:pPr>
            <a:r>
              <a:rPr lang="en-GB" sz="992" err="1">
                <a:solidFill>
                  <a:srgbClr val="002060"/>
                </a:solidFill>
                <a:latin typeface="Titillium Web" panose="020b0604020202020204" charset="0"/>
              </a:rPr>
              <a:t>Identificazione dei rischi</a:t>
            </a:r>
          </a:p>
          <a:p>
            <a:pPr marL="141755" indent="-141755">
              <a:buFont typeface="Wingdings" panose="05000000000000000000" pitchFamily="2" charset="2"/>
              <a:buChar char="q"/>
            </a:pPr>
            <a:r>
              <a:rPr lang="en-GB" sz="992" err="1">
                <a:solidFill>
                  <a:srgbClr val="002060"/>
                </a:solidFill>
                <a:latin typeface="Titillium Web" panose="020b0604020202020204" charset="0"/>
              </a:rPr>
              <a:t>Simulazione degli effetti di mitigazione delle azioni </a:t>
            </a:r>
          </a:p>
          <a:p>
            <a:pPr marL="141755" indent="-141755">
              <a:buFont typeface="Wingdings" panose="05000000000000000000" pitchFamily="2" charset="2"/>
              <a:buChar char="q"/>
            </a:pPr>
            <a:r>
              <a:rPr lang="en-GB" sz="992">
                <a:solidFill>
                  <a:srgbClr val="002060"/>
                </a:solidFill>
                <a:latin typeface="Titillium Web" panose="020b0604020202020204" charset="0"/>
              </a:rPr>
              <a:t>Piano dei trattamenti </a:t>
            </a:r>
          </a:p>
        </p:txBody>
      </p:sp>
      <p:sp>
        <p:nvSpPr>
          <p:cNvPr id="6" name="CasellaDiTesto 5">
            <a:extLst>
              <a:ext uri="{FF2B5EF4-FFF2-40B4-BE49-F238E27FC236}">
                <a16:creationId xmlns:a16="http://schemas.microsoft.com/office/drawing/2014/main" id="{F9910252-D7B7-46EB-8C6C-A79606261BC2}"/>
              </a:ext>
            </a:extLst>
          </p:cNvPr>
          <p:cNvSpPr txBox="1"/>
          <p:nvPr/>
        </p:nvSpPr>
        <p:spPr>
          <a:xfrm>
            <a:off x="7277948" y="2016132"/>
            <a:ext cx="1792719" cy="283154"/>
          </a:xfrm>
          <a:prstGeom prst="rect">
            <a:avLst/>
          </a:prstGeom>
          <a:noFill/>
        </p:spPr>
        <p:txBody>
          <a:bodyPr wrap="square" rtlCol="0">
            <a:spAutoFit/>
          </a:bodyPr>
          <a:lstStyle/>
          <a:p>
            <a:pPr algn="ctr"/>
            <a:r>
              <a:rPr lang="it-IT" sz="1240" i="1">
                <a:solidFill>
                  <a:srgbClr val="002060"/>
                </a:solidFill>
                <a:ea typeface="+mj-ea"/>
              </a:rPr>
              <a:t>FASE OPERATIVA </a:t>
            </a:r>
          </a:p>
        </p:txBody>
      </p:sp>
      <p:sp>
        <p:nvSpPr>
          <p:cNvPr id="8" name="CasellaDiTesto 7">
            <a:extLst>
              <a:ext uri="{FF2B5EF4-FFF2-40B4-BE49-F238E27FC236}">
                <a16:creationId xmlns:a16="http://schemas.microsoft.com/office/drawing/2014/main" id="{27DAD481-EC84-4CD4-A987-8E923684920E}"/>
              </a:ext>
            </a:extLst>
          </p:cNvPr>
          <p:cNvSpPr txBox="1"/>
          <p:nvPr/>
        </p:nvSpPr>
        <p:spPr>
          <a:xfrm>
            <a:off x="535867" y="3526336"/>
            <a:ext cx="2857665" cy="283154"/>
          </a:xfrm>
          <a:prstGeom prst="rect">
            <a:avLst/>
          </a:prstGeom>
          <a:noFill/>
        </p:spPr>
        <p:txBody>
          <a:bodyPr wrap="square" rtlCol="0">
            <a:spAutoFit/>
          </a:bodyPr>
          <a:lstStyle/>
          <a:p>
            <a:pPr algn="ctr"/>
            <a:r>
              <a:rPr lang="it-IT" sz="1240" b="1">
                <a:solidFill>
                  <a:srgbClr val="002060"/>
                </a:solidFill>
                <a:ea typeface="+mj-ea"/>
              </a:rPr>
              <a:t>LA DIFFUSIONE DEL TOOL</a:t>
            </a:r>
          </a:p>
        </p:txBody>
      </p:sp>
      <p:pic>
        <p:nvPicPr>
          <p:cNvPr id="10" name="Immagine 13">
            <a:extLst>
              <a:ext uri="{FF2B5EF4-FFF2-40B4-BE49-F238E27FC236}">
                <a16:creationId xmlns:a16="http://schemas.microsoft.com/office/drawing/2014/main" id="{C7A885FF-6B89-4E08-A150-870EB3EF43C4}"/>
              </a:ext>
            </a:extLst>
          </p:cNvPr>
          <p:cNvPicPr>
            <a:picLocks noChangeAspect="1"/>
          </p:cNvPicPr>
          <p:nvPr/>
        </p:nvPicPr>
        <p:blipFill>
          <a:blip r:embed="rId4"/>
          <a:stretch>
            <a:fillRect/>
          </a:stretch>
        </p:blipFill>
        <p:spPr>
          <a:xfrm>
            <a:off x="827621" y="4430737"/>
            <a:ext cx="9004726" cy="525570"/>
          </a:xfrm>
          <a:prstGeom prst="rect">
            <a:avLst/>
          </a:prstGeom>
        </p:spPr>
      </p:pic>
    </p:spTree>
    <p:extLst>
      <p:ext uri="{BB962C8B-B14F-4D97-AF65-F5344CB8AC3E}">
        <p14:creationId xmlns:p14="http://schemas.microsoft.com/office/powerpoint/2010/main" val="3508292221"/>
      </p:ext>
    </p:extLst>
  </p:cSld>
  <p:clrMapOvr>
    <a:masterClrMapping/>
  </p:clrMapOvr>
  <p:transition/>
  <p:timing/>
</p:sld>
</file>

<file path=ppt/slides/slide2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Shape 62"/>
        <p:cNvGrpSpPr/>
        <p:nvPr/>
      </p:nvGrpSpPr>
      <p:grpSpPr>
        <a:xfrm>
          <a:off x="0" y="0"/>
          <a:ext cx="0" cy="0"/>
        </a:xfrm>
      </p:grpSpPr>
      <p:sp>
        <p:nvSpPr>
          <p:cNvPr id="64" name="Google Shape;64;p8"/>
          <p:cNvSpPr/>
          <p:nvPr/>
        </p:nvSpPr>
        <p:spPr>
          <a:xfrm>
            <a:off x="9501049" y="73736"/>
            <a:ext cx="485924" cy="141139"/>
          </a:xfrm>
          <a:prstGeom prst="roundRect">
            <a:avLst>
              <a:gd name="adj" fmla="val 16667"/>
            </a:avLst>
          </a:prstGeom>
          <a:solidFill>
            <a:srgbClr val="0070C0"/>
          </a:solidFill>
          <a:ln>
            <a:noFill/>
          </a:ln>
        </p:spPr>
        <p:txBody>
          <a:bodyPr spcFirstLastPara="1" wrap="square" lIns="75592" tIns="37786" rIns="75592" bIns="37786" anchor="ctr" anchorCtr="0">
            <a:noAutofit/>
          </a:bodyPr>
          <a:lstStyle/>
          <a:p>
            <a:pPr algn="ctr" defTabSz="756026">
              <a:defRPr/>
            </a:pPr>
            <a:fld id="{00000000-1234-1234-1234-123412341234}" type="slidenum">
              <a:rPr lang="it-IT" sz="909">
                <a:solidFill>
                  <a:prstClr val="white"/>
                </a:solidFill>
                <a:latin typeface="Titillium Web" panose="020b0604020202020204" charset="0"/>
                <a:ea typeface="Titillium Web"/>
                <a:cs typeface="Titillium Web"/>
                <a:sym typeface="Titillium Web" panose="020b0604020202020204" charset="0"/>
              </a:rPr>
              <a:pPr algn="ctr" defTabSz="756026">
                <a:defRPr/>
              </a:pPr>
              <a:t>24</a:t>
            </a:fld>
            <a:endParaRPr sz="909">
              <a:solidFill>
                <a:prstClr val="white"/>
              </a:solidFill>
              <a:latin typeface="Titillium Web" panose="020b0604020202020204" charset="0"/>
              <a:ea typeface="Titillium Web"/>
              <a:cs typeface="Titillium Web"/>
              <a:sym typeface="Titillium Web" panose="020b0604020202020204" charset="0"/>
            </a:endParaRPr>
          </a:p>
        </p:txBody>
      </p:sp>
      <p:sp>
        <p:nvSpPr>
          <p:cNvPr id="66" name="Google Shape;66;p8"/>
          <p:cNvSpPr/>
          <p:nvPr/>
        </p:nvSpPr>
        <p:spPr>
          <a:xfrm>
            <a:off x="6983615" y="2450472"/>
            <a:ext cx="1651744" cy="18033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75592" tIns="75592" rIns="75592" bIns="75592" anchor="ctr" anchorCtr="0">
            <a:noAutofit/>
          </a:bodyPr>
          <a:lstStyle/>
          <a:p>
            <a:pPr defTabSz="756026">
              <a:defRPr/>
            </a:pPr>
            <a:endParaRPr sz="1488">
              <a:solidFill>
                <a:prstClr val="black"/>
              </a:solidFill>
              <a:latin typeface="Calibri" panose="020f0502020204030204"/>
            </a:endParaRPr>
          </a:p>
        </p:txBody>
      </p:sp>
      <p:sp>
        <p:nvSpPr>
          <p:cNvPr id="14" name="Google Shape;74;p9"/>
          <p:cNvSpPr txBox="1"/>
          <p:nvPr/>
        </p:nvSpPr>
        <p:spPr>
          <a:xfrm>
            <a:off x="310810" y="-7988"/>
            <a:ext cx="8908361" cy="634265"/>
          </a:xfrm>
          <a:prstGeom prst="rect">
            <a:avLst/>
          </a:prstGeom>
          <a:noFill/>
          <a:ln>
            <a:noFill/>
          </a:ln>
        </p:spPr>
        <p:txBody>
          <a:bodyPr spcFirstLastPara="1" wrap="square" lIns="75592" tIns="37786" rIns="75592" bIns="37786" anchor="ctr" anchorCtr="0">
            <a:noAutofit/>
          </a:bodyPr>
          <a:lstStyle/>
          <a:p>
            <a:pPr eaLnBrk="0" fontAlgn="base" hangingPunct="0">
              <a:lnSpc>
                <a:spcPct val="150000"/>
              </a:lnSpc>
              <a:spcAft>
                <a:spcPct val="0"/>
              </a:spcAft>
              <a:tabLst>
                <a:tab pos="219825"/>
              </a:tabLst>
            </a:pPr>
            <a:r>
              <a:rPr lang="it-IT" sz="3200" b="1">
                <a:solidFill>
                  <a:srgbClr val="002060"/>
                </a:solidFill>
                <a:cs typeface="Arial" panose="020b0604020202020204" pitchFamily="34" charset="0"/>
              </a:rPr>
              <a:t>Metodologia di cybersecurity risk management 1/2</a:t>
            </a:r>
          </a:p>
        </p:txBody>
      </p:sp>
      <p:grpSp>
        <p:nvGrpSpPr>
          <p:cNvPr id="3" name="Gruppo 2"/>
          <p:cNvGrpSpPr/>
          <p:nvPr/>
        </p:nvGrpSpPr>
        <p:grpSpPr>
          <a:xfrm>
            <a:off x="1447216" y="1253812"/>
            <a:ext cx="7028890" cy="3627368"/>
            <a:chOff x="157572" y="1142435"/>
            <a:chExt cx="4618444" cy="2778195"/>
          </a:xfrm>
        </p:grpSpPr>
        <p:sp>
          <p:nvSpPr>
            <p:cNvPr id="5" name="TextBox 25">
              <a:extLst>
                <a:ext uri="{FF2B5EF4-FFF2-40B4-BE49-F238E27FC236}">
                  <a16:creationId xmlns:a16="http://schemas.microsoft.com/office/drawing/2014/main" id="{ADC4FBF9-E041-A143-8013-DA7E32BA0456}"/>
                </a:ext>
              </a:extLst>
            </p:cNvPr>
            <p:cNvSpPr txBox="1"/>
            <p:nvPr/>
          </p:nvSpPr>
          <p:spPr>
            <a:xfrm>
              <a:off x="774678" y="1155770"/>
              <a:ext cx="3869543" cy="441083"/>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a:defRPr sz="1200" b="1">
                  <a:latin typeface="Titillium Web" panose="020b0604020202020204" charset="0"/>
                  <a:ea typeface="Titillium Web"/>
                  <a:cs typeface="Titillium Web"/>
                  <a:sym typeface="Titillium Web" panose="020b0604020202020204" charset="0"/>
                </a:defRPr>
              </a:pPr>
              <a:r>
                <a:rPr lang="it-IT" sz="1102">
                  <a:solidFill>
                    <a:srgbClr val="002060"/>
                  </a:solidFill>
                  <a:latin typeface="Calibri" panose="020f0502020204030204"/>
                  <a:ea typeface="Calibri"/>
                  <a:cs typeface="Calibri"/>
                </a:rPr>
                <a:t>ISO 31000: GESTIONE DEL RISCHIO - PRINCIPI E LINEE GUIDA</a:t>
              </a:r>
            </a:p>
            <a:p>
              <a:pPr>
                <a:defRPr sz="1100">
                  <a:latin typeface="Titillium Web" panose="020b0604020202020204" charset="0"/>
                  <a:ea typeface="Titillium Web"/>
                  <a:cs typeface="Titillium Web"/>
                  <a:sym typeface="Titillium Web" panose="020b0604020202020204" charset="0"/>
                </a:defRPr>
              </a:pPr>
              <a:r>
                <a:rPr sz="882">
                  <a:solidFill>
                    <a:srgbClr val="002060"/>
                  </a:solidFill>
                  <a:latin typeface="Calibri" panose="020f0502020204030204"/>
                  <a:ea typeface="Calibri"/>
                  <a:cs typeface="Calibri"/>
                </a:rPr>
                <a:t>Standard che fornisce una serie completa di principi e linee guida per aiutare le organizzazioni ad eseguire l'analisi e la valutazione dei rischi.</a:t>
              </a:r>
            </a:p>
          </p:txBody>
        </p:sp>
        <p:pic>
          <p:nvPicPr>
            <p:cNvPr id="6" name="Picture 8" descr="Risultati immagini per iso 31000  icon">
              <a:extLst>
                <a:ext uri="{FF2B5EF4-FFF2-40B4-BE49-F238E27FC236}">
                  <a16:creationId xmlns:a16="http://schemas.microsoft.com/office/drawing/2014/main" id="{3EACCE6A-A4ED-554C-ADDA-B1D34CCF9C03}"/>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198979" y="1142435"/>
              <a:ext cx="500023" cy="513741"/>
            </a:xfrm>
            <a:prstGeom prst="rect">
              <a:avLst/>
            </a:prstGeom>
            <a:noFill/>
            <a:extLst>
              <a:ext uri="{909E8E84-426E-40dd-AFC4-6F175D3DCCD1}">
                <a14:hiddenFill xmlns:a14="http://schemas.microsoft.com/office/drawing/2010/main" xmlns="">
                  <a:solidFill>
                    <a:srgbClr val="FFFFFF"/>
                  </a:solidFill>
                </a14:hiddenFill>
              </a:ext>
            </a:extLst>
          </p:spPr>
        </p:pic>
        <p:sp>
          <p:nvSpPr>
            <p:cNvPr id="7" name="TextBox 25">
              <a:extLst>
                <a:ext uri="{FF2B5EF4-FFF2-40B4-BE49-F238E27FC236}">
                  <a16:creationId xmlns:a16="http://schemas.microsoft.com/office/drawing/2014/main" id="{EDC0C5EC-3916-5047-A074-B6587EE07255}"/>
                </a:ext>
              </a:extLst>
            </p:cNvPr>
            <p:cNvSpPr txBox="1"/>
            <p:nvPr/>
          </p:nvSpPr>
          <p:spPr>
            <a:xfrm>
              <a:off x="780347" y="2280570"/>
              <a:ext cx="3871980" cy="572849"/>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a:defRPr sz="1200" b="1">
                  <a:latin typeface="Titillium Web" panose="020b0604020202020204" charset="0"/>
                  <a:ea typeface="Titillium Web"/>
                  <a:cs typeface="Titillium Web"/>
                  <a:sym typeface="Titillium Web" panose="020b0604020202020204" charset="0"/>
                </a:defRPr>
              </a:pPr>
              <a:r>
                <a:rPr lang="it-IT" sz="992">
                  <a:solidFill>
                    <a:srgbClr val="002060"/>
                  </a:solidFill>
                  <a:latin typeface="Calibri" panose="020f0502020204030204"/>
                  <a:ea typeface="Calibri"/>
                  <a:cs typeface="Calibri"/>
                </a:rPr>
                <a:t>ISO 27001: SISTEMA DI GESTIONE DELLA SICUREZZA DELLE INFORMAZIONI</a:t>
              </a:r>
            </a:p>
            <a:p>
              <a:pPr>
                <a:defRPr sz="1100">
                  <a:latin typeface="Titillium Web" panose="020b0604020202020204" charset="0"/>
                  <a:ea typeface="Titillium Web"/>
                  <a:cs typeface="Titillium Web"/>
                  <a:sym typeface="Titillium Web" panose="020b0604020202020204" charset="0"/>
                </a:defRPr>
              </a:pPr>
              <a:r>
                <a:rPr sz="869">
                  <a:solidFill>
                    <a:srgbClr val="002060"/>
                  </a:solidFill>
                  <a:latin typeface="Calibri" panose="020f0502020204030204"/>
                  <a:ea typeface="Calibri"/>
                  <a:cs typeface="Calibri"/>
                </a:rPr>
                <a:t>Standard utilizzato per arricchire il framework di controlli in ambito information security</a:t>
              </a:r>
            </a:p>
          </p:txBody>
        </p:sp>
        <p:sp>
          <p:nvSpPr>
            <p:cNvPr id="8" name="TextBox 25">
              <a:extLst>
                <a:ext uri="{FF2B5EF4-FFF2-40B4-BE49-F238E27FC236}">
                  <a16:creationId xmlns:a16="http://schemas.microsoft.com/office/drawing/2014/main" id="{5AA566A6-3E02-0746-A439-67C7FE27FF78}"/>
                </a:ext>
              </a:extLst>
            </p:cNvPr>
            <p:cNvSpPr txBox="1"/>
            <p:nvPr/>
          </p:nvSpPr>
          <p:spPr>
            <a:xfrm>
              <a:off x="780346" y="2906351"/>
              <a:ext cx="3646511" cy="441083"/>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a:defRPr sz="1200" b="1">
                  <a:latin typeface="Titillium Web" panose="020b0604020202020204" charset="0"/>
                  <a:ea typeface="Titillium Web"/>
                  <a:cs typeface="Titillium Web"/>
                  <a:sym typeface="Titillium Web" panose="020b0604020202020204" charset="0"/>
                </a:defRPr>
              </a:pPr>
              <a:r>
                <a:rPr sz="1102">
                  <a:solidFill>
                    <a:srgbClr val="002060"/>
                  </a:solidFill>
                  <a:latin typeface="Calibri" panose="020f0502020204030204"/>
                  <a:ea typeface="Calibri"/>
                  <a:cs typeface="Calibri"/>
                </a:rPr>
                <a:t>NIST</a:t>
              </a:r>
            </a:p>
            <a:p>
              <a:pPr>
                <a:defRPr sz="1100">
                  <a:latin typeface="Titillium Web" panose="020b0604020202020204" charset="0"/>
                  <a:ea typeface="Titillium Web"/>
                  <a:cs typeface="Titillium Web"/>
                  <a:sym typeface="Titillium Web" panose="020b0604020202020204" charset="0"/>
                </a:defRPr>
              </a:pPr>
              <a:r>
                <a:rPr sz="882" err="1">
                  <a:solidFill>
                    <a:srgbClr val="002060"/>
                  </a:solidFill>
                  <a:latin typeface="Calibri" panose="020f0502020204030204"/>
                  <a:ea typeface="Calibri"/>
                  <a:cs typeface="Calibri"/>
                </a:rPr>
                <a:t>Insieme di pubblicazioni utilizzate per arricchire il framework di controlli in ambito information security</a:t>
              </a:r>
            </a:p>
          </p:txBody>
        </p:sp>
        <p:sp>
          <p:nvSpPr>
            <p:cNvPr id="9" name="TextBox 25">
              <a:extLst>
                <a:ext uri="{FF2B5EF4-FFF2-40B4-BE49-F238E27FC236}">
                  <a16:creationId xmlns:a16="http://schemas.microsoft.com/office/drawing/2014/main" id="{CF3F72A0-0124-E34F-BF86-CB9D5392C451}"/>
                </a:ext>
              </a:extLst>
            </p:cNvPr>
            <p:cNvSpPr txBox="1"/>
            <p:nvPr/>
          </p:nvSpPr>
          <p:spPr>
            <a:xfrm>
              <a:off x="793216" y="3479547"/>
              <a:ext cx="3452985" cy="441083"/>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a:defRPr sz="1200" b="1">
                  <a:latin typeface="Titillium Web" panose="020b0604020202020204" charset="0"/>
                  <a:ea typeface="Titillium Web"/>
                  <a:cs typeface="Titillium Web"/>
                  <a:sym typeface="Titillium Web" panose="020b0604020202020204" charset="0"/>
                </a:defRPr>
              </a:pPr>
              <a:r>
                <a:rPr lang="it-IT" sz="1102">
                  <a:solidFill>
                    <a:srgbClr val="002060"/>
                  </a:solidFill>
                  <a:latin typeface="Calibri" panose="020f0502020204030204"/>
                  <a:ea typeface="Calibri"/>
                  <a:cs typeface="Calibri"/>
                </a:rPr>
                <a:t>MISURE MINIME DI SICUREZZA ICT PER LE PA</a:t>
              </a:r>
            </a:p>
            <a:p>
              <a:pPr>
                <a:defRPr sz="1100">
                  <a:latin typeface="Titillium Web" panose="020b0604020202020204" charset="0"/>
                  <a:ea typeface="Titillium Web"/>
                  <a:cs typeface="Titillium Web"/>
                  <a:sym typeface="Titillium Web" panose="020b0604020202020204" charset="0"/>
                </a:defRPr>
              </a:pPr>
              <a:r>
                <a:rPr sz="882" err="1">
                  <a:solidFill>
                    <a:srgbClr val="002060"/>
                  </a:solidFill>
                  <a:latin typeface="Calibri" panose="020f0502020204030204"/>
                  <a:ea typeface="Calibri"/>
                  <a:cs typeface="Calibri"/>
                </a:rPr>
                <a:t>Misure per valutare e migliorare il livello di sicurezza informatica della </a:t>
              </a:r>
            </a:p>
            <a:p>
              <a:pPr>
                <a:defRPr sz="1100">
                  <a:latin typeface="Titillium Web" panose="020b0604020202020204" charset="0"/>
                  <a:ea typeface="Titillium Web"/>
                  <a:cs typeface="Titillium Web"/>
                  <a:sym typeface="Titillium Web" panose="020b0604020202020204" charset="0"/>
                </a:defRPr>
              </a:pPr>
              <a:r>
                <a:rPr sz="882">
                  <a:solidFill>
                    <a:srgbClr val="002060"/>
                  </a:solidFill>
                  <a:latin typeface="Calibri" panose="020f0502020204030204"/>
                  <a:ea typeface="Calibri"/>
                  <a:cs typeface="Calibri"/>
                </a:rPr>
                <a:t>PA, al fine di contrastare le minacce informatiche più frequenti</a:t>
              </a:r>
            </a:p>
          </p:txBody>
        </p:sp>
        <p:pic>
          <p:nvPicPr>
            <p:cNvPr id="10" name="Picture 10" descr="Risultati immagini per isf information security forum">
              <a:extLst>
                <a:ext uri="{FF2B5EF4-FFF2-40B4-BE49-F238E27FC236}">
                  <a16:creationId xmlns:a16="http://schemas.microsoft.com/office/drawing/2014/main" id="{2CA6774B-E63F-344E-A616-B6681E663100}"/>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175686" y="1684077"/>
              <a:ext cx="579658" cy="542352"/>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2" descr="Risultati immagini per iso 27001">
              <a:extLst>
                <a:ext uri="{FF2B5EF4-FFF2-40B4-BE49-F238E27FC236}">
                  <a16:creationId xmlns:a16="http://schemas.microsoft.com/office/drawing/2014/main" id="{FAF79398-FC45-EB4A-8D38-4B9EC6494028}"/>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219349" y="2289300"/>
              <a:ext cx="496175" cy="478173"/>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4" descr="Risultati immagini per NIST">
              <a:extLst>
                <a:ext uri="{FF2B5EF4-FFF2-40B4-BE49-F238E27FC236}">
                  <a16:creationId xmlns:a16="http://schemas.microsoft.com/office/drawing/2014/main" id="{821EC2F5-C0F3-E047-A1DE-F86928A499E2}"/>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157572" y="2991227"/>
              <a:ext cx="580782" cy="290000"/>
            </a:xfrm>
            <a:prstGeom prst="rect">
              <a:avLst/>
            </a:prstGeom>
            <a:noFill/>
            <a:extLst>
              <a:ext uri="{909E8E84-426E-40dd-AFC4-6F175D3DCCD1}">
                <a14:hiddenFill xmlns:a14="http://schemas.microsoft.com/office/drawing/2010/main" xmlns="">
                  <a:solidFill>
                    <a:srgbClr val="FFFFFF"/>
                  </a:solidFill>
                </a14:hiddenFill>
              </a:ext>
            </a:extLst>
          </p:spPr>
        </p:pic>
        <p:pic>
          <p:nvPicPr>
            <p:cNvPr id="13" name="Picture 6" descr="Risultati immagini per misure minime agid">
              <a:extLst>
                <a:ext uri="{FF2B5EF4-FFF2-40B4-BE49-F238E27FC236}">
                  <a16:creationId xmlns:a16="http://schemas.microsoft.com/office/drawing/2014/main" id="{EB7AB39D-BBD1-B444-B147-A7A117E73F87}"/>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242753" y="3431987"/>
              <a:ext cx="445650" cy="454105"/>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6">
              <a:extLst>
                <a:ext uri="{FF2B5EF4-FFF2-40B4-BE49-F238E27FC236}">
                  <a16:creationId xmlns:a16="http://schemas.microsoft.com/office/drawing/2014/main" id="{D388E76F-2C34-E044-9037-A5AB36766BB2}"/>
                </a:ext>
              </a:extLst>
            </p:cNvPr>
            <p:cNvPicPr>
              <a:picLocks noChangeAspect="1"/>
            </p:cNvPicPr>
            <p:nvPr/>
          </p:nvPicPr>
          <p:blipFill>
            <a:blip r:embed="rId8"/>
            <a:stretch>
              <a:fillRect/>
            </a:stretch>
          </p:blipFill>
          <p:spPr>
            <a:xfrm>
              <a:off x="3860103" y="2310696"/>
              <a:ext cx="45719" cy="23626"/>
            </a:xfrm>
            <a:prstGeom prst="rect">
              <a:avLst/>
            </a:prstGeom>
          </p:spPr>
        </p:pic>
        <p:sp>
          <p:nvSpPr>
            <p:cNvPr id="16" name="TextBox 25">
              <a:extLst>
                <a:ext uri="{FF2B5EF4-FFF2-40B4-BE49-F238E27FC236}">
                  <a16:creationId xmlns:a16="http://schemas.microsoft.com/office/drawing/2014/main" id="{EAB81681-E648-A444-9DD0-918B7FEFBB7E}"/>
                </a:ext>
              </a:extLst>
            </p:cNvPr>
            <p:cNvSpPr txBox="1"/>
            <p:nvPr/>
          </p:nvSpPr>
          <p:spPr>
            <a:xfrm>
              <a:off x="793216" y="1754741"/>
              <a:ext cx="3982800" cy="441083"/>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a:defRPr sz="1200" b="1">
                  <a:latin typeface="Titillium Web" panose="020b0604020202020204" charset="0"/>
                  <a:ea typeface="Titillium Web"/>
                  <a:cs typeface="Titillium Web"/>
                  <a:sym typeface="Titillium Web" panose="020b0604020202020204" charset="0"/>
                </a:defRPr>
              </a:pPr>
              <a:r>
                <a:rPr lang="it-IT" sz="1102">
                  <a:solidFill>
                    <a:srgbClr val="002060"/>
                  </a:solidFill>
                  <a:latin typeface="Calibri" panose="020f0502020204030204"/>
                  <a:ea typeface="Calibri"/>
                  <a:cs typeface="Calibri"/>
                </a:rPr>
                <a:t>IRAM 2 (ISF): METODOLOGIA DI SECURITY RISK ASSESSMENT</a:t>
              </a:r>
            </a:p>
            <a:p>
              <a:pPr>
                <a:defRPr sz="1100">
                  <a:latin typeface="Titillium Web" panose="020b0604020202020204" charset="0"/>
                  <a:ea typeface="Titillium Web"/>
                  <a:cs typeface="Titillium Web"/>
                  <a:sym typeface="Titillium Web" panose="020b0604020202020204" charset="0"/>
                </a:defRPr>
              </a:pPr>
              <a:r>
                <a:rPr sz="882" err="1">
                  <a:solidFill>
                    <a:srgbClr val="002060"/>
                  </a:solidFill>
                  <a:latin typeface="Calibri" panose="020f0502020204030204"/>
                  <a:ea typeface="Calibri"/>
                  <a:cs typeface="Calibri"/>
                </a:rPr>
                <a:t>Metodologia</a:t>
              </a:r>
              <a:r>
                <a:rPr sz="882" i="1">
                  <a:solidFill>
                    <a:srgbClr val="002060"/>
                  </a:solidFill>
                  <a:latin typeface="Calibri" panose="020f0502020204030204"/>
                  <a:ea typeface="Calibri"/>
                  <a:cs typeface="Calibri"/>
                </a:rPr>
                <a:t> </a:t>
              </a:r>
              <a:r>
                <a:rPr sz="882">
                  <a:solidFill>
                    <a:srgbClr val="002060"/>
                  </a:solidFill>
                  <a:latin typeface="Calibri" panose="020f0502020204030204"/>
                  <a:ea typeface="Calibri"/>
                  <a:cs typeface="Calibri"/>
                </a:rPr>
                <a:t>di valutazione dei rischi mediante analisi e valutazione di minacce, vulnerabilità e impatti</a:t>
              </a:r>
            </a:p>
          </p:txBody>
        </p:sp>
      </p:grpSp>
      <p:sp>
        <p:nvSpPr>
          <p:cNvPr id="2" name="CasellaDiTesto 1"/>
          <p:cNvSpPr txBox="1"/>
          <p:nvPr/>
        </p:nvSpPr>
        <p:spPr>
          <a:xfrm>
            <a:off x="310810" y="571027"/>
            <a:ext cx="2577950" cy="346249"/>
          </a:xfrm>
          <a:prstGeom prst="rect">
            <a:avLst/>
          </a:prstGeom>
          <a:noFill/>
        </p:spPr>
        <p:txBody>
          <a:bodyPr wrap="none" rtlCol="0">
            <a:spAutoFit/>
          </a:bodyPr>
          <a:lstStyle/>
          <a:p>
            <a:r>
              <a:rPr lang="it-IT" sz="1650">
                <a:solidFill>
                  <a:srgbClr val="002060"/>
                </a:solidFill>
                <a:latin typeface="Titillium Web" panose="020b0604020202020204" charset="0"/>
              </a:rPr>
              <a:t>Lo standard di riferimento</a:t>
            </a:r>
          </a:p>
        </p:txBody>
      </p:sp>
    </p:spTree>
    <p:extLst>
      <p:ext uri="{BB962C8B-B14F-4D97-AF65-F5344CB8AC3E}">
        <p14:creationId xmlns:p14="http://schemas.microsoft.com/office/powerpoint/2010/main" val="1535986052"/>
      </p:ext>
    </p:extLst>
  </p:cSld>
  <p:clrMapOvr>
    <a:masterClrMapping/>
  </p:clrMapOvr>
  <p:transition/>
  <p:timing/>
</p:sld>
</file>

<file path=ppt/slides/slide2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Google Shape;66;p8"/>
          <p:cNvSpPr/>
          <p:nvPr/>
        </p:nvSpPr>
        <p:spPr>
          <a:xfrm>
            <a:off x="5005152" y="2368292"/>
            <a:ext cx="3114950" cy="203998"/>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75592" tIns="75592" rIns="75592" bIns="75592" anchor="ctr" anchorCtr="0">
            <a:noAutofit/>
          </a:bodyPr>
          <a:lstStyle/>
          <a:p>
            <a:pPr defTabSz="756026">
              <a:defRPr/>
            </a:pPr>
            <a:endParaRPr lang="it-IT" sz="1600">
              <a:solidFill>
                <a:prstClr val="black"/>
              </a:solidFill>
              <a:latin typeface="Calibri" panose="020f0502020204030204"/>
            </a:endParaRPr>
          </a:p>
        </p:txBody>
      </p:sp>
      <p:sp>
        <p:nvSpPr>
          <p:cNvPr id="3" name="Rectangle 201"/>
          <p:cNvSpPr/>
          <p:nvPr/>
        </p:nvSpPr>
        <p:spPr>
          <a:xfrm>
            <a:off x="486229" y="1023257"/>
            <a:ext cx="8713456" cy="3947886"/>
          </a:xfrm>
          <a:prstGeom prst="rect">
            <a:avLst/>
          </a:prstGeom>
          <a:solidFill>
            <a:srgbClr val="FFFFFF"/>
          </a:solidFill>
          <a:ln>
            <a:solidFill>
              <a:srgbClr val="1A66CC"/>
            </a:solidFill>
            <a:miter/>
          </a:ln>
        </p:spPr>
        <p:txBody>
          <a:bodyPr lIns="28351" rIns="28351" anchor="ctr"/>
          <a:lstStyle/>
          <a:p>
            <a:pPr algn="ctr">
              <a:defRPr>
                <a:solidFill>
                  <a:srgbClr val="FFFFFF"/>
                </a:solidFill>
                <a:latin typeface="Titillium Web" panose="020b0604020202020204" charset="0"/>
                <a:ea typeface="Titillium Web"/>
                <a:cs typeface="Titillium Web"/>
                <a:sym typeface="Titillium Web" panose="020b0604020202020204" charset="0"/>
              </a:defRPr>
            </a:pPr>
            <a:endParaRPr lang="it-IT" sz="1200" i="1"/>
          </a:p>
        </p:txBody>
      </p:sp>
      <p:grpSp>
        <p:nvGrpSpPr>
          <p:cNvPr id="5" name="Gruppo 12"/>
          <p:cNvGrpSpPr/>
          <p:nvPr/>
        </p:nvGrpSpPr>
        <p:grpSpPr>
          <a:xfrm>
            <a:off x="782641" y="1167968"/>
            <a:ext cx="5972877" cy="3575416"/>
            <a:chOff x="-1" y="0"/>
            <a:chExt cx="2508261" cy="3221978"/>
          </a:xfrm>
        </p:grpSpPr>
        <p:grpSp>
          <p:nvGrpSpPr>
            <p:cNvPr id="22" name="Rettangolo 23"/>
            <p:cNvGrpSpPr/>
            <p:nvPr/>
          </p:nvGrpSpPr>
          <p:grpSpPr>
            <a:xfrm>
              <a:off x="566712" y="2669930"/>
              <a:ext cx="1374837" cy="289755"/>
              <a:chOff x="0" y="2443"/>
              <a:chExt cx="1374835" cy="289754"/>
            </a:xfrm>
          </p:grpSpPr>
          <p:sp>
            <p:nvSpPr>
              <p:cNvPr id="68" name="Rectangle"/>
              <p:cNvSpPr/>
              <p:nvPr/>
            </p:nvSpPr>
            <p:spPr>
              <a:xfrm>
                <a:off x="0" y="2443"/>
                <a:ext cx="1374835" cy="289754"/>
              </a:xfrm>
              <a:prstGeom prst="rect">
                <a:avLst/>
              </a:prstGeom>
              <a:gradFill flip="none" rotWithShape="1">
                <a:gsLst>
                  <a:gs pos="0">
                    <a:schemeClr val="accent2">
                      <a:hueOff val="-368864"/>
                      <a:lumOff val="24249"/>
                    </a:schemeClr>
                  </a:gs>
                  <a:gs pos="50000">
                    <a:srgbClr val="F5B093"/>
                  </a:gs>
                  <a:gs pos="100000">
                    <a:schemeClr val="accent2">
                      <a:hueOff val="-353522"/>
                      <a:satOff val="5390"/>
                      <a:lumOff val="17469"/>
                    </a:schemeClr>
                  </a:gs>
                </a:gsLst>
                <a:lin ang="5400000" scaled="0"/>
              </a:gradFill>
              <a:ln w="6350" cap="flat">
                <a:solidFill>
                  <a:schemeClr val="accent2"/>
                </a:solidFill>
                <a:prstDash val="solid"/>
                <a:miter lim="800000"/>
              </a:ln>
              <a:effectLst/>
            </p:spPr>
            <p:txBody>
              <a:bodyPr wrap="square" lIns="28351" tIns="28351" rIns="28351" bIns="28351" numCol="1" anchor="ctr">
                <a:noAutofit/>
              </a:bodyPr>
              <a:lstStyle/>
              <a:p>
                <a:pPr algn="ctr"/>
                <a:endParaRPr sz="1117"/>
              </a:p>
            </p:txBody>
          </p:sp>
          <p:sp>
            <p:nvSpPr>
              <p:cNvPr id="69" name="Trattamento del rischio…"/>
              <p:cNvSpPr txBox="1"/>
              <p:nvPr/>
            </p:nvSpPr>
            <p:spPr>
              <a:xfrm>
                <a:off x="45720" y="10582"/>
                <a:ext cx="1283397" cy="27347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8351" tIns="28351" rIns="28351" bIns="28351" numCol="1" anchor="ctr">
                <a:spAutoFit/>
              </a:bodyPr>
              <a:lstStyle/>
              <a:p>
                <a:pPr algn="ctr">
                  <a:defRPr sz="700">
                    <a:latin typeface="Titillium Web" panose="020b0604020202020204" charset="0"/>
                    <a:ea typeface="Titillium Web"/>
                    <a:cs typeface="Titillium Web"/>
                    <a:sym typeface="Titillium Web" panose="020b0604020202020204" charset="0"/>
                  </a:defRPr>
                </a:pPr>
                <a:r>
                  <a:rPr sz="1600"/>
                  <a:t>Trattamento del </a:t>
                </a:r>
                <a:r>
                  <a:rPr lang="it-IT" sz="1600"/>
                  <a:t>rischio</a:t>
                </a:r>
                <a:endParaRPr lang="it-IT" sz="400"/>
              </a:p>
            </p:txBody>
          </p:sp>
        </p:grpSp>
        <p:grpSp>
          <p:nvGrpSpPr>
            <p:cNvPr id="23" name="Gruppo 24"/>
            <p:cNvGrpSpPr/>
            <p:nvPr/>
          </p:nvGrpSpPr>
          <p:grpSpPr>
            <a:xfrm>
              <a:off x="577623" y="289379"/>
              <a:ext cx="1374837" cy="441052"/>
              <a:chOff x="0" y="2442"/>
              <a:chExt cx="1374836" cy="441050"/>
            </a:xfrm>
          </p:grpSpPr>
          <p:grpSp>
            <p:nvGrpSpPr>
              <p:cNvPr id="64" name="Rettangolo 55"/>
              <p:cNvGrpSpPr/>
              <p:nvPr/>
            </p:nvGrpSpPr>
            <p:grpSpPr>
              <a:xfrm>
                <a:off x="0" y="2442"/>
                <a:ext cx="1374836" cy="289756"/>
                <a:chOff x="0" y="2443"/>
                <a:chExt cx="1374835" cy="289754"/>
              </a:xfrm>
            </p:grpSpPr>
            <p:sp>
              <p:nvSpPr>
                <p:cNvPr id="66" name="Rectangle"/>
                <p:cNvSpPr/>
                <p:nvPr/>
              </p:nvSpPr>
              <p:spPr>
                <a:xfrm>
                  <a:off x="0" y="2443"/>
                  <a:ext cx="1374835" cy="289754"/>
                </a:xfrm>
                <a:prstGeom prst="rect">
                  <a:avLst/>
                </a:prstGeom>
                <a:gradFill flip="none" rotWithShape="1">
                  <a:gsLst>
                    <a:gs pos="0">
                      <a:schemeClr val="accent6">
                        <a:hueOff val="286552"/>
                        <a:satOff val="-5983"/>
                        <a:lumOff val="26183"/>
                      </a:schemeClr>
                    </a:gs>
                    <a:gs pos="50000">
                      <a:srgbClr val="A9CD97"/>
                    </a:gs>
                    <a:gs pos="100000">
                      <a:schemeClr val="accent6">
                        <a:hueOff val="266558"/>
                        <a:satOff val="-2836"/>
                        <a:lumOff val="17637"/>
                      </a:schemeClr>
                    </a:gs>
                  </a:gsLst>
                  <a:lin ang="5400000" scaled="0"/>
                </a:gradFill>
                <a:ln w="6350" cap="flat">
                  <a:solidFill>
                    <a:schemeClr val="accent6"/>
                  </a:solidFill>
                  <a:prstDash val="solid"/>
                  <a:miter lim="800000"/>
                </a:ln>
                <a:effectLst/>
              </p:spPr>
              <p:txBody>
                <a:bodyPr wrap="square" lIns="28351" tIns="28351" rIns="28351" bIns="28351" numCol="1" anchor="ctr">
                  <a:noAutofit/>
                </a:bodyPr>
                <a:lstStyle/>
                <a:p>
                  <a:pPr algn="ctr"/>
                  <a:endParaRPr sz="1117"/>
                </a:p>
              </p:txBody>
            </p:sp>
            <p:sp>
              <p:nvSpPr>
                <p:cNvPr id="67" name="Definire il contesto…"/>
                <p:cNvSpPr txBox="1"/>
                <p:nvPr/>
              </p:nvSpPr>
              <p:spPr>
                <a:xfrm>
                  <a:off x="36686" y="17490"/>
                  <a:ext cx="1283397" cy="27347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8351" tIns="28351" rIns="28351" bIns="28351" numCol="1" anchor="ctr">
                  <a:spAutoFit/>
                </a:bodyPr>
                <a:lstStyle/>
                <a:p>
                  <a:pPr algn="ctr">
                    <a:defRPr sz="700">
                      <a:latin typeface="Titillium Web" panose="020b0604020202020204" charset="0"/>
                      <a:ea typeface="Titillium Web"/>
                      <a:cs typeface="Titillium Web"/>
                      <a:sym typeface="Titillium Web" panose="020b0604020202020204" charset="0"/>
                    </a:defRPr>
                  </a:pPr>
                  <a:r>
                    <a:rPr sz="1600"/>
                    <a:t>Definire il contesto</a:t>
                  </a:r>
                  <a:endParaRPr lang="it-IT" sz="1600"/>
                </a:p>
              </p:txBody>
            </p:sp>
          </p:grpSp>
          <p:sp>
            <p:nvSpPr>
              <p:cNvPr id="65" name="Connettore 1 56"/>
              <p:cNvSpPr/>
              <p:nvPr/>
            </p:nvSpPr>
            <p:spPr>
              <a:xfrm flipV="1">
                <a:off x="680244" y="296434"/>
                <a:ext cx="1" cy="147058"/>
              </a:xfrm>
              <a:prstGeom prst="line">
                <a:avLst/>
              </a:prstGeom>
              <a:noFill/>
              <a:ln w="6350" cap="flat">
                <a:solidFill>
                  <a:srgbClr val="000000"/>
                </a:solidFill>
                <a:prstDash val="solid"/>
                <a:miter lim="800000"/>
              </a:ln>
              <a:effectLst/>
            </p:spPr>
            <p:txBody>
              <a:bodyPr wrap="square" lIns="28351" tIns="28351" rIns="28351" bIns="28351" numCol="1" anchor="t">
                <a:noAutofit/>
              </a:bodyPr>
              <a:lstStyle/>
              <a:p>
                <a:endParaRPr sz="1117"/>
              </a:p>
            </p:txBody>
          </p:sp>
        </p:grpSp>
        <p:grpSp>
          <p:nvGrpSpPr>
            <p:cNvPr id="24" name="Gruppo 25"/>
            <p:cNvGrpSpPr/>
            <p:nvPr/>
          </p:nvGrpSpPr>
          <p:grpSpPr>
            <a:xfrm>
              <a:off x="417915" y="638173"/>
              <a:ext cx="1674957" cy="2031763"/>
              <a:chOff x="0" y="-7217"/>
              <a:chExt cx="1674955" cy="2031759"/>
            </a:xfrm>
          </p:grpSpPr>
          <p:grpSp>
            <p:nvGrpSpPr>
              <p:cNvPr id="45" name="Gruppo 42"/>
              <p:cNvGrpSpPr/>
              <p:nvPr/>
            </p:nvGrpSpPr>
            <p:grpSpPr>
              <a:xfrm>
                <a:off x="148796" y="949017"/>
                <a:ext cx="1374837" cy="537764"/>
                <a:chOff x="0" y="2442"/>
                <a:chExt cx="1374836" cy="537762"/>
              </a:xfrm>
            </p:grpSpPr>
            <p:grpSp>
              <p:nvGrpSpPr>
                <p:cNvPr id="60" name="Rettangolo 53"/>
                <p:cNvGrpSpPr/>
                <p:nvPr/>
              </p:nvGrpSpPr>
              <p:grpSpPr>
                <a:xfrm>
                  <a:off x="0" y="2442"/>
                  <a:ext cx="1374836" cy="289756"/>
                  <a:chOff x="0" y="2443"/>
                  <a:chExt cx="1374835" cy="289754"/>
                </a:xfrm>
              </p:grpSpPr>
              <p:sp>
                <p:nvSpPr>
                  <p:cNvPr id="62" name="Rectangle"/>
                  <p:cNvSpPr/>
                  <p:nvPr/>
                </p:nvSpPr>
                <p:spPr>
                  <a:xfrm>
                    <a:off x="0" y="2443"/>
                    <a:ext cx="1374835" cy="289754"/>
                  </a:xfrm>
                  <a:prstGeom prst="rect">
                    <a:avLst/>
                  </a:prstGeom>
                  <a:gradFill flip="none" rotWithShape="1">
                    <a:gsLst>
                      <a:gs pos="0">
                        <a:schemeClr val="accent3">
                          <a:lumOff val="17344"/>
                        </a:schemeClr>
                      </a:gs>
                      <a:gs pos="50000">
                        <a:srgbClr val="C7C7C7"/>
                      </a:gs>
                      <a:gs pos="100000">
                        <a:schemeClr val="accent3">
                          <a:lumOff val="10616"/>
                        </a:schemeClr>
                      </a:gs>
                    </a:gsLst>
                    <a:lin ang="5400000" scaled="0"/>
                  </a:gradFill>
                  <a:ln w="6350" cap="flat">
                    <a:solidFill>
                      <a:schemeClr val="accent3"/>
                    </a:solidFill>
                    <a:prstDash val="solid"/>
                    <a:miter lim="800000"/>
                  </a:ln>
                  <a:effectLst/>
                </p:spPr>
                <p:txBody>
                  <a:bodyPr wrap="square" lIns="28351" tIns="28351" rIns="28351" bIns="28351" numCol="1" anchor="ctr">
                    <a:noAutofit/>
                  </a:bodyPr>
                  <a:lstStyle/>
                  <a:p>
                    <a:pPr algn="ctr"/>
                    <a:endParaRPr sz="1117"/>
                  </a:p>
                </p:txBody>
              </p:sp>
              <p:sp>
                <p:nvSpPr>
                  <p:cNvPr id="63" name="Analisi del rischio…"/>
                  <p:cNvSpPr txBox="1"/>
                  <p:nvPr/>
                </p:nvSpPr>
                <p:spPr>
                  <a:xfrm>
                    <a:off x="45719" y="10587"/>
                    <a:ext cx="1283397" cy="27347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8351" tIns="28351" rIns="28351" bIns="28351" numCol="1" anchor="ctr">
                    <a:spAutoFit/>
                  </a:bodyPr>
                  <a:lstStyle/>
                  <a:p>
                    <a:pPr algn="ctr">
                      <a:defRPr sz="700">
                        <a:latin typeface="Titillium Web" panose="020b0604020202020204" charset="0"/>
                        <a:ea typeface="Titillium Web"/>
                        <a:cs typeface="Titillium Web"/>
                        <a:sym typeface="Titillium Web" panose="020b0604020202020204" charset="0"/>
                      </a:defRPr>
                    </a:pPr>
                    <a:r>
                      <a:rPr sz="1600"/>
                      <a:t>Analisi del </a:t>
                    </a:r>
                    <a:r>
                      <a:rPr lang="it-IT" sz="1600"/>
                      <a:t>rischio</a:t>
                    </a:r>
                    <a:endParaRPr lang="it-IT" sz="400"/>
                  </a:p>
                </p:txBody>
              </p:sp>
            </p:grpSp>
            <p:sp>
              <p:nvSpPr>
                <p:cNvPr id="61" name="Connettore 2 54"/>
                <p:cNvSpPr/>
                <p:nvPr/>
              </p:nvSpPr>
              <p:spPr>
                <a:xfrm flipH="1">
                  <a:off x="687418" y="292196"/>
                  <a:ext cx="1" cy="248008"/>
                </a:xfrm>
                <a:prstGeom prst="line">
                  <a:avLst/>
                </a:prstGeom>
                <a:noFill/>
                <a:ln w="6350" cap="flat">
                  <a:solidFill>
                    <a:srgbClr val="000000"/>
                  </a:solidFill>
                  <a:prstDash val="solid"/>
                  <a:miter lim="800000"/>
                  <a:tailEnd type="triangle" w="med" len="med"/>
                </a:ln>
                <a:effectLst>
                  <a:outerShdw blurRad="38100" dist="12700" dir="2700000" rotWithShape="0">
                    <a:srgbClr val="000000">
                      <a:alpha val="80000"/>
                    </a:srgbClr>
                  </a:outerShdw>
                </a:effectLst>
              </p:spPr>
              <p:txBody>
                <a:bodyPr wrap="square" lIns="28351" tIns="28351" rIns="28351" bIns="28351" numCol="1" anchor="t">
                  <a:noAutofit/>
                </a:bodyPr>
                <a:lstStyle/>
                <a:p>
                  <a:endParaRPr sz="1117"/>
                </a:p>
              </p:txBody>
            </p:sp>
          </p:grpSp>
          <p:grpSp>
            <p:nvGrpSpPr>
              <p:cNvPr id="46" name="Gruppo 43"/>
              <p:cNvGrpSpPr/>
              <p:nvPr/>
            </p:nvGrpSpPr>
            <p:grpSpPr>
              <a:xfrm>
                <a:off x="148796" y="413288"/>
                <a:ext cx="1374838" cy="535405"/>
                <a:chOff x="0" y="2442"/>
                <a:chExt cx="1374836" cy="535403"/>
              </a:xfrm>
            </p:grpSpPr>
            <p:grpSp>
              <p:nvGrpSpPr>
                <p:cNvPr id="56" name="Rettangolo 51"/>
                <p:cNvGrpSpPr/>
                <p:nvPr/>
              </p:nvGrpSpPr>
              <p:grpSpPr>
                <a:xfrm>
                  <a:off x="0" y="2442"/>
                  <a:ext cx="1374836" cy="289756"/>
                  <a:chOff x="0" y="2443"/>
                  <a:chExt cx="1374835" cy="289754"/>
                </a:xfrm>
              </p:grpSpPr>
              <p:sp>
                <p:nvSpPr>
                  <p:cNvPr id="58" name="Rectangle"/>
                  <p:cNvSpPr/>
                  <p:nvPr/>
                </p:nvSpPr>
                <p:spPr>
                  <a:xfrm>
                    <a:off x="0" y="2443"/>
                    <a:ext cx="1374835" cy="289754"/>
                  </a:xfrm>
                  <a:prstGeom prst="rect">
                    <a:avLst/>
                  </a:prstGeom>
                  <a:gradFill flip="none" rotWithShape="1">
                    <a:gsLst>
                      <a:gs pos="0">
                        <a:schemeClr val="accent3">
                          <a:lumOff val="17344"/>
                        </a:schemeClr>
                      </a:gs>
                      <a:gs pos="50000">
                        <a:srgbClr val="C7C7C7"/>
                      </a:gs>
                      <a:gs pos="100000">
                        <a:schemeClr val="accent3">
                          <a:lumOff val="10616"/>
                        </a:schemeClr>
                      </a:gs>
                    </a:gsLst>
                    <a:lin ang="5400000" scaled="0"/>
                  </a:gradFill>
                  <a:ln w="6350" cap="flat">
                    <a:solidFill>
                      <a:schemeClr val="accent3"/>
                    </a:solidFill>
                    <a:prstDash val="solid"/>
                    <a:miter lim="800000"/>
                  </a:ln>
                  <a:effectLst/>
                </p:spPr>
                <p:txBody>
                  <a:bodyPr wrap="square" lIns="28351" tIns="28351" rIns="28351" bIns="28351" numCol="1" anchor="ctr">
                    <a:noAutofit/>
                  </a:bodyPr>
                  <a:lstStyle/>
                  <a:p>
                    <a:pPr algn="ctr"/>
                    <a:endParaRPr sz="1117"/>
                  </a:p>
                </p:txBody>
              </p:sp>
              <p:sp>
                <p:nvSpPr>
                  <p:cNvPr id="59" name="Identificazione del rischio…"/>
                  <p:cNvSpPr txBox="1"/>
                  <p:nvPr/>
                </p:nvSpPr>
                <p:spPr>
                  <a:xfrm>
                    <a:off x="45719" y="10585"/>
                    <a:ext cx="1283397" cy="27347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8351" tIns="28351" rIns="28351" bIns="28351" numCol="1" anchor="ctr">
                    <a:spAutoFit/>
                  </a:bodyPr>
                  <a:lstStyle/>
                  <a:p>
                    <a:pPr algn="ctr">
                      <a:defRPr sz="700">
                        <a:latin typeface="Titillium Web" panose="020b0604020202020204" charset="0"/>
                        <a:ea typeface="Titillium Web"/>
                        <a:cs typeface="Titillium Web"/>
                        <a:sym typeface="Titillium Web" panose="020b0604020202020204" charset="0"/>
                      </a:defRPr>
                    </a:pPr>
                    <a:r>
                      <a:rPr sz="1600" err="1"/>
                      <a:t>Identificazione del rischio</a:t>
                    </a:r>
                  </a:p>
                </p:txBody>
              </p:sp>
            </p:grpSp>
            <p:sp>
              <p:nvSpPr>
                <p:cNvPr id="57" name="Connettore 2 52"/>
                <p:cNvSpPr/>
                <p:nvPr/>
              </p:nvSpPr>
              <p:spPr>
                <a:xfrm flipH="1">
                  <a:off x="689096" y="292196"/>
                  <a:ext cx="1" cy="245649"/>
                </a:xfrm>
                <a:prstGeom prst="line">
                  <a:avLst/>
                </a:prstGeom>
                <a:noFill/>
                <a:ln w="6350" cap="flat">
                  <a:solidFill>
                    <a:srgbClr val="000000"/>
                  </a:solidFill>
                  <a:prstDash val="solid"/>
                  <a:miter lim="800000"/>
                  <a:tailEnd type="triangle" w="med" len="med"/>
                </a:ln>
                <a:effectLst>
                  <a:outerShdw blurRad="38100" dist="12700" dir="2700000" rotWithShape="0">
                    <a:srgbClr val="000000">
                      <a:alpha val="80000"/>
                    </a:srgbClr>
                  </a:outerShdw>
                </a:effectLst>
              </p:spPr>
              <p:txBody>
                <a:bodyPr wrap="square" lIns="28351" tIns="28351" rIns="28351" bIns="28351" numCol="1" anchor="t">
                  <a:noAutofit/>
                </a:bodyPr>
                <a:lstStyle/>
                <a:p>
                  <a:endParaRPr sz="1117"/>
                </a:p>
              </p:txBody>
            </p:sp>
          </p:grpSp>
          <p:grpSp>
            <p:nvGrpSpPr>
              <p:cNvPr id="47" name="Gruppo 44"/>
              <p:cNvGrpSpPr/>
              <p:nvPr/>
            </p:nvGrpSpPr>
            <p:grpSpPr>
              <a:xfrm>
                <a:off x="148796" y="1486778"/>
                <a:ext cx="1374838" cy="537764"/>
                <a:chOff x="0" y="2442"/>
                <a:chExt cx="1374836" cy="537762"/>
              </a:xfrm>
            </p:grpSpPr>
            <p:grpSp>
              <p:nvGrpSpPr>
                <p:cNvPr id="52" name="Rettangolo 49"/>
                <p:cNvGrpSpPr/>
                <p:nvPr/>
              </p:nvGrpSpPr>
              <p:grpSpPr>
                <a:xfrm>
                  <a:off x="0" y="2442"/>
                  <a:ext cx="1374836" cy="289756"/>
                  <a:chOff x="0" y="2443"/>
                  <a:chExt cx="1374835" cy="289754"/>
                </a:xfrm>
              </p:grpSpPr>
              <p:sp>
                <p:nvSpPr>
                  <p:cNvPr id="54" name="Rectangle"/>
                  <p:cNvSpPr/>
                  <p:nvPr/>
                </p:nvSpPr>
                <p:spPr>
                  <a:xfrm>
                    <a:off x="0" y="2443"/>
                    <a:ext cx="1374835" cy="289754"/>
                  </a:xfrm>
                  <a:prstGeom prst="rect">
                    <a:avLst/>
                  </a:prstGeom>
                  <a:gradFill flip="none" rotWithShape="1">
                    <a:gsLst>
                      <a:gs pos="0">
                        <a:schemeClr val="accent3">
                          <a:lumOff val="17344"/>
                        </a:schemeClr>
                      </a:gs>
                      <a:gs pos="50000">
                        <a:srgbClr val="C7C7C7"/>
                      </a:gs>
                      <a:gs pos="100000">
                        <a:schemeClr val="accent3">
                          <a:lumOff val="10616"/>
                        </a:schemeClr>
                      </a:gs>
                    </a:gsLst>
                    <a:lin ang="5400000" scaled="0"/>
                  </a:gradFill>
                  <a:ln w="6350" cap="flat">
                    <a:solidFill>
                      <a:schemeClr val="accent3"/>
                    </a:solidFill>
                    <a:prstDash val="solid"/>
                    <a:miter lim="800000"/>
                  </a:ln>
                  <a:effectLst/>
                </p:spPr>
                <p:txBody>
                  <a:bodyPr wrap="square" lIns="28351" tIns="28351" rIns="28351" bIns="28351" numCol="1" anchor="ctr">
                    <a:noAutofit/>
                  </a:bodyPr>
                  <a:lstStyle/>
                  <a:p>
                    <a:pPr algn="ctr"/>
                    <a:endParaRPr sz="1117"/>
                  </a:p>
                </p:txBody>
              </p:sp>
              <p:sp>
                <p:nvSpPr>
                  <p:cNvPr id="55" name="Ponderazione del rischio…"/>
                  <p:cNvSpPr txBox="1"/>
                  <p:nvPr/>
                </p:nvSpPr>
                <p:spPr>
                  <a:xfrm>
                    <a:off x="45719" y="10585"/>
                    <a:ext cx="1283397" cy="27347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8351" tIns="28351" rIns="28351" bIns="28351" numCol="1" anchor="ctr">
                    <a:spAutoFit/>
                  </a:bodyPr>
                  <a:lstStyle/>
                  <a:p>
                    <a:pPr algn="ctr">
                      <a:defRPr sz="700">
                        <a:latin typeface="Titillium Web" panose="020b0604020202020204" charset="0"/>
                        <a:ea typeface="Titillium Web"/>
                        <a:cs typeface="Titillium Web"/>
                        <a:sym typeface="Titillium Web" panose="020b0604020202020204" charset="0"/>
                      </a:defRPr>
                    </a:pPr>
                    <a:r>
                      <a:rPr sz="1600"/>
                      <a:t>Ponderazione del rischio</a:t>
                    </a:r>
                    <a:endParaRPr lang="it-IT" sz="400"/>
                  </a:p>
                </p:txBody>
              </p:sp>
            </p:grpSp>
            <p:sp>
              <p:nvSpPr>
                <p:cNvPr id="53" name="Connettore 2 50"/>
                <p:cNvSpPr/>
                <p:nvPr/>
              </p:nvSpPr>
              <p:spPr>
                <a:xfrm flipH="1">
                  <a:off x="671790" y="292196"/>
                  <a:ext cx="1" cy="248008"/>
                </a:xfrm>
                <a:prstGeom prst="line">
                  <a:avLst/>
                </a:prstGeom>
                <a:noFill/>
                <a:ln w="6350" cap="flat">
                  <a:solidFill>
                    <a:srgbClr val="000000"/>
                  </a:solidFill>
                  <a:prstDash val="solid"/>
                  <a:miter lim="800000"/>
                  <a:tailEnd type="triangle" w="med" len="med"/>
                </a:ln>
                <a:effectLst>
                  <a:outerShdw blurRad="38100" dist="12700" dir="2700000" rotWithShape="0">
                    <a:srgbClr val="000000">
                      <a:alpha val="80000"/>
                    </a:srgbClr>
                  </a:outerShdw>
                </a:effectLst>
              </p:spPr>
              <p:txBody>
                <a:bodyPr wrap="square" lIns="28351" tIns="28351" rIns="28351" bIns="28351" numCol="1" anchor="t">
                  <a:noAutofit/>
                </a:bodyPr>
                <a:lstStyle/>
                <a:p>
                  <a:endParaRPr sz="1117"/>
                </a:p>
              </p:txBody>
            </p:sp>
          </p:grpSp>
          <p:grpSp>
            <p:nvGrpSpPr>
              <p:cNvPr id="48" name="Gruppo 45"/>
              <p:cNvGrpSpPr/>
              <p:nvPr/>
            </p:nvGrpSpPr>
            <p:grpSpPr>
              <a:xfrm>
                <a:off x="194515" y="19301"/>
                <a:ext cx="1283396" cy="390518"/>
                <a:chOff x="0" y="-40216"/>
                <a:chExt cx="1283395" cy="390516"/>
              </a:xfrm>
            </p:grpSpPr>
            <p:sp>
              <p:nvSpPr>
                <p:cNvPr id="50" name="Rettangolo 47"/>
                <p:cNvSpPr txBox="1"/>
                <p:nvPr/>
              </p:nvSpPr>
              <p:spPr>
                <a:xfrm>
                  <a:off x="0" y="-40216"/>
                  <a:ext cx="1283395" cy="27347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8351" tIns="28351" rIns="28351" bIns="28351" numCol="1" anchor="ctr">
                  <a:spAutoFit/>
                </a:bodyPr>
                <a:lstStyle>
                  <a:lvl1pPr algn="ctr">
                    <a:defRPr sz="700">
                      <a:latin typeface="Titillium Web" panose="020b0604020202020204" charset="0"/>
                      <a:ea typeface="Titillium Web"/>
                      <a:cs typeface="Titillium Web"/>
                      <a:sym typeface="Titillium Web" panose="020b0604020202020204" charset="0"/>
                    </a:defRPr>
                  </a:lvl1pPr>
                </a:lstStyle>
                <a:p>
                  <a:r>
                    <a:rPr sz="1600" err="1"/>
                    <a:t>Valutazione</a:t>
                  </a:r>
                  <a:r>
                    <a:rPr sz="434"/>
                    <a:t> </a:t>
                  </a:r>
                  <a:r>
                    <a:rPr sz="1600"/>
                    <a:t>del</a:t>
                  </a:r>
                  <a:r>
                    <a:rPr sz="434"/>
                    <a:t> </a:t>
                  </a:r>
                  <a:r>
                    <a:rPr sz="1600" err="1"/>
                    <a:t>rischio</a:t>
                  </a:r>
                  <a:r>
                    <a:rPr sz="434"/>
                    <a:t> </a:t>
                  </a:r>
                  <a:endParaRPr sz="1600"/>
                </a:p>
              </p:txBody>
            </p:sp>
            <p:sp>
              <p:nvSpPr>
                <p:cNvPr id="51" name="Connettore 2 48"/>
                <p:cNvSpPr/>
                <p:nvPr/>
              </p:nvSpPr>
              <p:spPr>
                <a:xfrm>
                  <a:off x="646708" y="182928"/>
                  <a:ext cx="1" cy="167372"/>
                </a:xfrm>
                <a:prstGeom prst="line">
                  <a:avLst/>
                </a:prstGeom>
                <a:noFill/>
                <a:ln w="6350" cap="flat">
                  <a:solidFill>
                    <a:srgbClr val="000000"/>
                  </a:solidFill>
                  <a:prstDash val="solid"/>
                  <a:miter lim="800000"/>
                  <a:tailEnd type="triangle" w="med" len="med"/>
                </a:ln>
                <a:effectLst>
                  <a:outerShdw blurRad="38100" dist="12700" dir="2700000" rotWithShape="0">
                    <a:srgbClr val="000000">
                      <a:alpha val="80000"/>
                    </a:srgbClr>
                  </a:outerShdw>
                </a:effectLst>
              </p:spPr>
              <p:txBody>
                <a:bodyPr wrap="square" lIns="28351" tIns="28351" rIns="28351" bIns="28351" numCol="1" anchor="t">
                  <a:noAutofit/>
                </a:bodyPr>
                <a:lstStyle/>
                <a:p>
                  <a:endParaRPr sz="1117"/>
                </a:p>
              </p:txBody>
            </p:sp>
          </p:grpSp>
          <p:sp>
            <p:nvSpPr>
              <p:cNvPr id="49" name="Rettangolo 46"/>
              <p:cNvSpPr/>
              <p:nvPr/>
            </p:nvSpPr>
            <p:spPr>
              <a:xfrm>
                <a:off x="0" y="-7217"/>
                <a:ext cx="1674955" cy="1902001"/>
              </a:xfrm>
              <a:prstGeom prst="rect">
                <a:avLst/>
              </a:prstGeom>
              <a:noFill/>
              <a:ln w="9525" cap="flat">
                <a:solidFill>
                  <a:srgbClr val="000000"/>
                </a:solidFill>
                <a:prstDash val="solid"/>
                <a:miter lim="800000"/>
              </a:ln>
              <a:effectLst/>
            </p:spPr>
            <p:txBody>
              <a:bodyPr wrap="square" lIns="28351" tIns="28351" rIns="28351" bIns="28351" numCol="1" anchor="ctr">
                <a:noAutofit/>
              </a:bodyPr>
              <a:lstStyle/>
              <a:p>
                <a:pPr algn="ctr">
                  <a:defRPr sz="900">
                    <a:latin typeface="Titillium Web" panose="020b0604020202020204" charset="0"/>
                    <a:ea typeface="Titillium Web"/>
                    <a:cs typeface="Titillium Web"/>
                    <a:sym typeface="Titillium Web" panose="020b0604020202020204" charset="0"/>
                  </a:defRPr>
                </a:pPr>
                <a:endParaRPr sz="558"/>
              </a:p>
            </p:txBody>
          </p:sp>
        </p:grpSp>
        <p:grpSp>
          <p:nvGrpSpPr>
            <p:cNvPr id="25" name="Rettangolo 26"/>
            <p:cNvGrpSpPr/>
            <p:nvPr/>
          </p:nvGrpSpPr>
          <p:grpSpPr>
            <a:xfrm>
              <a:off x="2239134" y="207148"/>
              <a:ext cx="269126" cy="2863335"/>
              <a:chOff x="-1" y="0"/>
              <a:chExt cx="269125" cy="2863333"/>
            </a:xfrm>
          </p:grpSpPr>
          <p:sp>
            <p:nvSpPr>
              <p:cNvPr id="43" name="Rectangle"/>
              <p:cNvSpPr/>
              <p:nvPr/>
            </p:nvSpPr>
            <p:spPr>
              <a:xfrm>
                <a:off x="-1" y="0"/>
                <a:ext cx="269125" cy="2863333"/>
              </a:xfrm>
              <a:prstGeom prst="rect">
                <a:avLst/>
              </a:prstGeom>
              <a:gradFill flip="none" rotWithShape="1">
                <a:gsLst>
                  <a:gs pos="0">
                    <a:srgbClr val="BFBFBF"/>
                  </a:gs>
                  <a:gs pos="100000">
                    <a:srgbClr val="F2F2F2"/>
                  </a:gs>
                </a:gsLst>
                <a:lin ang="5400000" scaled="0"/>
              </a:gradFill>
              <a:ln w="6350" cap="flat">
                <a:solidFill>
                  <a:srgbClr val="000000"/>
                </a:solidFill>
                <a:prstDash val="solid"/>
                <a:miter lim="800000"/>
              </a:ln>
              <a:effectLst/>
            </p:spPr>
            <p:txBody>
              <a:bodyPr wrap="square" lIns="28351" tIns="28351" rIns="28351" bIns="28351" numCol="1" anchor="ctr">
                <a:noAutofit/>
              </a:bodyPr>
              <a:lstStyle/>
              <a:p>
                <a:pPr algn="ctr"/>
                <a:endParaRPr sz="1117"/>
              </a:p>
            </p:txBody>
          </p:sp>
          <p:sp>
            <p:nvSpPr>
              <p:cNvPr id="44" name="Monitoraggio e riesame (5.6)"/>
              <p:cNvSpPr txBox="1"/>
              <p:nvPr/>
            </p:nvSpPr>
            <p:spPr>
              <a:xfrm rot="16200000">
                <a:off x="-1251386" y="1367945"/>
                <a:ext cx="2771893" cy="12744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8351" tIns="28351" rIns="28351" bIns="28351" numCol="1" anchor="ctr">
                <a:spAutoFit/>
              </a:bodyPr>
              <a:lstStyle>
                <a:lvl1pPr algn="ctr">
                  <a:defRPr sz="700">
                    <a:latin typeface="Titillium Web" panose="020b0604020202020204" charset="0"/>
                    <a:ea typeface="Titillium Web"/>
                    <a:cs typeface="Titillium Web"/>
                    <a:sym typeface="Titillium Web" panose="020b0604020202020204" charset="0"/>
                  </a:defRPr>
                </a:lvl1pPr>
              </a:lstStyle>
              <a:p>
                <a:r>
                  <a:rPr sz="1600"/>
                  <a:t>Monitoraggio e riesame</a:t>
                </a:r>
                <a:endParaRPr lang="it-IT" sz="1600"/>
              </a:p>
            </p:txBody>
          </p:sp>
        </p:grpSp>
        <p:grpSp>
          <p:nvGrpSpPr>
            <p:cNvPr id="26" name="Rettangolo 27"/>
            <p:cNvGrpSpPr/>
            <p:nvPr/>
          </p:nvGrpSpPr>
          <p:grpSpPr>
            <a:xfrm>
              <a:off x="-1" y="207148"/>
              <a:ext cx="269126" cy="2863335"/>
              <a:chOff x="-1" y="0"/>
              <a:chExt cx="269125" cy="2863333"/>
            </a:xfrm>
          </p:grpSpPr>
          <p:sp>
            <p:nvSpPr>
              <p:cNvPr id="41" name="Rectangle"/>
              <p:cNvSpPr/>
              <p:nvPr/>
            </p:nvSpPr>
            <p:spPr>
              <a:xfrm>
                <a:off x="-1" y="0"/>
                <a:ext cx="269125" cy="2863333"/>
              </a:xfrm>
              <a:prstGeom prst="rect">
                <a:avLst/>
              </a:prstGeom>
              <a:gradFill flip="none" rotWithShape="1">
                <a:gsLst>
                  <a:gs pos="0">
                    <a:srgbClr val="BFBFBF"/>
                  </a:gs>
                  <a:gs pos="100000">
                    <a:srgbClr val="F2F2F2"/>
                  </a:gs>
                </a:gsLst>
                <a:lin ang="5400000" scaled="0"/>
              </a:gradFill>
              <a:ln w="6350" cap="flat">
                <a:solidFill>
                  <a:srgbClr val="000000"/>
                </a:solidFill>
                <a:prstDash val="solid"/>
                <a:miter lim="800000"/>
              </a:ln>
              <a:effectLst/>
            </p:spPr>
            <p:txBody>
              <a:bodyPr wrap="square" lIns="28351" tIns="28351" rIns="28351" bIns="28351" numCol="1" anchor="ctr">
                <a:noAutofit/>
              </a:bodyPr>
              <a:lstStyle/>
              <a:p>
                <a:pPr algn="ctr"/>
                <a:endParaRPr sz="1117"/>
              </a:p>
            </p:txBody>
          </p:sp>
          <p:sp>
            <p:nvSpPr>
              <p:cNvPr id="42" name="Comunicazione e consultazione (5.2)"/>
              <p:cNvSpPr txBox="1"/>
              <p:nvPr/>
            </p:nvSpPr>
            <p:spPr>
              <a:xfrm rot="16200000">
                <a:off x="-1251386" y="1367944"/>
                <a:ext cx="2771893" cy="12744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8351" tIns="28351" rIns="28351" bIns="28351" numCol="1" anchor="ctr">
                <a:spAutoFit/>
              </a:bodyPr>
              <a:lstStyle>
                <a:lvl1pPr algn="ctr">
                  <a:defRPr sz="700">
                    <a:latin typeface="Titillium Web" panose="020b0604020202020204" charset="0"/>
                    <a:ea typeface="Titillium Web"/>
                    <a:cs typeface="Titillium Web"/>
                    <a:sym typeface="Titillium Web" panose="020b0604020202020204" charset="0"/>
                  </a:defRPr>
                </a:lvl1pPr>
              </a:lstStyle>
              <a:p>
                <a:r>
                  <a:rPr sz="1600"/>
                  <a:t>Comunicazione e consultazione </a:t>
                </a:r>
                <a:endParaRPr lang="it-IT" sz="1600"/>
              </a:p>
            </p:txBody>
          </p:sp>
        </p:grpSp>
        <p:sp>
          <p:nvSpPr>
            <p:cNvPr id="27" name="Connettore 4 28"/>
            <p:cNvSpPr/>
            <p:nvPr/>
          </p:nvSpPr>
          <p:spPr>
            <a:xfrm rot="5400000">
              <a:off x="1674678" y="-409637"/>
              <a:ext cx="289382" cy="1108655"/>
            </a:xfrm>
            <a:custGeom>
              <a:cxnLst>
                <a:cxn ang="0">
                  <a:pos x="wd2" y="hd2"/>
                </a:cxn>
                <a:cxn ang="5400000">
                  <a:pos x="wd2" y="hd2"/>
                </a:cxn>
                <a:cxn ang="10800000">
                  <a:pos x="wd2" y="hd2"/>
                </a:cxn>
                <a:cxn ang="16200000">
                  <a:pos x="wd2" y="hd2"/>
                </a:cxn>
              </a:cxnLst>
              <a:rect l="0" t="0" r="r" b="b"/>
              <a:pathLst>
                <a:path w="21600" h="21600" extrusionOk="0">
                  <a:moveTo>
                    <a:pt x="15462" y="0"/>
                  </a:moveTo>
                  <a:lnTo>
                    <a:pt x="0" y="0"/>
                  </a:lnTo>
                  <a:lnTo>
                    <a:pt x="0" y="21600"/>
                  </a:lnTo>
                  <a:lnTo>
                    <a:pt x="21600" y="21600"/>
                  </a:lnTo>
                </a:path>
              </a:pathLst>
            </a:custGeom>
            <a:noFill/>
            <a:ln w="6350" cap="flat">
              <a:solidFill>
                <a:srgbClr val="000000"/>
              </a:solidFill>
              <a:prstDash val="solid"/>
              <a:miter lim="800000"/>
              <a:tailEnd type="triangle" w="med" len="med"/>
            </a:ln>
            <a:effectLst>
              <a:outerShdw blurRad="38100" dist="12700" dir="2700000" rotWithShape="0">
                <a:srgbClr val="000000">
                  <a:alpha val="80000"/>
                </a:srgbClr>
              </a:outerShdw>
            </a:effectLst>
          </p:spPr>
          <p:txBody>
            <a:bodyPr wrap="square" lIns="28351" tIns="28351" rIns="28351" bIns="28351" numCol="1" anchor="ctr">
              <a:noAutofit/>
            </a:bodyPr>
            <a:lstStyle/>
            <a:p>
              <a:endParaRPr sz="1117"/>
            </a:p>
          </p:txBody>
        </p:sp>
        <p:sp>
          <p:nvSpPr>
            <p:cNvPr id="28" name="Connettore 4 29"/>
            <p:cNvSpPr/>
            <p:nvPr/>
          </p:nvSpPr>
          <p:spPr>
            <a:xfrm rot="16200000" flipH="1">
              <a:off x="1682767" y="2531047"/>
              <a:ext cx="262294" cy="1119567"/>
            </a:xfrm>
            <a:custGeom>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9124" y="21600"/>
                  </a:lnTo>
                </a:path>
              </a:pathLst>
            </a:custGeom>
            <a:noFill/>
            <a:ln w="6350" cap="flat">
              <a:solidFill>
                <a:srgbClr val="000000"/>
              </a:solidFill>
              <a:prstDash val="solid"/>
              <a:miter lim="800000"/>
              <a:tailEnd type="triangle" w="med" len="med"/>
            </a:ln>
            <a:effectLst>
              <a:outerShdw blurRad="38100" dist="12700" dir="2700000" rotWithShape="0">
                <a:srgbClr val="000000">
                  <a:alpha val="80000"/>
                </a:srgbClr>
              </a:outerShdw>
            </a:effectLst>
          </p:spPr>
          <p:txBody>
            <a:bodyPr wrap="square" lIns="28351" tIns="28351" rIns="28351" bIns="28351" numCol="1" anchor="ctr">
              <a:noAutofit/>
            </a:bodyPr>
            <a:lstStyle/>
            <a:p>
              <a:endParaRPr sz="1117"/>
            </a:p>
          </p:txBody>
        </p:sp>
        <p:grpSp>
          <p:nvGrpSpPr>
            <p:cNvPr id="29" name="Gruppo 30"/>
            <p:cNvGrpSpPr/>
            <p:nvPr/>
          </p:nvGrpSpPr>
          <p:grpSpPr>
            <a:xfrm>
              <a:off x="1933166" y="435529"/>
              <a:ext cx="308499" cy="2396957"/>
              <a:chExt cx="308497" cy="2396957"/>
            </a:xfrm>
          </p:grpSpPr>
          <p:sp>
            <p:nvSpPr>
              <p:cNvPr id="36" name="Connettore 2 37"/>
              <p:cNvSpPr/>
              <p:nvPr/>
            </p:nvSpPr>
            <p:spPr>
              <a:xfrm>
                <a:off x="8381" y="769298"/>
                <a:ext cx="297587" cy="1"/>
              </a:xfrm>
              <a:prstGeom prst="line">
                <a:avLst/>
              </a:prstGeom>
              <a:noFill/>
              <a:ln w="6350" cap="flat">
                <a:solidFill>
                  <a:srgbClr val="000000"/>
                </a:solidFill>
                <a:prstDash val="solid"/>
                <a:miter lim="800000"/>
                <a:headEnd type="triangle" w="med" len="med"/>
                <a:tailEnd type="triangle" w="med" len="med"/>
              </a:ln>
              <a:effectLst>
                <a:outerShdw blurRad="38100" dist="12700" dir="2700000" rotWithShape="0">
                  <a:srgbClr val="000000">
                    <a:alpha val="80000"/>
                  </a:srgbClr>
                </a:outerShdw>
              </a:effectLst>
            </p:spPr>
            <p:txBody>
              <a:bodyPr wrap="square" lIns="28351" tIns="28351" rIns="28351" bIns="28351" numCol="1" anchor="t">
                <a:noAutofit/>
              </a:bodyPr>
              <a:lstStyle/>
              <a:p>
                <a:endParaRPr sz="1117"/>
              </a:p>
            </p:txBody>
          </p:sp>
          <p:sp>
            <p:nvSpPr>
              <p:cNvPr id="37" name="Connettore 2 38"/>
              <p:cNvSpPr/>
              <p:nvPr/>
            </p:nvSpPr>
            <p:spPr>
              <a:xfrm>
                <a:off x="8381" y="1305027"/>
                <a:ext cx="297587" cy="1"/>
              </a:xfrm>
              <a:prstGeom prst="line">
                <a:avLst/>
              </a:prstGeom>
              <a:noFill/>
              <a:ln w="6350" cap="flat">
                <a:solidFill>
                  <a:srgbClr val="000000"/>
                </a:solidFill>
                <a:prstDash val="solid"/>
                <a:miter lim="800000"/>
                <a:headEnd type="triangle" w="med" len="med"/>
                <a:tailEnd type="triangle" w="med" len="med"/>
              </a:ln>
              <a:effectLst>
                <a:outerShdw blurRad="38100" dist="12700" dir="2700000" rotWithShape="0">
                  <a:srgbClr val="000000">
                    <a:alpha val="80000"/>
                  </a:srgbClr>
                </a:outerShdw>
              </a:effectLst>
            </p:spPr>
            <p:txBody>
              <a:bodyPr wrap="square" lIns="28351" tIns="28351" rIns="28351" bIns="28351" numCol="1" anchor="t">
                <a:noAutofit/>
              </a:bodyPr>
              <a:lstStyle/>
              <a:p>
                <a:endParaRPr sz="1117"/>
              </a:p>
            </p:txBody>
          </p:sp>
          <p:sp>
            <p:nvSpPr>
              <p:cNvPr id="38" name="Connettore 2 39"/>
              <p:cNvSpPr/>
              <p:nvPr/>
            </p:nvSpPr>
            <p:spPr>
              <a:xfrm>
                <a:off x="8380" y="1842127"/>
                <a:ext cx="297587" cy="1"/>
              </a:xfrm>
              <a:prstGeom prst="line">
                <a:avLst/>
              </a:prstGeom>
              <a:noFill/>
              <a:ln w="6350" cap="flat">
                <a:solidFill>
                  <a:srgbClr val="000000"/>
                </a:solidFill>
                <a:prstDash val="solid"/>
                <a:miter lim="800000"/>
                <a:headEnd type="triangle" w="med" len="med"/>
                <a:tailEnd type="triangle" w="med" len="med"/>
              </a:ln>
              <a:effectLst>
                <a:outerShdw blurRad="38100" dist="12700" dir="2700000" rotWithShape="0">
                  <a:srgbClr val="000000">
                    <a:alpha val="80000"/>
                  </a:srgbClr>
                </a:outerShdw>
              </a:effectLst>
            </p:spPr>
            <p:txBody>
              <a:bodyPr wrap="square" lIns="28351" tIns="28351" rIns="28351" bIns="28351" numCol="1" anchor="t">
                <a:noAutofit/>
              </a:bodyPr>
              <a:lstStyle/>
              <a:p>
                <a:endParaRPr sz="1117"/>
              </a:p>
            </p:txBody>
          </p:sp>
          <p:sp>
            <p:nvSpPr>
              <p:cNvPr id="39" name="Connettore 2 40"/>
              <p:cNvSpPr/>
              <p:nvPr/>
            </p:nvSpPr>
            <p:spPr>
              <a:xfrm>
                <a:off x="10910" y="0"/>
                <a:ext cx="297587" cy="0"/>
              </a:xfrm>
              <a:prstGeom prst="line">
                <a:avLst/>
              </a:prstGeom>
              <a:noFill/>
              <a:ln w="6350" cap="flat">
                <a:solidFill>
                  <a:srgbClr val="000000"/>
                </a:solidFill>
                <a:prstDash val="solid"/>
                <a:miter lim="800000"/>
                <a:headEnd type="triangle" w="med" len="med"/>
                <a:tailEnd type="triangle" w="med" len="med"/>
              </a:ln>
              <a:effectLst>
                <a:outerShdw blurRad="38100" dist="12700" dir="2700000" rotWithShape="0">
                  <a:srgbClr val="000000">
                    <a:alpha val="80000"/>
                  </a:srgbClr>
                </a:outerShdw>
              </a:effectLst>
            </p:spPr>
            <p:txBody>
              <a:bodyPr wrap="square" lIns="28351" tIns="28351" rIns="28351" bIns="28351" numCol="1" anchor="t">
                <a:noAutofit/>
              </a:bodyPr>
              <a:lstStyle/>
              <a:p>
                <a:endParaRPr sz="1117"/>
              </a:p>
            </p:txBody>
          </p:sp>
          <p:sp>
            <p:nvSpPr>
              <p:cNvPr id="40" name="Connettore 2 41"/>
              <p:cNvSpPr/>
              <p:nvPr/>
            </p:nvSpPr>
            <p:spPr>
              <a:xfrm>
                <a:off x="0" y="2396956"/>
                <a:ext cx="297587" cy="1"/>
              </a:xfrm>
              <a:prstGeom prst="line">
                <a:avLst/>
              </a:prstGeom>
              <a:noFill/>
              <a:ln w="6350" cap="flat">
                <a:solidFill>
                  <a:srgbClr val="000000"/>
                </a:solidFill>
                <a:prstDash val="solid"/>
                <a:miter lim="800000"/>
                <a:headEnd type="triangle" w="med" len="med"/>
                <a:tailEnd type="triangle" w="med" len="med"/>
              </a:ln>
              <a:effectLst>
                <a:outerShdw blurRad="38100" dist="12700" dir="2700000" rotWithShape="0">
                  <a:srgbClr val="000000">
                    <a:alpha val="80000"/>
                  </a:srgbClr>
                </a:outerShdw>
              </a:effectLst>
            </p:spPr>
            <p:txBody>
              <a:bodyPr wrap="square" lIns="28351" tIns="28351" rIns="28351" bIns="28351" numCol="1" anchor="t">
                <a:noAutofit/>
              </a:bodyPr>
              <a:lstStyle/>
              <a:p>
                <a:endParaRPr sz="1117"/>
              </a:p>
            </p:txBody>
          </p:sp>
        </p:grpSp>
        <p:grpSp>
          <p:nvGrpSpPr>
            <p:cNvPr id="30" name="Gruppo 31"/>
            <p:cNvGrpSpPr/>
            <p:nvPr/>
          </p:nvGrpSpPr>
          <p:grpSpPr>
            <a:xfrm>
              <a:off x="269123" y="424740"/>
              <a:ext cx="297590" cy="2391338"/>
              <a:chExt cx="297588" cy="2391338"/>
            </a:xfrm>
          </p:grpSpPr>
          <p:sp>
            <p:nvSpPr>
              <p:cNvPr id="31" name="Connettore 2 32"/>
              <p:cNvSpPr/>
              <p:nvPr/>
            </p:nvSpPr>
            <p:spPr>
              <a:xfrm>
                <a:off x="0" y="791595"/>
                <a:ext cx="297587" cy="1"/>
              </a:xfrm>
              <a:prstGeom prst="line">
                <a:avLst/>
              </a:prstGeom>
              <a:noFill/>
              <a:ln w="6350" cap="flat">
                <a:solidFill>
                  <a:srgbClr val="000000"/>
                </a:solidFill>
                <a:prstDash val="solid"/>
                <a:miter lim="800000"/>
                <a:headEnd type="triangle" w="med" len="med"/>
                <a:tailEnd type="triangle" w="med" len="med"/>
              </a:ln>
              <a:effectLst>
                <a:outerShdw blurRad="38100" dist="12700" dir="2700000" rotWithShape="0">
                  <a:srgbClr val="000000">
                    <a:alpha val="80000"/>
                  </a:srgbClr>
                </a:outerShdw>
              </a:effectLst>
            </p:spPr>
            <p:txBody>
              <a:bodyPr wrap="square" lIns="28351" tIns="28351" rIns="28351" bIns="28351" numCol="1" anchor="t">
                <a:noAutofit/>
              </a:bodyPr>
              <a:lstStyle/>
              <a:p>
                <a:endParaRPr sz="1117"/>
              </a:p>
            </p:txBody>
          </p:sp>
          <p:sp>
            <p:nvSpPr>
              <p:cNvPr id="32" name="Connettore 2 33"/>
              <p:cNvSpPr/>
              <p:nvPr/>
            </p:nvSpPr>
            <p:spPr>
              <a:xfrm>
                <a:off x="1" y="1315815"/>
                <a:ext cx="297587" cy="1"/>
              </a:xfrm>
              <a:prstGeom prst="line">
                <a:avLst/>
              </a:prstGeom>
              <a:noFill/>
              <a:ln w="6350" cap="flat">
                <a:solidFill>
                  <a:srgbClr val="000000"/>
                </a:solidFill>
                <a:prstDash val="solid"/>
                <a:miter lim="800000"/>
                <a:headEnd type="triangle" w="med" len="med"/>
                <a:tailEnd type="triangle" w="med" len="med"/>
              </a:ln>
              <a:effectLst>
                <a:outerShdw blurRad="38100" dist="12700" dir="2700000" rotWithShape="0">
                  <a:srgbClr val="000000">
                    <a:alpha val="80000"/>
                  </a:srgbClr>
                </a:outerShdw>
              </a:effectLst>
            </p:spPr>
            <p:txBody>
              <a:bodyPr wrap="square" lIns="28351" tIns="28351" rIns="28351" bIns="28351" numCol="1" anchor="t">
                <a:noAutofit/>
              </a:bodyPr>
              <a:lstStyle/>
              <a:p>
                <a:endParaRPr sz="1117"/>
              </a:p>
            </p:txBody>
          </p:sp>
          <p:sp>
            <p:nvSpPr>
              <p:cNvPr id="33" name="Connettore 2 34"/>
              <p:cNvSpPr/>
              <p:nvPr/>
            </p:nvSpPr>
            <p:spPr>
              <a:xfrm>
                <a:off x="0" y="1864423"/>
                <a:ext cx="297587" cy="1"/>
              </a:xfrm>
              <a:prstGeom prst="line">
                <a:avLst/>
              </a:prstGeom>
              <a:noFill/>
              <a:ln w="6350" cap="flat">
                <a:solidFill>
                  <a:srgbClr val="000000"/>
                </a:solidFill>
                <a:prstDash val="solid"/>
                <a:miter lim="800000"/>
                <a:headEnd type="triangle" w="med" len="med"/>
                <a:tailEnd type="triangle" w="med" len="med"/>
              </a:ln>
              <a:effectLst>
                <a:outerShdw blurRad="38100" dist="12700" dir="2700000" rotWithShape="0">
                  <a:srgbClr val="000000">
                    <a:alpha val="80000"/>
                  </a:srgbClr>
                </a:outerShdw>
              </a:effectLst>
            </p:spPr>
            <p:txBody>
              <a:bodyPr wrap="square" lIns="28351" tIns="28351" rIns="28351" bIns="28351" numCol="1" anchor="t">
                <a:noAutofit/>
              </a:bodyPr>
              <a:lstStyle/>
              <a:p>
                <a:endParaRPr sz="1117"/>
              </a:p>
            </p:txBody>
          </p:sp>
          <p:sp>
            <p:nvSpPr>
              <p:cNvPr id="34" name="Connettore 2 35"/>
              <p:cNvSpPr/>
              <p:nvPr/>
            </p:nvSpPr>
            <p:spPr>
              <a:xfrm>
                <a:off x="1" y="0"/>
                <a:ext cx="297587" cy="0"/>
              </a:xfrm>
              <a:prstGeom prst="line">
                <a:avLst/>
              </a:prstGeom>
              <a:noFill/>
              <a:ln w="6350" cap="flat">
                <a:solidFill>
                  <a:srgbClr val="000000"/>
                </a:solidFill>
                <a:prstDash val="solid"/>
                <a:miter lim="800000"/>
                <a:headEnd type="triangle" w="med" len="med"/>
                <a:tailEnd type="triangle" w="med" len="med"/>
              </a:ln>
              <a:effectLst>
                <a:outerShdw blurRad="38100" dist="12700" dir="2700000" rotWithShape="0">
                  <a:srgbClr val="000000">
                    <a:alpha val="80000"/>
                  </a:srgbClr>
                </a:outerShdw>
              </a:effectLst>
            </p:spPr>
            <p:txBody>
              <a:bodyPr wrap="square" lIns="28351" tIns="28351" rIns="28351" bIns="28351" numCol="1" anchor="t">
                <a:noAutofit/>
              </a:bodyPr>
              <a:lstStyle/>
              <a:p>
                <a:endParaRPr sz="1117"/>
              </a:p>
            </p:txBody>
          </p:sp>
          <p:sp>
            <p:nvSpPr>
              <p:cNvPr id="35" name="Connettore 2 36"/>
              <p:cNvSpPr/>
              <p:nvPr/>
            </p:nvSpPr>
            <p:spPr>
              <a:xfrm>
                <a:off x="1" y="2391337"/>
                <a:ext cx="297587" cy="1"/>
              </a:xfrm>
              <a:prstGeom prst="line">
                <a:avLst/>
              </a:prstGeom>
              <a:noFill/>
              <a:ln w="6350" cap="flat">
                <a:solidFill>
                  <a:srgbClr val="000000"/>
                </a:solidFill>
                <a:prstDash val="solid"/>
                <a:miter lim="800000"/>
                <a:headEnd type="triangle" w="med" len="med"/>
                <a:tailEnd type="triangle" w="med" len="med"/>
              </a:ln>
              <a:effectLst>
                <a:outerShdw blurRad="38100" dist="12700" dir="2700000" rotWithShape="0">
                  <a:srgbClr val="000000">
                    <a:alpha val="80000"/>
                  </a:srgbClr>
                </a:outerShdw>
              </a:effectLst>
            </p:spPr>
            <p:txBody>
              <a:bodyPr wrap="square" lIns="28351" tIns="28351" rIns="28351" bIns="28351" numCol="1" anchor="t">
                <a:noAutofit/>
              </a:bodyPr>
              <a:lstStyle/>
              <a:p>
                <a:endParaRPr sz="1117"/>
              </a:p>
            </p:txBody>
          </p:sp>
        </p:grpSp>
      </p:grpSp>
      <p:grpSp>
        <p:nvGrpSpPr>
          <p:cNvPr id="6" name="Gruppo 13"/>
          <p:cNvGrpSpPr/>
          <p:nvPr/>
        </p:nvGrpSpPr>
        <p:grpSpPr>
          <a:xfrm>
            <a:off x="5463451" y="1404113"/>
            <a:ext cx="3633494" cy="3166011"/>
            <a:chOff x="-1" y="-1"/>
            <a:chExt cx="1525855" cy="2853040"/>
          </a:xfrm>
        </p:grpSpPr>
        <p:grpSp>
          <p:nvGrpSpPr>
            <p:cNvPr id="7" name="Gruppo 14"/>
            <p:cNvGrpSpPr/>
            <p:nvPr/>
          </p:nvGrpSpPr>
          <p:grpSpPr>
            <a:xfrm>
              <a:off x="-1" y="-1"/>
              <a:ext cx="1525855" cy="456884"/>
              <a:chOff x="-1" y="0"/>
              <a:chExt cx="1525853" cy="456882"/>
            </a:xfrm>
          </p:grpSpPr>
          <p:grpSp>
            <p:nvGrpSpPr>
              <p:cNvPr id="18" name="Rettangolo arrotondato 21"/>
              <p:cNvGrpSpPr/>
              <p:nvPr/>
            </p:nvGrpSpPr>
            <p:grpSpPr>
              <a:xfrm>
                <a:off x="649264" y="0"/>
                <a:ext cx="876588" cy="456882"/>
                <a:chExt cx="876587" cy="456881"/>
              </a:xfrm>
            </p:grpSpPr>
            <p:sp>
              <p:nvSpPr>
                <p:cNvPr id="20" name="Rounded Rectangle"/>
                <p:cNvSpPr/>
                <p:nvPr/>
              </p:nvSpPr>
              <p:spPr>
                <a:xfrm>
                  <a:off x="0" y="0"/>
                  <a:ext cx="876587" cy="456881"/>
                </a:xfrm>
                <a:prstGeom prst="roundRect">
                  <a:avLst>
                    <a:gd name="adj" fmla="val 16667"/>
                  </a:avLst>
                </a:prstGeom>
                <a:gradFill flip="none" rotWithShape="1">
                  <a:gsLst>
                    <a:gs pos="0">
                      <a:srgbClr val="9DC3E6"/>
                    </a:gs>
                    <a:gs pos="100000">
                      <a:srgbClr val="DEEBF7"/>
                    </a:gs>
                  </a:gsLst>
                  <a:lin ang="5400000" scaled="0"/>
                </a:gradFill>
                <a:ln w="12700" cap="flat">
                  <a:solidFill>
                    <a:srgbClr val="2E75B6"/>
                  </a:solidFill>
                  <a:prstDash val="solid"/>
                  <a:miter lim="800000"/>
                </a:ln>
                <a:effectLst/>
              </p:spPr>
              <p:txBody>
                <a:bodyPr wrap="square" lIns="28351" tIns="28351" rIns="28351" bIns="28351" numCol="1" anchor="ctr">
                  <a:noAutofit/>
                </a:bodyPr>
                <a:lstStyle/>
                <a:p>
                  <a:pPr algn="ctr"/>
                  <a:endParaRPr sz="1117"/>
                </a:p>
              </p:txBody>
            </p:sp>
            <p:sp>
              <p:nvSpPr>
                <p:cNvPr id="21" name="Fase 1…"/>
                <p:cNvSpPr txBox="1"/>
                <p:nvPr/>
              </p:nvSpPr>
              <p:spPr>
                <a:xfrm>
                  <a:off x="68022" y="36236"/>
                  <a:ext cx="740542" cy="38441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8351" tIns="28351" rIns="28351" bIns="28351" numCol="1" anchor="ctr">
                  <a:spAutoFit/>
                </a:bodyPr>
                <a:lstStyle/>
                <a:p>
                  <a:pPr algn="ctr">
                    <a:defRPr sz="700" u="sng">
                      <a:latin typeface="Titillium Web" panose="020b0604020202020204" charset="0"/>
                      <a:ea typeface="Titillium Web"/>
                      <a:cs typeface="Titillium Web"/>
                      <a:sym typeface="Titillium Web" panose="020b0604020202020204" charset="0"/>
                    </a:defRPr>
                  </a:pPr>
                  <a:r>
                    <a:rPr sz="1200" err="1"/>
                    <a:t>Fase 1</a:t>
                  </a:r>
                </a:p>
                <a:p>
                  <a:pPr algn="ctr">
                    <a:defRPr sz="700">
                      <a:latin typeface="Titillium Web" panose="020b0604020202020204" charset="0"/>
                      <a:ea typeface="Titillium Web"/>
                      <a:cs typeface="Titillium Web"/>
                      <a:sym typeface="Titillium Web" panose="020b0604020202020204" charset="0"/>
                    </a:defRPr>
                  </a:pPr>
                  <a:r>
                    <a:rPr sz="1200" err="1"/>
                    <a:t>Definizione del contesto</a:t>
                  </a:r>
                </a:p>
              </p:txBody>
            </p:sp>
          </p:grpSp>
          <p:sp>
            <p:nvSpPr>
              <p:cNvPr id="19" name="Connettore 2 22"/>
              <p:cNvSpPr/>
              <p:nvPr/>
            </p:nvSpPr>
            <p:spPr>
              <a:xfrm>
                <a:off x="-1" y="228440"/>
                <a:ext cx="649265" cy="1"/>
              </a:xfrm>
              <a:prstGeom prst="line">
                <a:avLst/>
              </a:prstGeom>
              <a:noFill/>
              <a:ln w="12700" cap="flat">
                <a:solidFill>
                  <a:schemeClr val="accent4"/>
                </a:solidFill>
                <a:prstDash val="dash"/>
                <a:miter lim="800000"/>
                <a:tailEnd type="triangle" w="med" len="med"/>
              </a:ln>
              <a:effectLst/>
            </p:spPr>
            <p:txBody>
              <a:bodyPr wrap="square" lIns="28351" tIns="28351" rIns="28351" bIns="28351" numCol="1" anchor="t">
                <a:noAutofit/>
              </a:bodyPr>
              <a:lstStyle/>
              <a:p>
                <a:endParaRPr sz="1117"/>
              </a:p>
            </p:txBody>
          </p:sp>
        </p:grpSp>
        <p:grpSp>
          <p:nvGrpSpPr>
            <p:cNvPr id="8" name="Gruppo 15"/>
            <p:cNvGrpSpPr/>
            <p:nvPr/>
          </p:nvGrpSpPr>
          <p:grpSpPr>
            <a:xfrm>
              <a:off x="0" y="1304226"/>
              <a:ext cx="1511521" cy="456884"/>
              <a:chExt cx="1511519" cy="456882"/>
            </a:xfrm>
          </p:grpSpPr>
          <p:grpSp>
            <p:nvGrpSpPr>
              <p:cNvPr id="14" name="Rettangolo arrotondato 19"/>
              <p:cNvGrpSpPr/>
              <p:nvPr/>
            </p:nvGrpSpPr>
            <p:grpSpPr>
              <a:xfrm>
                <a:off x="649269" y="0"/>
                <a:ext cx="862250" cy="456882"/>
                <a:chExt cx="862249" cy="456881"/>
              </a:xfrm>
            </p:grpSpPr>
            <p:sp>
              <p:nvSpPr>
                <p:cNvPr id="16" name="Rounded Rectangle"/>
                <p:cNvSpPr/>
                <p:nvPr/>
              </p:nvSpPr>
              <p:spPr>
                <a:xfrm>
                  <a:off x="0" y="0"/>
                  <a:ext cx="862249" cy="456881"/>
                </a:xfrm>
                <a:prstGeom prst="roundRect">
                  <a:avLst>
                    <a:gd name="adj" fmla="val 16667"/>
                  </a:avLst>
                </a:prstGeom>
                <a:solidFill>
                  <a:srgbClr val="DBDBDB"/>
                </a:solidFill>
                <a:ln w="12700" cap="flat">
                  <a:solidFill>
                    <a:srgbClr val="2E75B6"/>
                  </a:solidFill>
                  <a:prstDash val="solid"/>
                  <a:miter lim="800000"/>
                </a:ln>
                <a:effectLst/>
              </p:spPr>
              <p:txBody>
                <a:bodyPr wrap="square" lIns="28351" tIns="28351" rIns="28351" bIns="28351" numCol="1" anchor="ctr">
                  <a:noAutofit/>
                </a:bodyPr>
                <a:lstStyle/>
                <a:p>
                  <a:pPr algn="ctr"/>
                  <a:endParaRPr sz="1117"/>
                </a:p>
              </p:txBody>
            </p:sp>
            <p:sp>
              <p:nvSpPr>
                <p:cNvPr id="17" name="Fase 2…"/>
                <p:cNvSpPr txBox="1"/>
                <p:nvPr/>
              </p:nvSpPr>
              <p:spPr>
                <a:xfrm>
                  <a:off x="68021" y="36236"/>
                  <a:ext cx="726203" cy="38441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8351" tIns="28351" rIns="28351" bIns="28351" numCol="1" anchor="ctr">
                  <a:spAutoFit/>
                </a:bodyPr>
                <a:lstStyle/>
                <a:p>
                  <a:pPr algn="ctr">
                    <a:defRPr sz="700" u="sng">
                      <a:latin typeface="Titillium Web" panose="020b0604020202020204" charset="0"/>
                      <a:ea typeface="Titillium Web"/>
                      <a:cs typeface="Titillium Web"/>
                      <a:sym typeface="Titillium Web" panose="020b0604020202020204" charset="0"/>
                    </a:defRPr>
                  </a:pPr>
                  <a:r>
                    <a:rPr sz="1200" err="1"/>
                    <a:t>Fase 2</a:t>
                  </a:r>
                </a:p>
                <a:p>
                  <a:pPr algn="ctr">
                    <a:defRPr sz="700">
                      <a:latin typeface="Titillium Web" panose="020b0604020202020204" charset="0"/>
                      <a:ea typeface="Titillium Web"/>
                      <a:cs typeface="Titillium Web"/>
                      <a:sym typeface="Titillium Web" panose="020b0604020202020204" charset="0"/>
                    </a:defRPr>
                  </a:pPr>
                  <a:r>
                    <a:rPr sz="1200" err="1"/>
                    <a:t>Valutazione del rischio</a:t>
                  </a:r>
                </a:p>
              </p:txBody>
            </p:sp>
          </p:grpSp>
          <p:sp>
            <p:nvSpPr>
              <p:cNvPr id="15" name="Connettore 2 20"/>
              <p:cNvSpPr/>
              <p:nvPr/>
            </p:nvSpPr>
            <p:spPr>
              <a:xfrm>
                <a:off x="0" y="228440"/>
                <a:ext cx="649269" cy="1"/>
              </a:xfrm>
              <a:prstGeom prst="line">
                <a:avLst/>
              </a:prstGeom>
              <a:noFill/>
              <a:ln w="12700" cap="flat">
                <a:solidFill>
                  <a:schemeClr val="accent4"/>
                </a:solidFill>
                <a:prstDash val="dash"/>
                <a:miter lim="800000"/>
                <a:tailEnd type="triangle" w="med" len="med"/>
              </a:ln>
              <a:effectLst/>
            </p:spPr>
            <p:txBody>
              <a:bodyPr wrap="square" lIns="28351" tIns="28351" rIns="28351" bIns="28351" numCol="1" anchor="t">
                <a:noAutofit/>
              </a:bodyPr>
              <a:lstStyle/>
              <a:p>
                <a:endParaRPr sz="1117"/>
              </a:p>
            </p:txBody>
          </p:sp>
        </p:grpSp>
        <p:grpSp>
          <p:nvGrpSpPr>
            <p:cNvPr id="9" name="Gruppo 16"/>
            <p:cNvGrpSpPr/>
            <p:nvPr/>
          </p:nvGrpSpPr>
          <p:grpSpPr>
            <a:xfrm>
              <a:off x="319387" y="2396155"/>
              <a:ext cx="1197300" cy="456884"/>
              <a:chOff x="-1" y="0"/>
              <a:chExt cx="1197299" cy="456882"/>
            </a:xfrm>
          </p:grpSpPr>
          <p:grpSp>
            <p:nvGrpSpPr>
              <p:cNvPr id="10" name="Rettangolo arrotondato 17"/>
              <p:cNvGrpSpPr/>
              <p:nvPr/>
            </p:nvGrpSpPr>
            <p:grpSpPr>
              <a:xfrm>
                <a:off x="291021" y="0"/>
                <a:ext cx="906277" cy="456882"/>
                <a:chExt cx="906275" cy="456881"/>
              </a:xfrm>
            </p:grpSpPr>
            <p:sp>
              <p:nvSpPr>
                <p:cNvPr id="12" name="Rounded Rectangle"/>
                <p:cNvSpPr/>
                <p:nvPr/>
              </p:nvSpPr>
              <p:spPr>
                <a:xfrm>
                  <a:off x="0" y="0"/>
                  <a:ext cx="906275" cy="456881"/>
                </a:xfrm>
                <a:prstGeom prst="roundRect">
                  <a:avLst>
                    <a:gd name="adj" fmla="val 16667"/>
                  </a:avLst>
                </a:prstGeom>
                <a:solidFill>
                  <a:srgbClr val="FBE5D6"/>
                </a:solidFill>
                <a:ln w="12700" cap="flat">
                  <a:solidFill>
                    <a:srgbClr val="2E75B6"/>
                  </a:solidFill>
                  <a:prstDash val="solid"/>
                  <a:miter lim="800000"/>
                </a:ln>
                <a:effectLst/>
              </p:spPr>
              <p:txBody>
                <a:bodyPr wrap="square" lIns="28351" tIns="28351" rIns="28351" bIns="28351" numCol="1" anchor="ctr">
                  <a:noAutofit/>
                </a:bodyPr>
                <a:lstStyle/>
                <a:p>
                  <a:pPr algn="ctr"/>
                  <a:endParaRPr sz="1117"/>
                </a:p>
              </p:txBody>
            </p:sp>
            <p:sp>
              <p:nvSpPr>
                <p:cNvPr id="13" name="Fase 3…"/>
                <p:cNvSpPr txBox="1"/>
                <p:nvPr/>
              </p:nvSpPr>
              <p:spPr>
                <a:xfrm>
                  <a:off x="68022" y="36236"/>
                  <a:ext cx="770228" cy="38441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8351" tIns="28351" rIns="28351" bIns="28351" numCol="1" anchor="ctr">
                  <a:spAutoFit/>
                </a:bodyPr>
                <a:lstStyle/>
                <a:p>
                  <a:pPr algn="ctr">
                    <a:defRPr sz="700" u="sng">
                      <a:latin typeface="Titillium Web" panose="020b0604020202020204" charset="0"/>
                      <a:ea typeface="Titillium Web"/>
                      <a:cs typeface="Titillium Web"/>
                      <a:sym typeface="Titillium Web" panose="020b0604020202020204" charset="0"/>
                    </a:defRPr>
                  </a:pPr>
                  <a:r>
                    <a:rPr sz="1200" err="1"/>
                    <a:t>Fase 3</a:t>
                  </a:r>
                </a:p>
                <a:p>
                  <a:pPr algn="ctr">
                    <a:defRPr sz="700">
                      <a:latin typeface="Titillium Web" panose="020b0604020202020204" charset="0"/>
                      <a:ea typeface="Titillium Web"/>
                      <a:cs typeface="Titillium Web"/>
                      <a:sym typeface="Titillium Web" panose="020b0604020202020204" charset="0"/>
                    </a:defRPr>
                  </a:pPr>
                  <a:r>
                    <a:rPr sz="1200" err="1"/>
                    <a:t>Trattamento del rischio</a:t>
                  </a:r>
                </a:p>
              </p:txBody>
            </p:sp>
          </p:grpSp>
          <p:sp>
            <p:nvSpPr>
              <p:cNvPr id="11" name="Connettore 2 18"/>
              <p:cNvSpPr/>
              <p:nvPr/>
            </p:nvSpPr>
            <p:spPr>
              <a:xfrm>
                <a:off x="-1" y="217614"/>
                <a:ext cx="321252" cy="1"/>
              </a:xfrm>
              <a:prstGeom prst="line">
                <a:avLst/>
              </a:prstGeom>
              <a:noFill/>
              <a:ln w="12700" cap="flat">
                <a:solidFill>
                  <a:schemeClr val="accent4"/>
                </a:solidFill>
                <a:prstDash val="dash"/>
                <a:miter lim="800000"/>
                <a:tailEnd type="triangle" w="med" len="med"/>
              </a:ln>
              <a:effectLst/>
            </p:spPr>
            <p:txBody>
              <a:bodyPr wrap="square" lIns="28351" tIns="28351" rIns="28351" bIns="28351" numCol="1" anchor="t">
                <a:noAutofit/>
              </a:bodyPr>
              <a:lstStyle/>
              <a:p>
                <a:endParaRPr sz="1117"/>
              </a:p>
            </p:txBody>
          </p:sp>
        </p:grpSp>
      </p:grpSp>
      <p:sp>
        <p:nvSpPr>
          <p:cNvPr id="70" name="Google Shape;74;p9"/>
          <p:cNvSpPr txBox="1"/>
          <p:nvPr/>
        </p:nvSpPr>
        <p:spPr>
          <a:xfrm>
            <a:off x="310810" y="-7988"/>
            <a:ext cx="8908361" cy="634265"/>
          </a:xfrm>
          <a:prstGeom prst="rect">
            <a:avLst/>
          </a:prstGeom>
          <a:noFill/>
          <a:ln>
            <a:noFill/>
          </a:ln>
        </p:spPr>
        <p:txBody>
          <a:bodyPr spcFirstLastPara="1" wrap="square" lIns="75592" tIns="37786" rIns="75592" bIns="37786" anchor="ctr" anchorCtr="0">
            <a:noAutofit/>
          </a:bodyPr>
          <a:lstStyle/>
          <a:p>
            <a:pPr eaLnBrk="0" fontAlgn="base" hangingPunct="0">
              <a:lnSpc>
                <a:spcPct val="150000"/>
              </a:lnSpc>
              <a:spcAft>
                <a:spcPct val="0"/>
              </a:spcAft>
              <a:tabLst>
                <a:tab pos="219825"/>
              </a:tabLst>
            </a:pPr>
            <a:r>
              <a:rPr lang="it-IT" sz="3200" b="1">
                <a:solidFill>
                  <a:srgbClr val="002060"/>
                </a:solidFill>
                <a:cs typeface="Arial" panose="020b0604020202020204" pitchFamily="34" charset="0"/>
              </a:rPr>
              <a:t>Metodologia di cybersecurity risk management 2/2</a:t>
            </a:r>
          </a:p>
        </p:txBody>
      </p:sp>
    </p:spTree>
    <p:extLst>
      <p:ext uri="{BB962C8B-B14F-4D97-AF65-F5344CB8AC3E}">
        <p14:creationId xmlns:p14="http://schemas.microsoft.com/office/powerpoint/2010/main" val="810429197"/>
      </p:ext>
    </p:extLst>
  </p:cSld>
  <p:clrMapOvr>
    <a:masterClrMapping/>
  </p:clrMapOvr>
  <p:transition/>
  <p:timing/>
</p:sld>
</file>

<file path=ppt/slides/slide2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Shape 62"/>
        <p:cNvGrpSpPr/>
        <p:nvPr/>
      </p:nvGrpSpPr>
      <p:grpSpPr>
        <a:xfrm>
          <a:off x="0" y="0"/>
          <a:ext cx="0" cy="0"/>
        </a:xfrm>
      </p:grpSpPr>
      <p:sp>
        <p:nvSpPr>
          <p:cNvPr id="64" name="Google Shape;64;p8"/>
          <p:cNvSpPr/>
          <p:nvPr/>
        </p:nvSpPr>
        <p:spPr>
          <a:xfrm>
            <a:off x="9501049" y="73736"/>
            <a:ext cx="485924" cy="141139"/>
          </a:xfrm>
          <a:prstGeom prst="roundRect">
            <a:avLst>
              <a:gd name="adj" fmla="val 16667"/>
            </a:avLst>
          </a:prstGeom>
          <a:solidFill>
            <a:srgbClr val="0070C0"/>
          </a:solidFill>
          <a:ln>
            <a:noFill/>
          </a:ln>
        </p:spPr>
        <p:txBody>
          <a:bodyPr spcFirstLastPara="1" wrap="square" lIns="75592" tIns="37786" rIns="75592" bIns="37786" anchor="ctr" anchorCtr="0">
            <a:noAutofit/>
          </a:bodyPr>
          <a:lstStyle/>
          <a:p>
            <a:pPr algn="ctr" defTabSz="756026"/>
            <a:fld id="{00000000-1234-1234-1234-123412341234}" type="slidenum">
              <a:rPr lang="it-IT" sz="909">
                <a:solidFill>
                  <a:prstClr val="white"/>
                </a:solidFill>
                <a:latin typeface="Titillium Web" panose="020b0604020202020204" charset="0"/>
                <a:ea typeface="Titillium Web"/>
                <a:cs typeface="Titillium Web"/>
                <a:sym typeface="Titillium Web" panose="020b0604020202020204" charset="0"/>
              </a:rPr>
              <a:pPr algn="ctr" defTabSz="756026"/>
              <a:t>26</a:t>
            </a:fld>
            <a:endParaRPr sz="909">
              <a:solidFill>
                <a:prstClr val="white"/>
              </a:solidFill>
              <a:latin typeface="Titillium Web" panose="020b0604020202020204" charset="0"/>
              <a:ea typeface="Titillium Web"/>
              <a:cs typeface="Titillium Web"/>
              <a:sym typeface="Titillium Web" panose="020b0604020202020204" charset="0"/>
            </a:endParaRPr>
          </a:p>
        </p:txBody>
      </p:sp>
      <p:sp>
        <p:nvSpPr>
          <p:cNvPr id="66" name="Google Shape;66;p8"/>
          <p:cNvSpPr/>
          <p:nvPr/>
        </p:nvSpPr>
        <p:spPr>
          <a:xfrm>
            <a:off x="6983615" y="2450472"/>
            <a:ext cx="1651744" cy="18033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75592" tIns="75592" rIns="75592" bIns="75592" anchor="ctr" anchorCtr="0">
            <a:noAutofit/>
          </a:bodyPr>
          <a:lstStyle/>
          <a:p>
            <a:pPr defTabSz="756026"/>
            <a:endParaRPr sz="1488">
              <a:solidFill>
                <a:prstClr val="black"/>
              </a:solidFill>
              <a:latin typeface="Calibri" panose="020f0502020204030204"/>
            </a:endParaRPr>
          </a:p>
        </p:txBody>
      </p:sp>
      <p:sp>
        <p:nvSpPr>
          <p:cNvPr id="14" name="Google Shape;74;p9"/>
          <p:cNvSpPr txBox="1"/>
          <p:nvPr/>
        </p:nvSpPr>
        <p:spPr>
          <a:xfrm>
            <a:off x="245496" y="144306"/>
            <a:ext cx="8908361" cy="634265"/>
          </a:xfrm>
          <a:prstGeom prst="rect">
            <a:avLst/>
          </a:prstGeom>
          <a:noFill/>
          <a:ln>
            <a:noFill/>
          </a:ln>
        </p:spPr>
        <p:txBody>
          <a:bodyPr spcFirstLastPara="1" wrap="square" lIns="75592" tIns="37786" rIns="75592" bIns="37786" anchor="ctr" anchorCtr="0">
            <a:noAutofit/>
          </a:bodyPr>
          <a:lstStyle/>
          <a:p>
            <a:pPr eaLnBrk="0" fontAlgn="base" hangingPunct="0">
              <a:lnSpc>
                <a:spcPct val="150000"/>
              </a:lnSpc>
              <a:spcAft>
                <a:spcPct val="0"/>
              </a:spcAft>
              <a:tabLst>
                <a:tab pos="219825"/>
              </a:tabLst>
            </a:pPr>
            <a:r>
              <a:rPr lang="it-IT" sz="3200" b="1">
                <a:solidFill>
                  <a:srgbClr val="002060"/>
                </a:solidFill>
                <a:cs typeface="Arial" panose="020b0604020202020204" pitchFamily="34" charset="0"/>
              </a:rPr>
              <a:t>Macro-modello di calcolo del rischio 1/2</a:t>
            </a:r>
          </a:p>
        </p:txBody>
      </p:sp>
      <p:pic>
        <p:nvPicPr>
          <p:cNvPr id="6" name="Picture 5">
            <a:extLst>
              <a:ext uri="{FF2B5EF4-FFF2-40B4-BE49-F238E27FC236}">
                <a16:creationId xmlns:a16="http://schemas.microsoft.com/office/drawing/2014/main" id="{77E9ED6F-7D32-1E4C-8954-83898E3952DB}"/>
              </a:ext>
            </a:extLst>
          </p:cNvPr>
          <p:cNvPicPr>
            <a:picLocks noChangeAspect="1"/>
          </p:cNvPicPr>
          <p:nvPr/>
        </p:nvPicPr>
        <p:blipFill>
          <a:blip r:embed="rId3"/>
          <a:stretch>
            <a:fillRect/>
          </a:stretch>
        </p:blipFill>
        <p:spPr>
          <a:xfrm>
            <a:off x="716455" y="1133193"/>
            <a:ext cx="9043778" cy="3383653"/>
          </a:xfrm>
          <a:prstGeom prst="rect">
            <a:avLst/>
          </a:prstGeom>
        </p:spPr>
      </p:pic>
      <p:sp>
        <p:nvSpPr>
          <p:cNvPr id="7" name="A seconda delle caratteristiche primarie dei servizi erogati, è determinato il livello di criticità intrinseca (Profilo di Criticità) della PA. Le caratteristiche primarie e secondarie consentono di selezionare le Misure di Sicurezza da implementare (controlli di tipo amministrativo, sicurezza logica e fisica, etc…) e dunque determinare le Vulnerabilità.">
            <a:extLst>
              <a:ext uri="{FF2B5EF4-FFF2-40B4-BE49-F238E27FC236}">
                <a16:creationId xmlns:a16="http://schemas.microsoft.com/office/drawing/2014/main" id="{93F892C1-3E55-1F40-9D68-6EF2DE1FB54B}"/>
              </a:ext>
            </a:extLst>
          </p:cNvPr>
          <p:cNvSpPr txBox="1"/>
          <p:nvPr/>
        </p:nvSpPr>
        <p:spPr>
          <a:xfrm>
            <a:off x="812703" y="1272697"/>
            <a:ext cx="5869256" cy="93922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8351" tIns="28351" rIns="28351" bIns="28351" numCol="1" anchor="ctr">
            <a:spAutoFit/>
          </a:bodyPr>
          <a:lstStyle/>
          <a:p>
            <a:pPr>
              <a:defRPr sz="1200">
                <a:solidFill>
                  <a:srgbClr val="141313"/>
                </a:solidFill>
                <a:latin typeface="Verdana"/>
                <a:ea typeface="Verdana"/>
                <a:cs typeface="Verdana"/>
                <a:sym typeface="Verdana"/>
              </a:defRPr>
            </a:pPr>
            <a:r>
              <a:rPr lang="it-IT" sz="1213" b="1">
                <a:solidFill>
                  <a:srgbClr val="0070C0"/>
                </a:solidFill>
                <a:latin typeface="Calibri" panose="020f0502020204030204" pitchFamily="34" charset="0"/>
                <a:cs typeface="Calibri" panose="020f0502020204030204" pitchFamily="34" charset="0"/>
              </a:rPr>
              <a:t>CARATTERISTICHE </a:t>
            </a:r>
            <a:r>
              <a:rPr lang="it-IT" sz="1213" b="1">
                <a:solidFill>
                  <a:srgbClr val="0070C0"/>
                </a:solidFill>
                <a:latin typeface="Calibri" panose="020f0502020204030204" pitchFamily="34" charset="0"/>
                <a:ea typeface="Verdana"/>
                <a:cs typeface="Calibri" panose="020f0502020204030204" pitchFamily="34" charset="0"/>
              </a:rPr>
              <a:t>SERVIZI</a:t>
            </a:r>
          </a:p>
          <a:p>
            <a:pPr>
              <a:defRPr sz="1200">
                <a:solidFill>
                  <a:srgbClr val="141313"/>
                </a:solidFill>
                <a:latin typeface="Verdana"/>
                <a:ea typeface="Verdana"/>
                <a:cs typeface="Verdana"/>
                <a:sym typeface="Verdana"/>
              </a:defRPr>
            </a:pPr>
            <a:r>
              <a:rPr sz="1102">
                <a:latin typeface="Calibri" panose="020f0502020204030204" pitchFamily="34" charset="0"/>
                <a:cs typeface="Calibri" panose="020f0502020204030204" pitchFamily="34" charset="0"/>
              </a:rPr>
              <a:t>A seconda delle caratteristiche primarie dei servizi erogati, è determinato il livello di criticità intrinseca (Profilo di Criticità) della PA. Le caratteristiche primarie e secondarie consentono di selezionare le Misure di Sicurezza da implementare (controlli di tipo amministrativo, sicurezza logica e fisica, etc…) e dunque determinare le Vulnerabilità.</a:t>
            </a:r>
          </a:p>
        </p:txBody>
      </p:sp>
      <p:sp>
        <p:nvSpPr>
          <p:cNvPr id="8" name="TextBox 2">
            <a:extLst>
              <a:ext uri="{FF2B5EF4-FFF2-40B4-BE49-F238E27FC236}">
                <a16:creationId xmlns:a16="http://schemas.microsoft.com/office/drawing/2014/main" id="{63B18577-9483-1845-BB42-D2BFA4325200}"/>
              </a:ext>
            </a:extLst>
          </p:cNvPr>
          <p:cNvSpPr txBox="1"/>
          <p:nvPr/>
        </p:nvSpPr>
        <p:spPr>
          <a:xfrm>
            <a:off x="6952692" y="1616424"/>
            <a:ext cx="1050589" cy="24391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28351" tIns="28351" rIns="28351" bIns="28351" numCol="1" spcCol="38100" rtlCol="0" anchor="t">
            <a:spAutoFit/>
          </a:bodyPr>
          <a:lstStyle/>
          <a:p>
            <a:pPr defTabSz="567019"/>
            <a:r>
              <a:rPr lang="it-IT" sz="1213">
                <a:solidFill>
                  <a:schemeClr val="bg1"/>
                </a:solidFill>
              </a:rPr>
              <a:t>VULNERABILITÀ</a:t>
            </a:r>
          </a:p>
        </p:txBody>
      </p:sp>
      <p:sp>
        <p:nvSpPr>
          <p:cNvPr id="9" name="TextBox 51">
            <a:extLst>
              <a:ext uri="{FF2B5EF4-FFF2-40B4-BE49-F238E27FC236}">
                <a16:creationId xmlns:a16="http://schemas.microsoft.com/office/drawing/2014/main" id="{9A98BCF3-AF85-504C-88AB-733C61A0570D}"/>
              </a:ext>
            </a:extLst>
          </p:cNvPr>
          <p:cNvSpPr txBox="1"/>
          <p:nvPr/>
        </p:nvSpPr>
        <p:spPr>
          <a:xfrm>
            <a:off x="6892334" y="2454379"/>
            <a:ext cx="1110947" cy="61721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28351" tIns="28351" rIns="28351" bIns="28351" numCol="1" spcCol="38100" rtlCol="0" anchor="t">
            <a:spAutoFit/>
          </a:bodyPr>
          <a:lstStyle/>
          <a:p>
            <a:pPr algn="ctr" defTabSz="567019"/>
            <a:r>
              <a:rPr lang="it-IT" sz="1213">
                <a:solidFill>
                  <a:schemeClr val="bg1"/>
                </a:solidFill>
              </a:rPr>
              <a:t>LIVELLO DI</a:t>
            </a:r>
            <a:br>
              <a:rPr lang="it-IT" sz="1213">
                <a:solidFill>
                  <a:schemeClr val="bg1"/>
                </a:solidFill>
              </a:rPr>
            </a:br>
            <a:r>
              <a:rPr lang="it-IT" sz="1213">
                <a:solidFill>
                  <a:schemeClr val="bg1"/>
                </a:solidFill>
              </a:rPr>
              <a:t>ESPOSIZIONE</a:t>
            </a:r>
            <a:br>
              <a:rPr lang="it-IT" sz="1213">
                <a:solidFill>
                  <a:schemeClr val="bg1"/>
                </a:solidFill>
              </a:rPr>
            </a:br>
            <a:r>
              <a:rPr lang="it-IT" sz="1213">
                <a:solidFill>
                  <a:schemeClr val="bg1"/>
                </a:solidFill>
              </a:rPr>
              <a:t>ALLA MINACCIA</a:t>
            </a:r>
          </a:p>
        </p:txBody>
      </p:sp>
      <p:sp>
        <p:nvSpPr>
          <p:cNvPr id="10" name="TextBox 52">
            <a:extLst>
              <a:ext uri="{FF2B5EF4-FFF2-40B4-BE49-F238E27FC236}">
                <a16:creationId xmlns:a16="http://schemas.microsoft.com/office/drawing/2014/main" id="{9ED32D9E-B03A-D04D-8BA6-F03356CAB003}"/>
              </a:ext>
            </a:extLst>
          </p:cNvPr>
          <p:cNvSpPr txBox="1"/>
          <p:nvPr/>
        </p:nvSpPr>
        <p:spPr>
          <a:xfrm>
            <a:off x="6892333" y="3787431"/>
            <a:ext cx="2266893" cy="26083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28351" tIns="28351" rIns="28351" bIns="28351" numCol="1" spcCol="38100" rtlCol="0" anchor="t">
            <a:spAutoFit/>
          </a:bodyPr>
          <a:lstStyle/>
          <a:p>
            <a:pPr algn="ctr" defTabSz="567019"/>
            <a:r>
              <a:rPr lang="it-IT" sz="1323">
                <a:solidFill>
                  <a:schemeClr val="bg1"/>
                </a:solidFill>
              </a:rPr>
              <a:t>IMPATTO</a:t>
            </a:r>
          </a:p>
        </p:txBody>
      </p:sp>
      <p:sp>
        <p:nvSpPr>
          <p:cNvPr id="11" name="TextBox 53">
            <a:extLst>
              <a:ext uri="{FF2B5EF4-FFF2-40B4-BE49-F238E27FC236}">
                <a16:creationId xmlns:a16="http://schemas.microsoft.com/office/drawing/2014/main" id="{85832D90-1836-3844-89BB-94D91FF50AB2}"/>
              </a:ext>
            </a:extLst>
          </p:cNvPr>
          <p:cNvSpPr txBox="1"/>
          <p:nvPr/>
        </p:nvSpPr>
        <p:spPr>
          <a:xfrm>
            <a:off x="8090869" y="2014200"/>
            <a:ext cx="1075755" cy="61721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28351" tIns="28351" rIns="28351" bIns="28351" numCol="1" spcCol="38100" rtlCol="0" anchor="t">
            <a:spAutoFit/>
          </a:bodyPr>
          <a:lstStyle/>
          <a:p>
            <a:pPr algn="ctr" defTabSz="567019"/>
            <a:r>
              <a:rPr lang="it-IT" sz="1213">
                <a:solidFill>
                  <a:schemeClr val="bg1"/>
                </a:solidFill>
              </a:rPr>
              <a:t>PROBABILITÀ</a:t>
            </a:r>
          </a:p>
          <a:p>
            <a:pPr algn="ctr" defTabSz="567019"/>
            <a:r>
              <a:rPr lang="it-IT" sz="1213">
                <a:solidFill>
                  <a:schemeClr val="bg1"/>
                </a:solidFill>
              </a:rPr>
              <a:t> DI </a:t>
            </a:r>
          </a:p>
          <a:p>
            <a:pPr algn="ctr" defTabSz="567019"/>
            <a:r>
              <a:rPr lang="it-IT" sz="1213">
                <a:solidFill>
                  <a:schemeClr val="bg1"/>
                </a:solidFill>
              </a:rPr>
              <a:t>ACCADIMENTO</a:t>
            </a:r>
          </a:p>
        </p:txBody>
      </p:sp>
      <p:sp>
        <p:nvSpPr>
          <p:cNvPr id="12" name="Il benchmark consente di valutare il fattore di Esposizione alla singola minaccia per il settore Pubblica Amministrazione.">
            <a:extLst>
              <a:ext uri="{FF2B5EF4-FFF2-40B4-BE49-F238E27FC236}">
                <a16:creationId xmlns:a16="http://schemas.microsoft.com/office/drawing/2014/main" id="{3A283378-F506-6848-AD61-D6FB5331B124}"/>
              </a:ext>
            </a:extLst>
          </p:cNvPr>
          <p:cNvSpPr txBox="1"/>
          <p:nvPr/>
        </p:nvSpPr>
        <p:spPr>
          <a:xfrm>
            <a:off x="813124" y="2450390"/>
            <a:ext cx="5788747" cy="58310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8351" tIns="28351" rIns="28351" bIns="28351" numCol="1" anchor="ctr">
            <a:spAutoFit/>
          </a:bodyPr>
          <a:lstStyle/>
          <a:p>
            <a:pPr algn="just">
              <a:defRPr sz="1200">
                <a:solidFill>
                  <a:srgbClr val="141313"/>
                </a:solidFill>
                <a:latin typeface="Verdana"/>
                <a:ea typeface="Verdana"/>
                <a:cs typeface="Verdana"/>
                <a:sym typeface="Verdana"/>
              </a:defRPr>
            </a:pPr>
            <a:r>
              <a:rPr lang="it-IT" sz="1213" b="1">
                <a:solidFill>
                  <a:srgbClr val="0070C0"/>
                </a:solidFill>
                <a:latin typeface="Calibri" panose="020f0502020204030204" pitchFamily="34" charset="0"/>
                <a:cs typeface="Calibri" panose="020f0502020204030204" pitchFamily="34" charset="0"/>
              </a:rPr>
              <a:t>BENCHMARK</a:t>
            </a:r>
          </a:p>
          <a:p>
            <a:pPr algn="just">
              <a:defRPr sz="1200">
                <a:solidFill>
                  <a:srgbClr val="141313"/>
                </a:solidFill>
                <a:latin typeface="Verdana"/>
                <a:ea typeface="Verdana"/>
                <a:cs typeface="Verdana"/>
                <a:sym typeface="Verdana"/>
              </a:defRPr>
            </a:pPr>
            <a:r>
              <a:rPr sz="1102">
                <a:latin typeface="Calibri" panose="020f0502020204030204" pitchFamily="34" charset="0"/>
                <a:cs typeface="Calibri" panose="020f0502020204030204" pitchFamily="34" charset="0"/>
              </a:rPr>
              <a:t>Il benchmark consente di valutare il fattore di Esposizione alla singola minaccia per il settore Pubblica Amministrazione.</a:t>
            </a:r>
          </a:p>
        </p:txBody>
      </p:sp>
      <p:sp>
        <p:nvSpPr>
          <p:cNvPr id="13" name="Consente di valutare gli impatti per ciascun servizio erogato dalla PA in caso di perdita di Riservatezza (R), Integrità (I) e Disponibilità (D). A partire dagli impatti sui singoli servizi erogati dalla PA, sarà poi calcolato l'impatto R,I,D  sulla PA.">
            <a:extLst>
              <a:ext uri="{FF2B5EF4-FFF2-40B4-BE49-F238E27FC236}">
                <a16:creationId xmlns:a16="http://schemas.microsoft.com/office/drawing/2014/main" id="{F213ECF6-F02F-6C44-9F5B-E9400E2E519B}"/>
              </a:ext>
            </a:extLst>
          </p:cNvPr>
          <p:cNvSpPr txBox="1"/>
          <p:nvPr/>
        </p:nvSpPr>
        <p:spPr>
          <a:xfrm>
            <a:off x="812702" y="3550711"/>
            <a:ext cx="5869255" cy="75270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8351" tIns="28351" rIns="28351" bIns="28351" numCol="1" anchor="ctr">
            <a:spAutoFit/>
          </a:bodyPr>
          <a:lstStyle/>
          <a:p>
            <a:pPr algn="just">
              <a:defRPr sz="1200">
                <a:solidFill>
                  <a:srgbClr val="141313"/>
                </a:solidFill>
                <a:latin typeface="Verdana"/>
                <a:ea typeface="Verdana"/>
                <a:cs typeface="Verdana"/>
                <a:sym typeface="Verdana"/>
              </a:defRPr>
            </a:pPr>
            <a:r>
              <a:rPr lang="it-IT" sz="1213" b="1">
                <a:solidFill>
                  <a:srgbClr val="0070C0"/>
                </a:solidFill>
                <a:latin typeface="Calibri" panose="020f0502020204030204" pitchFamily="34" charset="0"/>
                <a:ea typeface="Verdana"/>
                <a:cs typeface="Calibri" panose="020f0502020204030204" pitchFamily="34" charset="0"/>
              </a:rPr>
              <a:t>IMPATTO</a:t>
            </a:r>
          </a:p>
          <a:p>
            <a:pPr algn="just">
              <a:defRPr sz="1200">
                <a:solidFill>
                  <a:srgbClr val="141313"/>
                </a:solidFill>
                <a:latin typeface="Verdana"/>
                <a:ea typeface="Verdana"/>
                <a:cs typeface="Verdana"/>
                <a:sym typeface="Verdana"/>
              </a:defRPr>
            </a:pPr>
            <a:r>
              <a:rPr sz="1102" err="1">
                <a:latin typeface="Calibri" panose="020f0502020204030204" pitchFamily="34" charset="0"/>
                <a:cs typeface="Calibri" panose="020f0502020204030204" pitchFamily="34" charset="0"/>
              </a:rPr>
              <a:t>Consente di valutare gli impatti per ciascun servizio erogato dalla PA in caso di perdita di Riservatezza (R), Integrità (I) e Disponibilità (D). A partire dagli impatti sui singoli servizi erogati dalla PA, sarà poi calcolato l'impatto R,I,D  sulla PA.</a:t>
            </a:r>
          </a:p>
        </p:txBody>
      </p:sp>
      <p:sp>
        <p:nvSpPr>
          <p:cNvPr id="15" name="TextBox 59">
            <a:extLst>
              <a:ext uri="{FF2B5EF4-FFF2-40B4-BE49-F238E27FC236}">
                <a16:creationId xmlns:a16="http://schemas.microsoft.com/office/drawing/2014/main" id="{B29C71F1-7897-DE4E-B69D-8D3CDC840A07}"/>
              </a:ext>
            </a:extLst>
          </p:cNvPr>
          <p:cNvSpPr txBox="1"/>
          <p:nvPr/>
        </p:nvSpPr>
        <p:spPr>
          <a:xfrm rot="5400000">
            <a:off x="7831059" y="2626732"/>
            <a:ext cx="3383649" cy="39657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28351" tIns="28351" rIns="28351" bIns="28351" numCol="1" spcCol="38100" rtlCol="0" anchor="t">
            <a:spAutoFit/>
          </a:bodyPr>
          <a:lstStyle/>
          <a:p>
            <a:pPr algn="ctr" defTabSz="567019"/>
            <a:r>
              <a:rPr lang="it-IT" sz="2205">
                <a:solidFill>
                  <a:schemeClr val="bg1"/>
                </a:solidFill>
              </a:rPr>
              <a:t>RISCHIO ATTUALE</a:t>
            </a:r>
          </a:p>
        </p:txBody>
      </p:sp>
    </p:spTree>
    <p:extLst>
      <p:ext uri="{BB962C8B-B14F-4D97-AF65-F5344CB8AC3E}">
        <p14:creationId xmlns:p14="http://schemas.microsoft.com/office/powerpoint/2010/main" val="575041392"/>
      </p:ext>
    </p:extLst>
  </p:cSld>
  <p:clrMapOvr>
    <a:masterClrMapping/>
  </p:clrMapOvr>
  <p:transition/>
  <p:timing/>
</p:sld>
</file>

<file path=ppt/slides/slide2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Shape 62"/>
        <p:cNvGrpSpPr/>
        <p:nvPr/>
      </p:nvGrpSpPr>
      <p:grpSpPr>
        <a:xfrm>
          <a:off x="0" y="0"/>
          <a:ext cx="0" cy="0"/>
        </a:xfrm>
      </p:grpSpPr>
      <p:sp>
        <p:nvSpPr>
          <p:cNvPr id="64" name="Google Shape;64;p8"/>
          <p:cNvSpPr/>
          <p:nvPr/>
        </p:nvSpPr>
        <p:spPr>
          <a:xfrm>
            <a:off x="9501049" y="73736"/>
            <a:ext cx="485924" cy="141139"/>
          </a:xfrm>
          <a:prstGeom prst="roundRect">
            <a:avLst>
              <a:gd name="adj" fmla="val 16667"/>
            </a:avLst>
          </a:prstGeom>
          <a:solidFill>
            <a:srgbClr val="0070C0"/>
          </a:solidFill>
          <a:ln>
            <a:noFill/>
          </a:ln>
        </p:spPr>
        <p:txBody>
          <a:bodyPr spcFirstLastPara="1" wrap="square" lIns="75592" tIns="37786" rIns="75592" bIns="37786" anchor="ctr" anchorCtr="0">
            <a:noAutofit/>
          </a:bodyPr>
          <a:lstStyle/>
          <a:p>
            <a:pPr algn="ctr" defTabSz="756026">
              <a:defRPr/>
            </a:pPr>
            <a:fld id="{00000000-1234-1234-1234-123412341234}" type="slidenum">
              <a:rPr lang="it-IT" sz="909">
                <a:solidFill>
                  <a:prstClr val="white"/>
                </a:solidFill>
                <a:latin typeface="Titillium Web" panose="020b0604020202020204" charset="0"/>
                <a:ea typeface="Titillium Web"/>
                <a:cs typeface="Titillium Web"/>
                <a:sym typeface="Titillium Web" panose="020b0604020202020204" charset="0"/>
              </a:rPr>
              <a:pPr algn="ctr" defTabSz="756026">
                <a:defRPr/>
              </a:pPr>
              <a:t>27</a:t>
            </a:fld>
            <a:endParaRPr sz="909">
              <a:solidFill>
                <a:prstClr val="white"/>
              </a:solidFill>
              <a:latin typeface="Titillium Web" panose="020b0604020202020204" charset="0"/>
              <a:ea typeface="Titillium Web"/>
              <a:cs typeface="Titillium Web"/>
              <a:sym typeface="Titillium Web" panose="020b0604020202020204" charset="0"/>
            </a:endParaRPr>
          </a:p>
        </p:txBody>
      </p:sp>
      <p:grpSp>
        <p:nvGrpSpPr>
          <p:cNvPr id="2" name="Gruppo 2"/>
          <p:cNvGrpSpPr/>
          <p:nvPr/>
        </p:nvGrpSpPr>
        <p:grpSpPr>
          <a:xfrm>
            <a:off x="678204" y="1300157"/>
            <a:ext cx="9169728" cy="3409720"/>
            <a:chOff x="1454730" y="1358218"/>
            <a:chExt cx="7180629" cy="2554200"/>
          </a:xfrm>
        </p:grpSpPr>
        <p:sp>
          <p:nvSpPr>
            <p:cNvPr id="66" name="Google Shape;66;p8"/>
            <p:cNvSpPr/>
            <p:nvPr/>
          </p:nvSpPr>
          <p:spPr>
            <a:xfrm>
              <a:off x="6983615" y="2450472"/>
              <a:ext cx="1651744" cy="18033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75592" tIns="75592" rIns="75592" bIns="75592" anchor="ctr" anchorCtr="0">
              <a:noAutofit/>
            </a:bodyPr>
            <a:lstStyle/>
            <a:p>
              <a:pPr defTabSz="756026">
                <a:defRPr/>
              </a:pPr>
              <a:endParaRPr sz="1488">
                <a:solidFill>
                  <a:prstClr val="black"/>
                </a:solidFill>
                <a:latin typeface="Calibri" panose="020f0502020204030204"/>
              </a:endParaRPr>
            </a:p>
          </p:txBody>
        </p:sp>
        <p:sp>
          <p:nvSpPr>
            <p:cNvPr id="6" name="Rectangle 4">
              <a:extLst>
                <a:ext uri="{FF2B5EF4-FFF2-40B4-BE49-F238E27FC236}">
                  <a16:creationId xmlns:a16="http://schemas.microsoft.com/office/drawing/2014/main" id="{D321323F-B9FD-7142-A74D-71B6A499DE26}"/>
                </a:ext>
              </a:extLst>
            </p:cNvPr>
            <p:cNvSpPr txBox="1"/>
            <p:nvPr/>
          </p:nvSpPr>
          <p:spPr>
            <a:xfrm>
              <a:off x="1633091" y="2442828"/>
              <a:ext cx="1235252" cy="100867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p>
              <a:pPr marL="96441" indent="-96441" algn="just">
                <a:spcBef>
                  <a:spcPts val="338"/>
                </a:spcBef>
                <a:buSzTx/>
                <a:buFont typeface="Arial"/>
                <a:buChar char="•"/>
                <a:defRPr sz="1000" b="1">
                  <a:latin typeface="Titillium Web" panose="020b0604020202020204" charset="0"/>
                  <a:ea typeface="Titillium Web"/>
                  <a:cs typeface="Titillium Web"/>
                  <a:sym typeface="Titillium Web" panose="020b0604020202020204" charset="0"/>
                </a:defRPr>
              </a:pPr>
              <a:r>
                <a:rPr sz="800" err="1">
                  <a:solidFill>
                    <a:srgbClr val="002060"/>
                  </a:solidFill>
                  <a:latin typeface="Calibri Light" panose="020f0302020204030204" pitchFamily="34" charset="0"/>
                  <a:cs typeface="Calibri Light" panose="020f0302020204030204" pitchFamily="34" charset="0"/>
                </a:rPr>
                <a:t>Censimento dei servizi oggetto di analisi del rischio.</a:t>
              </a:r>
            </a:p>
            <a:p>
              <a:pPr marL="96441" indent="-96441" algn="just">
                <a:spcBef>
                  <a:spcPts val="338"/>
                </a:spcBef>
                <a:buSzTx/>
                <a:buFont typeface="Arial"/>
                <a:buChar char="•"/>
                <a:defRPr sz="1000" b="1">
                  <a:latin typeface="Titillium Web" panose="020b0604020202020204" charset="0"/>
                  <a:ea typeface="Titillium Web"/>
                  <a:cs typeface="Titillium Web"/>
                  <a:sym typeface="Titillium Web" panose="020b0604020202020204" charset="0"/>
                </a:defRPr>
              </a:pPr>
              <a:r>
                <a:rPr sz="800" err="1">
                  <a:solidFill>
                    <a:srgbClr val="002060"/>
                  </a:solidFill>
                  <a:latin typeface="Calibri Light" panose="020f0302020204030204" pitchFamily="34" charset="0"/>
                  <a:cs typeface="Calibri Light" panose="020f0302020204030204" pitchFamily="34" charset="0"/>
                </a:rPr>
                <a:t>Identificazione delle caratteristiche primarie e secondarie di ciascun servizio.</a:t>
              </a:r>
            </a:p>
            <a:p>
              <a:pPr marL="96441" indent="-96441" algn="just">
                <a:spcBef>
                  <a:spcPts val="338"/>
                </a:spcBef>
                <a:buSzTx/>
                <a:buFont typeface="Arial"/>
                <a:buChar char="•"/>
                <a:defRPr sz="1000" b="1">
                  <a:latin typeface="Titillium Web" panose="020b0604020202020204" charset="0"/>
                  <a:ea typeface="Titillium Web"/>
                  <a:cs typeface="Titillium Web"/>
                  <a:sym typeface="Titillium Web" panose="020b0604020202020204" charset="0"/>
                </a:defRPr>
              </a:pPr>
              <a:r>
                <a:rPr sz="800" err="1">
                  <a:solidFill>
                    <a:srgbClr val="002060"/>
                  </a:solidFill>
                  <a:latin typeface="Calibri Light" panose="020f0302020204030204" pitchFamily="34" charset="0"/>
                  <a:cs typeface="Calibri Light" panose="020f0302020204030204" pitchFamily="34" charset="0"/>
                </a:rPr>
                <a:t>Calcolo del Profilo di Criticità associato ad ogni servizio.</a:t>
              </a:r>
            </a:p>
            <a:p>
              <a:pPr marL="96441" indent="-96441" algn="just">
                <a:spcBef>
                  <a:spcPts val="338"/>
                </a:spcBef>
                <a:buSzTx/>
                <a:buFont typeface="Arial"/>
                <a:buChar char="•"/>
                <a:defRPr sz="1000" b="1">
                  <a:latin typeface="Titillium Web" panose="020b0604020202020204" charset="0"/>
                  <a:ea typeface="Titillium Web"/>
                  <a:cs typeface="Titillium Web"/>
                  <a:sym typeface="Titillium Web" panose="020b0604020202020204" charset="0"/>
                </a:defRPr>
              </a:pPr>
              <a:r>
                <a:rPr sz="800" err="1">
                  <a:solidFill>
                    <a:srgbClr val="002060"/>
                  </a:solidFill>
                  <a:latin typeface="Calibri Light" panose="020f0302020204030204" pitchFamily="34" charset="0"/>
                  <a:cs typeface="Calibri Light" panose="020f0302020204030204" pitchFamily="34" charset="0"/>
                </a:rPr>
                <a:t>Calcolo del Profilo di criticità associato alla PA in funzione dei profili di criticità dei servizi.</a:t>
              </a:r>
            </a:p>
          </p:txBody>
        </p:sp>
        <p:sp>
          <p:nvSpPr>
            <p:cNvPr id="7" name="Rectangle 6">
              <a:extLst>
                <a:ext uri="{FF2B5EF4-FFF2-40B4-BE49-F238E27FC236}">
                  <a16:creationId xmlns:a16="http://schemas.microsoft.com/office/drawing/2014/main" id="{F9106F1D-60CA-C348-BA81-912D333AA2F5}"/>
                </a:ext>
              </a:extLst>
            </p:cNvPr>
            <p:cNvSpPr txBox="1"/>
            <p:nvPr/>
          </p:nvSpPr>
          <p:spPr>
            <a:xfrm>
              <a:off x="3033510" y="2467449"/>
              <a:ext cx="1541911" cy="858812"/>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marL="96441" indent="-96441" algn="just">
                <a:spcBef>
                  <a:spcPts val="338"/>
                </a:spcBef>
                <a:buSzTx/>
                <a:buFont typeface="Arial"/>
                <a:buChar char="•"/>
                <a:defRPr sz="1000" b="1">
                  <a:latin typeface="Titillium Web" panose="020b0604020202020204" charset="0"/>
                  <a:ea typeface="Titillium Web"/>
                  <a:cs typeface="Titillium Web"/>
                  <a:sym typeface="Titillium Web" panose="020b0604020202020204" charset="0"/>
                </a:defRPr>
              </a:pPr>
              <a:r>
                <a:rPr sz="800" b="1">
                  <a:solidFill>
                    <a:srgbClr val="002060"/>
                  </a:solidFill>
                  <a:latin typeface="Calibri Light" panose="020f0302020204030204" pitchFamily="34" charset="0"/>
                  <a:ea typeface="Titillium Web"/>
                  <a:cs typeface="Calibri Light" panose="020f0302020204030204" pitchFamily="34" charset="0"/>
                </a:rPr>
                <a:t>Per ciascun servizio, valutazione dell’impatto in termini di Riservatezza (R), Integrità (I) e Disponibilità (D) delle informazioni trattate dai servizi per ciascuna categoria di impatto: Economico/Finanziario, Operativo, Reputazionale e Legale/Compliance.</a:t>
              </a:r>
            </a:p>
            <a:p>
              <a:pPr marL="96441" indent="-96441" algn="just">
                <a:spcBef>
                  <a:spcPts val="338"/>
                </a:spcBef>
                <a:buSzTx/>
                <a:buFont typeface="Arial"/>
                <a:buChar char="•"/>
                <a:defRPr sz="1000" b="1">
                  <a:latin typeface="Titillium Web" panose="020b0604020202020204" charset="0"/>
                  <a:ea typeface="Titillium Web"/>
                  <a:cs typeface="Titillium Web"/>
                  <a:sym typeface="Titillium Web" panose="020b0604020202020204" charset="0"/>
                </a:defRPr>
              </a:pPr>
              <a:r>
                <a:rPr sz="800" b="1" err="1">
                  <a:solidFill>
                    <a:srgbClr val="002060"/>
                  </a:solidFill>
                  <a:latin typeface="Calibri Light" panose="020f0302020204030204" pitchFamily="34" charset="0"/>
                  <a:ea typeface="Titillium Web"/>
                  <a:cs typeface="Calibri Light" panose="020f0302020204030204" pitchFamily="34" charset="0"/>
                </a:rPr>
                <a:t>Valutazione dell’impatto R,I,D della PA in funzione degli impatti sulle singole componenti R-I-D dei servizi</a:t>
              </a:r>
              <a:r>
                <a:rPr sz="675" b="1">
                  <a:solidFill>
                    <a:srgbClr val="002060"/>
                  </a:solidFill>
                  <a:latin typeface="Calibri Light" panose="020f0302020204030204" pitchFamily="34" charset="0"/>
                  <a:ea typeface="Titillium Web"/>
                  <a:cs typeface="Calibri Light" panose="020f0302020204030204" pitchFamily="34" charset="0"/>
                </a:rPr>
                <a:t>.</a:t>
              </a:r>
            </a:p>
          </p:txBody>
        </p:sp>
        <p:sp>
          <p:nvSpPr>
            <p:cNvPr id="8" name="Rectangle 7">
              <a:extLst>
                <a:ext uri="{FF2B5EF4-FFF2-40B4-BE49-F238E27FC236}">
                  <a16:creationId xmlns:a16="http://schemas.microsoft.com/office/drawing/2014/main" id="{04D6D55E-1445-454D-BA5E-A4675DF925CE}"/>
                </a:ext>
              </a:extLst>
            </p:cNvPr>
            <p:cNvSpPr txBox="1"/>
            <p:nvPr/>
          </p:nvSpPr>
          <p:spPr>
            <a:xfrm>
              <a:off x="4691927" y="2467449"/>
              <a:ext cx="1504569" cy="1164295"/>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t">
              <a:spAutoFit/>
            </a:bodyPr>
            <a:lstStyle/>
            <a:p>
              <a:pPr marL="95885" indent="-95885" algn="just">
                <a:spcBef>
                  <a:spcPts val="338"/>
                </a:spcBef>
                <a:buSzTx/>
                <a:buFont typeface="Arial"/>
                <a:buChar char="•"/>
                <a:defRPr sz="1000">
                  <a:latin typeface="Titillium Web" panose="020b0604020202020204" charset="0"/>
                  <a:ea typeface="Titillium Web"/>
                  <a:cs typeface="Titillium Web"/>
                  <a:sym typeface="Titillium Web" panose="020b0604020202020204" charset="0"/>
                </a:defRPr>
              </a:pPr>
              <a:r>
                <a:rPr sz="800" b="1" err="1">
                  <a:solidFill>
                    <a:srgbClr val="002060"/>
                  </a:solidFill>
                  <a:latin typeface="Calibri Light" panose="020f0302020204030204"/>
                  <a:ea typeface="Titillium Web"/>
                  <a:cs typeface="Calibri Light"/>
                </a:rPr>
                <a:t>Compilazione del questionario di Risk Assessment per la PA al fine di valutare il livello di vulnerabilità dei vari domini di sicurezza (accessi logici, sicurezza SW, gestione privacy, et</a:t>
              </a:r>
              <a:r>
                <a:rPr lang="it-IT" sz="800" b="1">
                  <a:solidFill>
                    <a:srgbClr val="002060"/>
                  </a:solidFill>
                  <a:latin typeface="Calibri Light" panose="020f0302020204030204"/>
                  <a:ea typeface="Titillium Web"/>
                  <a:cs typeface="Calibri Light"/>
                </a:rPr>
                <a:t>c)</a:t>
              </a:r>
              <a:r>
                <a:rPr sz="800" b="1">
                  <a:solidFill>
                    <a:srgbClr val="002060"/>
                  </a:solidFill>
                  <a:latin typeface="Calibri Light" panose="020f0302020204030204"/>
                  <a:ea typeface="Titillium Web"/>
                  <a:cs typeface="Calibri Light"/>
                </a:rPr>
                <a:t>.</a:t>
              </a:r>
              <a:endParaRPr lang="it-IT" sz="1000">
                <a:solidFill>
                  <a:srgbClr val="000000"/>
                </a:solidFill>
                <a:latin typeface="Titillium Web" panose="020b0604020202020204" charset="0"/>
                <a:ea typeface="Titillium Web"/>
                <a:cs typeface="Calibri Light"/>
              </a:endParaRPr>
            </a:p>
            <a:p>
              <a:pPr marL="171450" indent="-171450" algn="just">
                <a:spcBef>
                  <a:spcPts val="338"/>
                </a:spcBef>
                <a:buSzTx/>
                <a:buFont typeface="Arial"/>
                <a:buChar char="•"/>
                <a:defRPr sz="1000">
                  <a:latin typeface="Titillium Web" panose="020b0604020202020204" charset="0"/>
                  <a:ea typeface="Titillium Web"/>
                  <a:cs typeface="Titillium Web"/>
                  <a:sym typeface="Titillium Web" panose="020b0604020202020204" charset="0"/>
                </a:defRPr>
              </a:pPr>
              <a:r>
                <a:rPr sz="800" b="1">
                  <a:solidFill>
                    <a:srgbClr val="002060"/>
                  </a:solidFill>
                  <a:latin typeface="Calibri Light" panose="020f0302020204030204"/>
                  <a:ea typeface="Titillium Web"/>
                  <a:cs typeface="Calibri Light"/>
                </a:rPr>
                <a:t>Implementazione di </a:t>
              </a:r>
              <a:r>
                <a:rPr lang="it-IT" sz="800" b="1">
                  <a:solidFill>
                    <a:srgbClr val="002060"/>
                  </a:solidFill>
                  <a:latin typeface="Calibri Light" panose="020f0302020204030204"/>
                  <a:ea typeface="Titillium Web"/>
                  <a:cs typeface="Calibri Light"/>
                </a:rPr>
                <a:t>un Risk</a:t>
              </a:r>
              <a:r>
                <a:rPr sz="800" b="1">
                  <a:solidFill>
                    <a:srgbClr val="002060"/>
                  </a:solidFill>
                  <a:latin typeface="Calibri Light" panose="020f0302020204030204"/>
                  <a:ea typeface="Titillium Web"/>
                  <a:cs typeface="Calibri Light"/>
                </a:rPr>
                <a:t> Assessment report per la PA con indicazione delle componenti di rischio risultanti per ciascuna delle 32 minacce e relative opzioni di trattamento.</a:t>
              </a:r>
              <a:r>
                <a:rPr lang="it-IT" sz="800" b="1">
                  <a:solidFill>
                    <a:srgbClr val="002060"/>
                  </a:solidFill>
                  <a:latin typeface="Calibri Light" panose="020f0302020204030204"/>
                  <a:ea typeface="Titillium Web"/>
                  <a:cs typeface="Calibri Light"/>
                </a:rPr>
                <a:t> Posizionamento della PA</a:t>
              </a:r>
              <a:endParaRPr lang="it-IT" sz="800">
                <a:ea typeface="+mn-lt"/>
                <a:cs typeface="+mn-lt"/>
              </a:endParaRPr>
            </a:p>
            <a:p>
              <a:pPr marL="95885" indent="-95885" algn="just">
                <a:spcBef>
                  <a:spcPts val="338"/>
                </a:spcBef>
                <a:buSzTx/>
                <a:buFont typeface="Arial"/>
                <a:buChar char="•"/>
                <a:defRPr sz="1000">
                  <a:latin typeface="Titillium Web" panose="020b0604020202020204" charset="0"/>
                  <a:ea typeface="Titillium Web"/>
                  <a:cs typeface="Titillium Web"/>
                  <a:sym typeface="Titillium Web" panose="020b0604020202020204" charset="0"/>
                </a:defRPr>
              </a:pPr>
              <a:endParaRPr lang="it-IT" sz="800" b="1">
                <a:solidFill>
                  <a:srgbClr val="002060"/>
                </a:solidFill>
                <a:latin typeface="Calibri Light" panose="020f0302020204030204"/>
                <a:ea typeface="Titillium Web"/>
                <a:cs typeface="Calibri Light"/>
              </a:endParaRPr>
            </a:p>
          </p:txBody>
        </p:sp>
        <p:sp>
          <p:nvSpPr>
            <p:cNvPr id="9" name="Rectangle 52">
              <a:extLst>
                <a:ext uri="{FF2B5EF4-FFF2-40B4-BE49-F238E27FC236}">
                  <a16:creationId xmlns:a16="http://schemas.microsoft.com/office/drawing/2014/main" id="{CD6D7EB1-6DEC-694C-931E-85CE63BF1BBC}"/>
                </a:ext>
              </a:extLst>
            </p:cNvPr>
            <p:cNvSpPr txBox="1"/>
            <p:nvPr/>
          </p:nvSpPr>
          <p:spPr>
            <a:xfrm>
              <a:off x="6313003" y="2467449"/>
              <a:ext cx="1603118" cy="853048"/>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marL="96441" indent="-96441" algn="just">
                <a:spcBef>
                  <a:spcPts val="338"/>
                </a:spcBef>
                <a:buSzTx/>
                <a:buFont typeface="Arial"/>
                <a:buChar char="•"/>
                <a:defRPr sz="1000">
                  <a:latin typeface="Titillium Web" panose="020b0604020202020204" charset="0"/>
                  <a:ea typeface="Titillium Web"/>
                  <a:cs typeface="Titillium Web"/>
                  <a:sym typeface="Titillium Web" panose="020b0604020202020204" charset="0"/>
                </a:defRPr>
              </a:pPr>
              <a:r>
                <a:rPr sz="800" b="1" err="1">
                  <a:solidFill>
                    <a:srgbClr val="002060"/>
                  </a:solidFill>
                  <a:latin typeface="Calibri Light" panose="020f0302020204030204" pitchFamily="34" charset="0"/>
                  <a:ea typeface="Titillium Web"/>
                  <a:cs typeface="Calibri Light" panose="020f0302020204030204" pitchFamily="34" charset="0"/>
                </a:rPr>
                <a:t>Valutazione dei principali findings emersi dall’analisi del rischio.</a:t>
              </a:r>
            </a:p>
            <a:p>
              <a:pPr marL="96441" indent="-96441" algn="just">
                <a:spcBef>
                  <a:spcPts val="338"/>
                </a:spcBef>
                <a:buSzTx/>
                <a:buFont typeface="Arial"/>
                <a:buChar char="•"/>
                <a:defRPr sz="1000">
                  <a:latin typeface="Titillium Web" panose="020b0604020202020204" charset="0"/>
                  <a:ea typeface="Titillium Web"/>
                  <a:cs typeface="Titillium Web"/>
                  <a:sym typeface="Titillium Web" panose="020b0604020202020204" charset="0"/>
                </a:defRPr>
              </a:pPr>
              <a:r>
                <a:rPr sz="800" b="1" err="1">
                  <a:solidFill>
                    <a:srgbClr val="002060"/>
                  </a:solidFill>
                  <a:latin typeface="Calibri Light" panose="020f0302020204030204" pitchFamily="34" charset="0"/>
                  <a:ea typeface="Titillium Web"/>
                  <a:cs typeface="Calibri Light" panose="020f0302020204030204" pitchFamily="34" charset="0"/>
                </a:rPr>
                <a:t>Definizione delle azioni di trattamento e mapping con le convenzioni attive.</a:t>
              </a:r>
            </a:p>
            <a:p>
              <a:pPr marL="96441" indent="-96441" algn="just">
                <a:spcBef>
                  <a:spcPts val="338"/>
                </a:spcBef>
                <a:buSzTx/>
                <a:buFont typeface="Arial"/>
                <a:buChar char="•"/>
                <a:defRPr sz="1000">
                  <a:latin typeface="Titillium Web" panose="020b0604020202020204" charset="0"/>
                  <a:ea typeface="Titillium Web"/>
                  <a:cs typeface="Titillium Web"/>
                  <a:sym typeface="Titillium Web" panose="020b0604020202020204" charset="0"/>
                </a:defRPr>
              </a:pPr>
              <a:r>
                <a:rPr sz="800" b="1" err="1">
                  <a:solidFill>
                    <a:srgbClr val="002060"/>
                  </a:solidFill>
                  <a:latin typeface="Calibri Light" panose="020f0302020204030204" pitchFamily="34" charset="0"/>
                  <a:ea typeface="Titillium Web"/>
                  <a:cs typeface="Calibri Light" panose="020f0302020204030204" pitchFamily="34" charset="0"/>
                </a:rPr>
                <a:t>Implementazione di una matrice di prioritizzazione delle azioni di trattamento.</a:t>
              </a:r>
            </a:p>
            <a:p>
              <a:pPr marL="96441" indent="-96441" algn="just">
                <a:spcBef>
                  <a:spcPts val="338"/>
                </a:spcBef>
                <a:buSzTx/>
                <a:buFont typeface="Arial"/>
                <a:buChar char="•"/>
                <a:defRPr sz="1000">
                  <a:latin typeface="Titillium Web" panose="020b0604020202020204" charset="0"/>
                  <a:ea typeface="Titillium Web"/>
                  <a:cs typeface="Titillium Web"/>
                  <a:sym typeface="Titillium Web" panose="020b0604020202020204" charset="0"/>
                </a:defRPr>
              </a:pPr>
              <a:r>
                <a:rPr sz="800" b="1" err="1">
                  <a:solidFill>
                    <a:srgbClr val="002060"/>
                  </a:solidFill>
                  <a:latin typeface="Calibri Light" panose="020f0302020204030204" pitchFamily="34" charset="0"/>
                  <a:ea typeface="Titillium Web"/>
                  <a:cs typeface="Calibri Light" panose="020f0302020204030204" pitchFamily="34" charset="0"/>
                </a:rPr>
                <a:t>Valutazione del Rischio Residuo.</a:t>
              </a:r>
            </a:p>
            <a:p>
              <a:pPr marL="96441" indent="-96441" algn="just">
                <a:spcBef>
                  <a:spcPts val="338"/>
                </a:spcBef>
                <a:buSzTx/>
                <a:buFont typeface="Arial"/>
                <a:buChar char="•"/>
                <a:defRPr sz="1000">
                  <a:latin typeface="Titillium Web" panose="020b0604020202020204" charset="0"/>
                  <a:ea typeface="Titillium Web"/>
                  <a:cs typeface="Titillium Web"/>
                  <a:sym typeface="Titillium Web" panose="020b0604020202020204" charset="0"/>
                </a:defRPr>
              </a:pPr>
              <a:r>
                <a:rPr sz="800" b="1" err="1">
                  <a:solidFill>
                    <a:srgbClr val="002060"/>
                  </a:solidFill>
                  <a:latin typeface="Calibri Light" panose="020f0302020204030204" pitchFamily="34" charset="0"/>
                  <a:ea typeface="Titillium Web"/>
                  <a:cs typeface="Calibri Light" panose="020f0302020204030204" pitchFamily="34" charset="0"/>
                </a:rPr>
                <a:t>Definizione del Piano di Trattamento del Rischio</a:t>
              </a:r>
            </a:p>
          </p:txBody>
        </p:sp>
        <p:pic>
          <p:nvPicPr>
            <p:cNvPr id="10" name="Picture 24">
              <a:extLst>
                <a:ext uri="{FF2B5EF4-FFF2-40B4-BE49-F238E27FC236}">
                  <a16:creationId xmlns:a16="http://schemas.microsoft.com/office/drawing/2014/main" id="{5BBDDA79-5647-6B4E-832A-C16B89554279}"/>
                </a:ext>
              </a:extLst>
            </p:cNvPr>
            <p:cNvPicPr>
              <a:picLocks noChangeAspect="1"/>
            </p:cNvPicPr>
            <p:nvPr/>
          </p:nvPicPr>
          <p:blipFill>
            <a:blip r:embed="rId3"/>
            <a:stretch>
              <a:fillRect/>
            </a:stretch>
          </p:blipFill>
          <p:spPr>
            <a:xfrm rot="10800000" flipV="1">
              <a:off x="1661360" y="3624530"/>
              <a:ext cx="1182577" cy="39863"/>
            </a:xfrm>
            <a:prstGeom prst="rect">
              <a:avLst/>
            </a:prstGeom>
          </p:spPr>
        </p:pic>
        <p:pic>
          <p:nvPicPr>
            <p:cNvPr id="11" name="Picture 25">
              <a:extLst>
                <a:ext uri="{FF2B5EF4-FFF2-40B4-BE49-F238E27FC236}">
                  <a16:creationId xmlns:a16="http://schemas.microsoft.com/office/drawing/2014/main" id="{672623F3-1996-284D-905A-6DF5F15FAF83}"/>
                </a:ext>
              </a:extLst>
            </p:cNvPr>
            <p:cNvPicPr>
              <a:picLocks noChangeAspect="1"/>
            </p:cNvPicPr>
            <p:nvPr/>
          </p:nvPicPr>
          <p:blipFill>
            <a:blip r:embed="rId3"/>
            <a:stretch>
              <a:fillRect/>
            </a:stretch>
          </p:blipFill>
          <p:spPr>
            <a:xfrm rot="10800000" flipV="1">
              <a:off x="3201633" y="3624530"/>
              <a:ext cx="1182577" cy="39863"/>
            </a:xfrm>
            <a:prstGeom prst="rect">
              <a:avLst/>
            </a:prstGeom>
          </p:spPr>
        </p:pic>
        <p:pic>
          <p:nvPicPr>
            <p:cNvPr id="12" name="Picture 26">
              <a:extLst>
                <a:ext uri="{FF2B5EF4-FFF2-40B4-BE49-F238E27FC236}">
                  <a16:creationId xmlns:a16="http://schemas.microsoft.com/office/drawing/2014/main" id="{21DBFD7F-C361-BC41-A417-C4D270F58C57}"/>
                </a:ext>
              </a:extLst>
            </p:cNvPr>
            <p:cNvPicPr>
              <a:picLocks noChangeAspect="1"/>
            </p:cNvPicPr>
            <p:nvPr/>
          </p:nvPicPr>
          <p:blipFill>
            <a:blip r:embed="rId3"/>
            <a:stretch>
              <a:fillRect/>
            </a:stretch>
          </p:blipFill>
          <p:spPr>
            <a:xfrm rot="10800000" flipV="1">
              <a:off x="4757731" y="3624530"/>
              <a:ext cx="1182577" cy="39863"/>
            </a:xfrm>
            <a:prstGeom prst="rect">
              <a:avLst/>
            </a:prstGeom>
          </p:spPr>
        </p:pic>
        <p:pic>
          <p:nvPicPr>
            <p:cNvPr id="13" name="Picture 27">
              <a:extLst>
                <a:ext uri="{FF2B5EF4-FFF2-40B4-BE49-F238E27FC236}">
                  <a16:creationId xmlns:a16="http://schemas.microsoft.com/office/drawing/2014/main" id="{02302E12-229D-224A-960E-2598A83D2023}"/>
                </a:ext>
              </a:extLst>
            </p:cNvPr>
            <p:cNvPicPr>
              <a:picLocks noChangeAspect="1"/>
            </p:cNvPicPr>
            <p:nvPr/>
          </p:nvPicPr>
          <p:blipFill>
            <a:blip r:embed="rId3"/>
            <a:stretch>
              <a:fillRect/>
            </a:stretch>
          </p:blipFill>
          <p:spPr>
            <a:xfrm rot="10800000" flipV="1">
              <a:off x="6266349" y="3624530"/>
              <a:ext cx="1182577" cy="39863"/>
            </a:xfrm>
            <a:prstGeom prst="rect">
              <a:avLst/>
            </a:prstGeom>
          </p:spPr>
        </p:pic>
        <p:pic>
          <p:nvPicPr>
            <p:cNvPr id="15" name="Picture 28">
              <a:extLst>
                <a:ext uri="{FF2B5EF4-FFF2-40B4-BE49-F238E27FC236}">
                  <a16:creationId xmlns:a16="http://schemas.microsoft.com/office/drawing/2014/main" id="{B9BB7628-0595-C14A-962D-1AD4DB5E8746}"/>
                </a:ext>
              </a:extLst>
            </p:cNvPr>
            <p:cNvPicPr>
              <a:picLocks noChangeAspect="1"/>
            </p:cNvPicPr>
            <p:nvPr/>
          </p:nvPicPr>
          <p:blipFill>
            <a:blip r:embed="rId4"/>
            <a:stretch>
              <a:fillRect/>
            </a:stretch>
          </p:blipFill>
          <p:spPr>
            <a:xfrm>
              <a:off x="1454730" y="1358218"/>
              <a:ext cx="6399711" cy="1097669"/>
            </a:xfrm>
            <a:prstGeom prst="rect">
              <a:avLst/>
            </a:prstGeom>
          </p:spPr>
        </p:pic>
        <p:sp>
          <p:nvSpPr>
            <p:cNvPr id="16" name="TextBox 29">
              <a:extLst>
                <a:ext uri="{FF2B5EF4-FFF2-40B4-BE49-F238E27FC236}">
                  <a16:creationId xmlns:a16="http://schemas.microsoft.com/office/drawing/2014/main" id="{7BCD06C6-E527-FF46-9677-D463549EB9E1}"/>
                </a:ext>
              </a:extLst>
            </p:cNvPr>
            <p:cNvSpPr txBox="1"/>
            <p:nvPr/>
          </p:nvSpPr>
          <p:spPr>
            <a:xfrm>
              <a:off x="1690897" y="2075043"/>
              <a:ext cx="1294264" cy="20781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25717" tIns="25717" rIns="25717" bIns="25717" numCol="1" spcCol="38100" rtlCol="0" anchor="t">
              <a:spAutoFit/>
            </a:bodyPr>
            <a:lstStyle/>
            <a:p>
              <a:pPr algn="ctr" defTabSz="514350"/>
              <a:r>
                <a:rPr lang="it-IT" sz="1013">
                  <a:solidFill>
                    <a:schemeClr val="bg1"/>
                  </a:solidFill>
                </a:rPr>
                <a:t>ANALISI DEL CONTESTO</a:t>
              </a:r>
            </a:p>
          </p:txBody>
        </p:sp>
        <p:sp>
          <p:nvSpPr>
            <p:cNvPr id="17" name="TextBox 30">
              <a:extLst>
                <a:ext uri="{FF2B5EF4-FFF2-40B4-BE49-F238E27FC236}">
                  <a16:creationId xmlns:a16="http://schemas.microsoft.com/office/drawing/2014/main" id="{4D52571D-3D9B-8845-AC96-AE9CD7F0DDDC}"/>
                </a:ext>
              </a:extLst>
            </p:cNvPr>
            <p:cNvSpPr txBox="1"/>
            <p:nvPr/>
          </p:nvSpPr>
          <p:spPr>
            <a:xfrm>
              <a:off x="3221329" y="2080522"/>
              <a:ext cx="1275028" cy="20781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25717" tIns="25717" rIns="25717" bIns="25717" numCol="1" spcCol="38100" rtlCol="0" anchor="t">
              <a:spAutoFit/>
            </a:bodyPr>
            <a:lstStyle/>
            <a:p>
              <a:pPr algn="ctr" defTabSz="514350"/>
              <a:r>
                <a:rPr lang="it-IT" sz="1013">
                  <a:solidFill>
                    <a:schemeClr val="bg1"/>
                  </a:solidFill>
                </a:rPr>
                <a:t>VALUTAZIONE IMPATTI</a:t>
              </a:r>
            </a:p>
          </p:txBody>
        </p:sp>
        <p:sp>
          <p:nvSpPr>
            <p:cNvPr id="18" name="TextBox 31">
              <a:extLst>
                <a:ext uri="{FF2B5EF4-FFF2-40B4-BE49-F238E27FC236}">
                  <a16:creationId xmlns:a16="http://schemas.microsoft.com/office/drawing/2014/main" id="{5760A363-C681-124C-B2A9-4BA30F20E2E5}"/>
                </a:ext>
              </a:extLst>
            </p:cNvPr>
            <p:cNvSpPr txBox="1"/>
            <p:nvPr/>
          </p:nvSpPr>
          <p:spPr>
            <a:xfrm>
              <a:off x="4809377" y="2075043"/>
              <a:ext cx="1269670" cy="20781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25717" tIns="25717" rIns="25717" bIns="25717" numCol="1" spcCol="38100" rtlCol="0" anchor="t">
              <a:spAutoFit/>
            </a:bodyPr>
            <a:lstStyle/>
            <a:p>
              <a:pPr algn="ctr" defTabSz="514350"/>
              <a:r>
                <a:rPr lang="it-IT" sz="1013">
                  <a:solidFill>
                    <a:schemeClr val="bg1"/>
                  </a:solidFill>
                </a:rPr>
                <a:t>RISK ASSESSMENT</a:t>
              </a:r>
            </a:p>
          </p:txBody>
        </p:sp>
        <p:sp>
          <p:nvSpPr>
            <p:cNvPr id="19" name="TextBox 32">
              <a:extLst>
                <a:ext uri="{FF2B5EF4-FFF2-40B4-BE49-F238E27FC236}">
                  <a16:creationId xmlns:a16="http://schemas.microsoft.com/office/drawing/2014/main" id="{CDCCA060-8183-7847-B748-1B154CF469AC}"/>
                </a:ext>
              </a:extLst>
            </p:cNvPr>
            <p:cNvSpPr txBox="1"/>
            <p:nvPr/>
          </p:nvSpPr>
          <p:spPr>
            <a:xfrm>
              <a:off x="6245154" y="2075043"/>
              <a:ext cx="1296267" cy="20781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25717" tIns="25717" rIns="25717" bIns="25717" numCol="1" spcCol="38100" rtlCol="0" anchor="t">
              <a:spAutoFit/>
            </a:bodyPr>
            <a:lstStyle/>
            <a:p>
              <a:pPr algn="ctr" defTabSz="514350"/>
              <a:r>
                <a:rPr lang="it-IT" sz="1013">
                  <a:solidFill>
                    <a:schemeClr val="bg1"/>
                  </a:solidFill>
                </a:rPr>
                <a:t>RISK TREATMENT</a:t>
              </a:r>
            </a:p>
          </p:txBody>
        </p:sp>
        <p:sp>
          <p:nvSpPr>
            <p:cNvPr id="20" name="TextBox 33">
              <a:extLst>
                <a:ext uri="{FF2B5EF4-FFF2-40B4-BE49-F238E27FC236}">
                  <a16:creationId xmlns:a16="http://schemas.microsoft.com/office/drawing/2014/main" id="{2122C16C-C33C-5045-A16A-DB87DECF7CD7}"/>
                </a:ext>
              </a:extLst>
            </p:cNvPr>
            <p:cNvSpPr txBox="1"/>
            <p:nvPr/>
          </p:nvSpPr>
          <p:spPr>
            <a:xfrm>
              <a:off x="1979489" y="3721982"/>
              <a:ext cx="542456" cy="19043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25717" tIns="25717" rIns="25717" bIns="25717" numCol="1" spcCol="38100" rtlCol="0" anchor="t">
              <a:spAutoFit/>
            </a:bodyPr>
            <a:lstStyle/>
            <a:p>
              <a:pPr algn="ctr" defTabSz="514350"/>
              <a:r>
                <a:rPr lang="it-IT" sz="900" b="1">
                  <a:solidFill>
                    <a:srgbClr val="F98934"/>
                  </a:solidFill>
                </a:rPr>
                <a:t>RISULTATI</a:t>
              </a:r>
            </a:p>
          </p:txBody>
        </p:sp>
        <p:sp>
          <p:nvSpPr>
            <p:cNvPr id="21" name="TextBox 34">
              <a:extLst>
                <a:ext uri="{FF2B5EF4-FFF2-40B4-BE49-F238E27FC236}">
                  <a16:creationId xmlns:a16="http://schemas.microsoft.com/office/drawing/2014/main" id="{DD550C11-078F-EA42-936D-C24F117B0548}"/>
                </a:ext>
              </a:extLst>
            </p:cNvPr>
            <p:cNvSpPr txBox="1"/>
            <p:nvPr/>
          </p:nvSpPr>
          <p:spPr>
            <a:xfrm>
              <a:off x="3511321" y="3721982"/>
              <a:ext cx="542456" cy="19043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25717" tIns="25717" rIns="25717" bIns="25717" numCol="1" spcCol="38100" rtlCol="0" anchor="t">
              <a:spAutoFit/>
            </a:bodyPr>
            <a:lstStyle/>
            <a:p>
              <a:pPr algn="ctr"/>
              <a:r>
                <a:rPr lang="it-IT" sz="900" b="1">
                  <a:solidFill>
                    <a:srgbClr val="8BBE33"/>
                  </a:solidFill>
                </a:rPr>
                <a:t>RISULTATI</a:t>
              </a:r>
            </a:p>
          </p:txBody>
        </p:sp>
        <p:sp>
          <p:nvSpPr>
            <p:cNvPr id="22" name="TextBox 35">
              <a:extLst>
                <a:ext uri="{FF2B5EF4-FFF2-40B4-BE49-F238E27FC236}">
                  <a16:creationId xmlns:a16="http://schemas.microsoft.com/office/drawing/2014/main" id="{F2FF9023-5571-BE48-99E5-467912B8BE0A}"/>
                </a:ext>
              </a:extLst>
            </p:cNvPr>
            <p:cNvSpPr txBox="1"/>
            <p:nvPr/>
          </p:nvSpPr>
          <p:spPr>
            <a:xfrm>
              <a:off x="4710078" y="3721982"/>
              <a:ext cx="1269670" cy="19043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25717" tIns="25717" rIns="25717" bIns="25717" numCol="1" spcCol="38100" rtlCol="0" anchor="t">
              <a:spAutoFit/>
            </a:bodyPr>
            <a:lstStyle/>
            <a:p>
              <a:pPr algn="ctr" defTabSz="514350"/>
              <a:r>
                <a:rPr lang="it-IT" sz="900" b="1">
                  <a:solidFill>
                    <a:srgbClr val="55CDCF"/>
                  </a:solidFill>
                </a:rPr>
                <a:t>REPORT</a:t>
              </a:r>
            </a:p>
          </p:txBody>
        </p:sp>
        <p:sp>
          <p:nvSpPr>
            <p:cNvPr id="23" name="TextBox 36">
              <a:extLst>
                <a:ext uri="{FF2B5EF4-FFF2-40B4-BE49-F238E27FC236}">
                  <a16:creationId xmlns:a16="http://schemas.microsoft.com/office/drawing/2014/main" id="{7231BC1A-9230-D740-B393-9F0B35F96651}"/>
                </a:ext>
              </a:extLst>
            </p:cNvPr>
            <p:cNvSpPr txBox="1"/>
            <p:nvPr/>
          </p:nvSpPr>
          <p:spPr>
            <a:xfrm>
              <a:off x="6245155" y="3721982"/>
              <a:ext cx="1296267" cy="19043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25717" tIns="25717" rIns="25717" bIns="25717" numCol="1" spcCol="38100" rtlCol="0" anchor="t">
              <a:spAutoFit/>
            </a:bodyPr>
            <a:lstStyle/>
            <a:p>
              <a:pPr algn="ctr" defTabSz="514350"/>
              <a:r>
                <a:rPr lang="it-IT" sz="900" b="1">
                  <a:solidFill>
                    <a:srgbClr val="47466B"/>
                  </a:solidFill>
                </a:rPr>
                <a:t>PIANO DI TRATTAMENTO</a:t>
              </a:r>
            </a:p>
          </p:txBody>
        </p:sp>
      </p:grpSp>
      <p:sp>
        <p:nvSpPr>
          <p:cNvPr id="62" name="Google Shape;74;p9"/>
          <p:cNvSpPr txBox="1"/>
          <p:nvPr/>
        </p:nvSpPr>
        <p:spPr>
          <a:xfrm>
            <a:off x="245496" y="144306"/>
            <a:ext cx="8908361" cy="634265"/>
          </a:xfrm>
          <a:prstGeom prst="rect">
            <a:avLst/>
          </a:prstGeom>
          <a:noFill/>
          <a:ln>
            <a:noFill/>
          </a:ln>
        </p:spPr>
        <p:txBody>
          <a:bodyPr spcFirstLastPara="1" wrap="square" lIns="75592" tIns="37786" rIns="75592" bIns="37786" anchor="ctr" anchorCtr="0">
            <a:noAutofit/>
          </a:bodyPr>
          <a:lstStyle/>
          <a:p>
            <a:pPr eaLnBrk="0" fontAlgn="base" hangingPunct="0">
              <a:lnSpc>
                <a:spcPct val="150000"/>
              </a:lnSpc>
              <a:spcAft>
                <a:spcPct val="0"/>
              </a:spcAft>
              <a:tabLst>
                <a:tab pos="219825"/>
              </a:tabLst>
            </a:pPr>
            <a:r>
              <a:rPr lang="it-IT" sz="3200" b="1">
                <a:solidFill>
                  <a:srgbClr val="002060"/>
                </a:solidFill>
                <a:cs typeface="Arial" panose="020b0604020202020204" pitchFamily="34" charset="0"/>
              </a:rPr>
              <a:t>Macro-modello di calcolo del rischio 2/2</a:t>
            </a:r>
          </a:p>
        </p:txBody>
      </p:sp>
      <p:sp>
        <p:nvSpPr>
          <p:cNvPr id="3" name="Connettore 2">
            <a:extLst>
              <a:ext uri="{FF2B5EF4-FFF2-40B4-BE49-F238E27FC236}">
                <a16:creationId xmlns:a16="http://schemas.microsoft.com/office/drawing/2014/main" id="{C36C1228-54FD-44D5-B6E6-A6DAA7BC27AE}"/>
              </a:ext>
            </a:extLst>
          </p:cNvPr>
          <p:cNvSpPr/>
          <p:nvPr/>
        </p:nvSpPr>
        <p:spPr>
          <a:xfrm>
            <a:off x="9389902" y="4406900"/>
            <a:ext cx="459316" cy="459316"/>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180296461"/>
      </p:ext>
    </p:extLst>
  </p:cSld>
  <p:clrMapOvr>
    <a:masterClrMapping/>
  </p:clrMapOvr>
  <p:transition/>
  <p:timing/>
</p:sld>
</file>

<file path=ppt/slides/slide2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Shape 62"/>
        <p:cNvGrpSpPr/>
        <p:nvPr/>
      </p:nvGrpSpPr>
      <p:grpSpPr>
        <a:xfrm>
          <a:off x="0" y="0"/>
          <a:ext cx="0" cy="0"/>
        </a:xfrm>
      </p:grpSpPr>
      <p:sp>
        <p:nvSpPr>
          <p:cNvPr id="64" name="Google Shape;64;p8"/>
          <p:cNvSpPr/>
          <p:nvPr/>
        </p:nvSpPr>
        <p:spPr>
          <a:xfrm>
            <a:off x="9501049" y="73736"/>
            <a:ext cx="485924" cy="141139"/>
          </a:xfrm>
          <a:prstGeom prst="roundRect">
            <a:avLst>
              <a:gd name="adj" fmla="val 16667"/>
            </a:avLst>
          </a:prstGeom>
          <a:solidFill>
            <a:srgbClr val="0070C0"/>
          </a:solidFill>
          <a:ln>
            <a:noFill/>
          </a:ln>
        </p:spPr>
        <p:txBody>
          <a:bodyPr spcFirstLastPara="1" wrap="square" lIns="75592" tIns="37786" rIns="75592" bIns="37786" anchor="ctr" anchorCtr="0">
            <a:noAutofit/>
          </a:bodyPr>
          <a:lstStyle/>
          <a:p>
            <a:pPr algn="ctr" defTabSz="756026">
              <a:defRPr/>
            </a:pPr>
            <a:fld id="{00000000-1234-1234-1234-123412341234}" type="slidenum">
              <a:rPr lang="it-IT" sz="909">
                <a:solidFill>
                  <a:prstClr val="white"/>
                </a:solidFill>
                <a:latin typeface="Titillium Web" panose="020b0604020202020204" charset="0"/>
                <a:ea typeface="Titillium Web"/>
                <a:cs typeface="Titillium Web"/>
                <a:sym typeface="Titillium Web" panose="020b0604020202020204" charset="0"/>
              </a:rPr>
              <a:pPr algn="ctr" defTabSz="756026">
                <a:defRPr/>
              </a:pPr>
              <a:t>28</a:t>
            </a:fld>
            <a:endParaRPr sz="909">
              <a:solidFill>
                <a:prstClr val="white"/>
              </a:solidFill>
              <a:latin typeface="Titillium Web" panose="020b0604020202020204" charset="0"/>
              <a:ea typeface="Titillium Web"/>
              <a:cs typeface="Titillium Web"/>
              <a:sym typeface="Titillium Web" panose="020b0604020202020204" charset="0"/>
            </a:endParaRPr>
          </a:p>
        </p:txBody>
      </p:sp>
      <p:sp>
        <p:nvSpPr>
          <p:cNvPr id="66" name="Google Shape;66;p8"/>
          <p:cNvSpPr/>
          <p:nvPr/>
        </p:nvSpPr>
        <p:spPr>
          <a:xfrm>
            <a:off x="6983615" y="2450472"/>
            <a:ext cx="1651744" cy="18033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75592" tIns="75592" rIns="75592" bIns="75592" anchor="ctr" anchorCtr="0">
            <a:noAutofit/>
          </a:bodyPr>
          <a:lstStyle/>
          <a:p>
            <a:pPr defTabSz="756026">
              <a:defRPr/>
            </a:pPr>
            <a:endParaRPr sz="1488">
              <a:solidFill>
                <a:prstClr val="black"/>
              </a:solidFill>
              <a:latin typeface="Calibri" panose="020f0502020204030204"/>
            </a:endParaRPr>
          </a:p>
        </p:txBody>
      </p:sp>
      <p:sp>
        <p:nvSpPr>
          <p:cNvPr id="14" name="Google Shape;74;p9"/>
          <p:cNvSpPr txBox="1"/>
          <p:nvPr/>
        </p:nvSpPr>
        <p:spPr>
          <a:xfrm>
            <a:off x="245496" y="144306"/>
            <a:ext cx="8908361" cy="634265"/>
          </a:xfrm>
          <a:prstGeom prst="rect">
            <a:avLst/>
          </a:prstGeom>
          <a:noFill/>
          <a:ln>
            <a:noFill/>
          </a:ln>
        </p:spPr>
        <p:txBody>
          <a:bodyPr spcFirstLastPara="1" wrap="square" lIns="75592" tIns="37786" rIns="75592" bIns="37786" anchor="ctr" anchorCtr="0">
            <a:noAutofit/>
          </a:bodyPr>
          <a:lstStyle/>
          <a:p>
            <a:pPr eaLnBrk="0" fontAlgn="base" hangingPunct="0">
              <a:lnSpc>
                <a:spcPct val="150000"/>
              </a:lnSpc>
              <a:spcAft>
                <a:spcPct val="0"/>
              </a:spcAft>
              <a:tabLst>
                <a:tab pos="199406"/>
              </a:tabLst>
            </a:pPr>
            <a:r>
              <a:rPr lang="it-IT" sz="3200" b="1">
                <a:solidFill>
                  <a:srgbClr val="002060"/>
                </a:solidFill>
                <a:cs typeface="Arial" panose="020b0604020202020204" pitchFamily="34" charset="0"/>
              </a:rPr>
              <a:t>Ambiti di applicazione</a:t>
            </a:r>
          </a:p>
        </p:txBody>
      </p:sp>
      <p:grpSp>
        <p:nvGrpSpPr>
          <p:cNvPr id="2" name="Gruppo 1"/>
          <p:cNvGrpSpPr/>
          <p:nvPr/>
        </p:nvGrpSpPr>
        <p:grpSpPr>
          <a:xfrm>
            <a:off x="1407876" y="808071"/>
            <a:ext cx="7039437" cy="4039698"/>
            <a:chOff x="1417085" y="808071"/>
            <a:chExt cx="5922930" cy="3792279"/>
          </a:xfrm>
        </p:grpSpPr>
        <p:pic>
          <p:nvPicPr>
            <p:cNvPr id="6" name="Picture 5">
              <a:extLst>
                <a:ext uri="{FF2B5EF4-FFF2-40B4-BE49-F238E27FC236}">
                  <a16:creationId xmlns:a16="http://schemas.microsoft.com/office/drawing/2014/main" id="{198A6982-19A0-7A47-BF21-FEF50E07A9C8}"/>
                </a:ext>
              </a:extLst>
            </p:cNvPr>
            <p:cNvPicPr>
              <a:picLocks noChangeAspect="1"/>
            </p:cNvPicPr>
            <p:nvPr/>
          </p:nvPicPr>
          <p:blipFill>
            <a:blip r:embed="rId3"/>
            <a:stretch>
              <a:fillRect/>
            </a:stretch>
          </p:blipFill>
          <p:spPr>
            <a:xfrm>
              <a:off x="1417085" y="808071"/>
              <a:ext cx="5922930" cy="3792279"/>
            </a:xfrm>
            <a:prstGeom prst="rect">
              <a:avLst/>
            </a:prstGeom>
          </p:spPr>
        </p:pic>
        <p:sp>
          <p:nvSpPr>
            <p:cNvPr id="7" name="Rectangle 2">
              <a:extLst>
                <a:ext uri="{FF2B5EF4-FFF2-40B4-BE49-F238E27FC236}">
                  <a16:creationId xmlns:a16="http://schemas.microsoft.com/office/drawing/2014/main" id="{B3C9E4B7-B51E-6B46-89F1-81D8943E3475}"/>
                </a:ext>
              </a:extLst>
            </p:cNvPr>
            <p:cNvSpPr/>
            <p:nvPr/>
          </p:nvSpPr>
          <p:spPr>
            <a:xfrm>
              <a:off x="1417730" y="2321650"/>
              <a:ext cx="1327608" cy="584775"/>
            </a:xfrm>
            <a:prstGeom prst="rect">
              <a:avLst/>
            </a:prstGeom>
          </p:spPr>
          <p:txBody>
            <a:bodyPr wrap="none">
              <a:spAutoFit/>
            </a:bodyPr>
            <a:lstStyle/>
            <a:p>
              <a:pPr algn="ctr">
                <a:defRPr sz="2000" b="1">
                  <a:solidFill>
                    <a:srgbClr val="FFFFFF"/>
                  </a:solidFill>
                </a:defRPr>
              </a:pPr>
              <a:r>
                <a:rPr lang="it-IT" sz="1600">
                  <a:solidFill>
                    <a:srgbClr val="0070C0"/>
                  </a:solidFill>
                </a:rPr>
                <a:t>Tool di Risk</a:t>
              </a:r>
            </a:p>
            <a:p>
              <a:pPr algn="ctr">
                <a:defRPr sz="2000" b="1">
                  <a:solidFill>
                    <a:srgbClr val="FFFFFF"/>
                  </a:solidFill>
                </a:defRPr>
              </a:pPr>
              <a:r>
                <a:rPr lang="it-IT" sz="1600">
                  <a:solidFill>
                    <a:srgbClr val="0070C0"/>
                  </a:solidFill>
                </a:rPr>
                <a:t>Management</a:t>
              </a:r>
            </a:p>
          </p:txBody>
        </p:sp>
        <p:sp>
          <p:nvSpPr>
            <p:cNvPr id="8" name="Rectangle 33">
              <a:extLst>
                <a:ext uri="{FF2B5EF4-FFF2-40B4-BE49-F238E27FC236}">
                  <a16:creationId xmlns:a16="http://schemas.microsoft.com/office/drawing/2014/main" id="{F1605641-7BAE-E249-8990-4593E4E59C55}"/>
                </a:ext>
              </a:extLst>
            </p:cNvPr>
            <p:cNvSpPr/>
            <p:nvPr/>
          </p:nvSpPr>
          <p:spPr>
            <a:xfrm>
              <a:off x="2944959" y="1004121"/>
              <a:ext cx="1482440" cy="438582"/>
            </a:xfrm>
            <a:prstGeom prst="rect">
              <a:avLst/>
            </a:prstGeom>
          </p:spPr>
          <p:txBody>
            <a:bodyPr wrap="square">
              <a:spAutoFit/>
            </a:bodyPr>
            <a:lstStyle/>
            <a:p>
              <a:pPr>
                <a:defRPr sz="2000" b="1">
                  <a:solidFill>
                    <a:srgbClr val="FFFFFF"/>
                  </a:solidFill>
                </a:defRPr>
              </a:pPr>
              <a:r>
                <a:rPr lang="it-IT" sz="1125">
                  <a:solidFill>
                    <a:schemeClr val="bg1"/>
                  </a:solidFill>
                </a:rPr>
                <a:t>SERVIZI ESISTENTI</a:t>
              </a:r>
            </a:p>
            <a:p>
              <a:pPr>
                <a:defRPr sz="2000" b="1">
                  <a:solidFill>
                    <a:srgbClr val="FFFFFF"/>
                  </a:solidFill>
                </a:defRPr>
              </a:pPr>
              <a:endParaRPr lang="it-IT" sz="1125">
                <a:solidFill>
                  <a:schemeClr val="bg1"/>
                </a:solidFill>
              </a:endParaRPr>
            </a:p>
          </p:txBody>
        </p:sp>
        <p:sp>
          <p:nvSpPr>
            <p:cNvPr id="9" name="Rectangle 3">
              <a:extLst>
                <a:ext uri="{FF2B5EF4-FFF2-40B4-BE49-F238E27FC236}">
                  <a16:creationId xmlns:a16="http://schemas.microsoft.com/office/drawing/2014/main" id="{012D520C-EF20-7043-BDF6-BE34436BEE43}"/>
                </a:ext>
              </a:extLst>
            </p:cNvPr>
            <p:cNvSpPr/>
            <p:nvPr/>
          </p:nvSpPr>
          <p:spPr>
            <a:xfrm>
              <a:off x="4559360" y="909438"/>
              <a:ext cx="2079020" cy="461665"/>
            </a:xfrm>
            <a:prstGeom prst="rect">
              <a:avLst/>
            </a:prstGeom>
          </p:spPr>
          <p:txBody>
            <a:bodyPr wrap="square">
              <a:spAutoFit/>
            </a:bodyPr>
            <a:lstStyle/>
            <a:p>
              <a:pPr>
                <a:defRPr sz="2000" b="1">
                  <a:solidFill>
                    <a:srgbClr val="FFFFFF"/>
                  </a:solidFill>
                </a:defRPr>
              </a:pPr>
              <a:r>
                <a:rPr lang="it-IT" sz="1200">
                  <a:solidFill>
                    <a:schemeClr val="bg1"/>
                  </a:solidFill>
                  <a:latin typeface="Calibri Light" panose="020f0302020204030204" pitchFamily="34" charset="0"/>
                  <a:cs typeface="Calibri Light" panose="020f0302020204030204" pitchFamily="34" charset="0"/>
                </a:rPr>
                <a:t>Valutazione Servizi esistenti e pianificazione azioni correttive</a:t>
              </a:r>
            </a:p>
          </p:txBody>
        </p:sp>
        <p:sp>
          <p:nvSpPr>
            <p:cNvPr id="10" name="Rectangle 35">
              <a:extLst>
                <a:ext uri="{FF2B5EF4-FFF2-40B4-BE49-F238E27FC236}">
                  <a16:creationId xmlns:a16="http://schemas.microsoft.com/office/drawing/2014/main" id="{2AD24228-D9FD-534F-8D1A-C4F90223AB61}"/>
                </a:ext>
              </a:extLst>
            </p:cNvPr>
            <p:cNvSpPr/>
            <p:nvPr/>
          </p:nvSpPr>
          <p:spPr>
            <a:xfrm>
              <a:off x="3683136" y="2536510"/>
              <a:ext cx="1752448" cy="438582"/>
            </a:xfrm>
            <a:prstGeom prst="rect">
              <a:avLst/>
            </a:prstGeom>
          </p:spPr>
          <p:txBody>
            <a:bodyPr wrap="square">
              <a:spAutoFit/>
            </a:bodyPr>
            <a:lstStyle/>
            <a:p>
              <a:pPr>
                <a:defRPr sz="2000" b="1">
                  <a:solidFill>
                    <a:srgbClr val="FFFFFF"/>
                  </a:solidFill>
                </a:defRPr>
              </a:pPr>
              <a:r>
                <a:rPr lang="it-IT" sz="1125">
                  <a:solidFill>
                    <a:schemeClr val="bg1"/>
                  </a:solidFill>
                </a:rPr>
                <a:t>SERVIZI IN SVILUPPO</a:t>
              </a:r>
            </a:p>
            <a:p>
              <a:pPr>
                <a:defRPr sz="2000" b="1">
                  <a:solidFill>
                    <a:srgbClr val="FFFFFF"/>
                  </a:solidFill>
                </a:defRPr>
              </a:pPr>
              <a:endParaRPr lang="it-IT" sz="1125">
                <a:solidFill>
                  <a:srgbClr val="0070C0"/>
                </a:solidFill>
              </a:endParaRPr>
            </a:p>
          </p:txBody>
        </p:sp>
        <p:sp>
          <p:nvSpPr>
            <p:cNvPr id="11" name="Rectangle 36">
              <a:extLst>
                <a:ext uri="{FF2B5EF4-FFF2-40B4-BE49-F238E27FC236}">
                  <a16:creationId xmlns:a16="http://schemas.microsoft.com/office/drawing/2014/main" id="{F5FF2A3B-8DC6-CE4D-849F-385756B24EF9}"/>
                </a:ext>
              </a:extLst>
            </p:cNvPr>
            <p:cNvSpPr/>
            <p:nvPr/>
          </p:nvSpPr>
          <p:spPr>
            <a:xfrm>
              <a:off x="5536834" y="2424164"/>
              <a:ext cx="1750779" cy="461665"/>
            </a:xfrm>
            <a:prstGeom prst="rect">
              <a:avLst/>
            </a:prstGeom>
          </p:spPr>
          <p:txBody>
            <a:bodyPr wrap="square">
              <a:spAutoFit/>
            </a:bodyPr>
            <a:lstStyle/>
            <a:p>
              <a:pPr>
                <a:defRPr sz="2000" b="1">
                  <a:solidFill>
                    <a:srgbClr val="FFFFFF"/>
                  </a:solidFill>
                </a:defRPr>
              </a:pPr>
              <a:r>
                <a:rPr lang="it-IT" sz="1200">
                  <a:solidFill>
                    <a:schemeClr val="bg1"/>
                  </a:solidFill>
                  <a:latin typeface="Calibri Light" panose="020f0302020204030204" pitchFamily="34" charset="0"/>
                  <a:cs typeface="Calibri Light" panose="020f0302020204030204" pitchFamily="34" charset="0"/>
                </a:rPr>
                <a:t>Simulazione del rischio e correzione vulnerabilità</a:t>
              </a:r>
            </a:p>
          </p:txBody>
        </p:sp>
        <p:sp>
          <p:nvSpPr>
            <p:cNvPr id="12" name="Rectangle 38">
              <a:extLst>
                <a:ext uri="{FF2B5EF4-FFF2-40B4-BE49-F238E27FC236}">
                  <a16:creationId xmlns:a16="http://schemas.microsoft.com/office/drawing/2014/main" id="{FC360E99-7347-8343-A0D2-525A40F9F58D}"/>
                </a:ext>
              </a:extLst>
            </p:cNvPr>
            <p:cNvSpPr/>
            <p:nvPr/>
          </p:nvSpPr>
          <p:spPr>
            <a:xfrm>
              <a:off x="2952098" y="4068899"/>
              <a:ext cx="1622560" cy="438582"/>
            </a:xfrm>
            <a:prstGeom prst="rect">
              <a:avLst/>
            </a:prstGeom>
          </p:spPr>
          <p:txBody>
            <a:bodyPr wrap="none">
              <a:spAutoFit/>
            </a:bodyPr>
            <a:lstStyle/>
            <a:p>
              <a:pPr>
                <a:defRPr sz="2000" b="1">
                  <a:solidFill>
                    <a:srgbClr val="FFFFFF"/>
                  </a:solidFill>
                </a:defRPr>
              </a:pPr>
              <a:r>
                <a:rPr lang="it-IT" sz="1125">
                  <a:solidFill>
                    <a:schemeClr val="bg1"/>
                  </a:solidFill>
                </a:rPr>
                <a:t>SERVIZI DA SVILUPPARE</a:t>
              </a:r>
            </a:p>
            <a:p>
              <a:pPr>
                <a:defRPr sz="2000" b="1">
                  <a:solidFill>
                    <a:srgbClr val="FFFFFF"/>
                  </a:solidFill>
                </a:defRPr>
              </a:pPr>
              <a:endParaRPr lang="it-IT" sz="1125">
                <a:solidFill>
                  <a:srgbClr val="0070C0"/>
                </a:solidFill>
              </a:endParaRPr>
            </a:p>
          </p:txBody>
        </p:sp>
        <p:sp>
          <p:nvSpPr>
            <p:cNvPr id="13" name="Rectangle 39">
              <a:extLst>
                <a:ext uri="{FF2B5EF4-FFF2-40B4-BE49-F238E27FC236}">
                  <a16:creationId xmlns:a16="http://schemas.microsoft.com/office/drawing/2014/main" id="{FBB23209-9E91-2B4E-824A-D43773519A3B}"/>
                </a:ext>
              </a:extLst>
            </p:cNvPr>
            <p:cNvSpPr/>
            <p:nvPr/>
          </p:nvSpPr>
          <p:spPr>
            <a:xfrm>
              <a:off x="4347434" y="3936308"/>
              <a:ext cx="2083138" cy="646331"/>
            </a:xfrm>
            <a:prstGeom prst="rect">
              <a:avLst/>
            </a:prstGeom>
          </p:spPr>
          <p:txBody>
            <a:bodyPr wrap="square">
              <a:spAutoFit/>
            </a:bodyPr>
            <a:lstStyle/>
            <a:p>
              <a:pPr>
                <a:defRPr sz="2000" b="1">
                  <a:solidFill>
                    <a:srgbClr val="FFFFFF"/>
                  </a:solidFill>
                </a:defRPr>
              </a:pPr>
              <a:r>
                <a:rPr lang="it-IT" sz="1200">
                  <a:solidFill>
                    <a:schemeClr val="bg1"/>
                  </a:solidFill>
                  <a:latin typeface="Calibri Light" panose="020f0302020204030204" pitchFamily="34" charset="0"/>
                  <a:cs typeface="Calibri Light" panose="020f0302020204030204" pitchFamily="34" charset="0"/>
                </a:rPr>
                <a:t>Simulazione del rischio e definizione caratteristiche di sicurezza</a:t>
              </a:r>
            </a:p>
          </p:txBody>
        </p:sp>
      </p:grpSp>
      <p:sp>
        <p:nvSpPr>
          <p:cNvPr id="3" name="CasellaDiTesto 2"/>
          <p:cNvSpPr txBox="1"/>
          <p:nvPr/>
        </p:nvSpPr>
        <p:spPr>
          <a:xfrm>
            <a:off x="7801429" y="515257"/>
            <a:ext cx="1908628" cy="338554"/>
          </a:xfrm>
          <a:prstGeom prst="rect">
            <a:avLst/>
          </a:prstGeom>
          <a:noFill/>
        </p:spPr>
        <p:txBody>
          <a:bodyPr wrap="square" rtlCol="0">
            <a:spAutoFit/>
          </a:bodyPr>
          <a:lstStyle/>
          <a:p>
            <a:r>
              <a:rPr lang="it-IT" sz="1600" b="1" u="sng">
                <a:solidFill>
                  <a:srgbClr val="002060"/>
                </a:solidFill>
                <a:cs typeface="Arial" panose="020b0604020202020204" pitchFamily="34" charset="0"/>
              </a:rPr>
              <a:t>Feedback dagli Enti</a:t>
            </a:r>
          </a:p>
        </p:txBody>
      </p:sp>
    </p:spTree>
    <p:extLst>
      <p:ext uri="{BB962C8B-B14F-4D97-AF65-F5344CB8AC3E}">
        <p14:creationId xmlns:p14="http://schemas.microsoft.com/office/powerpoint/2010/main" val="287317580"/>
      </p:ext>
    </p:extLst>
  </p:cSld>
  <p:clrMapOvr>
    <a:masterClrMapping/>
  </p:clrMapOvr>
  <p:transition/>
  <p:timing/>
</p:sld>
</file>

<file path=ppt/slides/slide2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Shape 62"/>
        <p:cNvGrpSpPr/>
        <p:nvPr/>
      </p:nvGrpSpPr>
      <p:grpSpPr>
        <a:xfrm>
          <a:off x="0" y="0"/>
          <a:ext cx="0" cy="0"/>
        </a:xfrm>
      </p:grpSpPr>
      <p:sp>
        <p:nvSpPr>
          <p:cNvPr id="64" name="Google Shape;64;p8"/>
          <p:cNvSpPr/>
          <p:nvPr/>
        </p:nvSpPr>
        <p:spPr>
          <a:xfrm>
            <a:off x="9501049" y="73736"/>
            <a:ext cx="485924" cy="141139"/>
          </a:xfrm>
          <a:prstGeom prst="roundRect">
            <a:avLst>
              <a:gd name="adj" fmla="val 16667"/>
            </a:avLst>
          </a:prstGeom>
          <a:solidFill>
            <a:srgbClr val="0070C0"/>
          </a:solidFill>
          <a:ln>
            <a:noFill/>
          </a:ln>
        </p:spPr>
        <p:txBody>
          <a:bodyPr spcFirstLastPara="1" wrap="square" lIns="75592" tIns="37786" rIns="75592" bIns="37786" anchor="ctr" anchorCtr="0">
            <a:noAutofit/>
          </a:bodyPr>
          <a:lstStyle/>
          <a:p>
            <a:pPr algn="ctr" defTabSz="756026"/>
            <a:fld id="{00000000-1234-1234-1234-123412341234}" type="slidenum">
              <a:rPr lang="it-IT" sz="909">
                <a:solidFill>
                  <a:prstClr val="white"/>
                </a:solidFill>
                <a:latin typeface="Titillium Web" panose="020b0604020202020204" charset="0"/>
                <a:ea typeface="Titillium Web"/>
                <a:cs typeface="Titillium Web"/>
                <a:sym typeface="Titillium Web" panose="020b0604020202020204" charset="0"/>
              </a:rPr>
              <a:pPr algn="ctr" defTabSz="756026"/>
              <a:t>29</a:t>
            </a:fld>
            <a:endParaRPr sz="909">
              <a:solidFill>
                <a:prstClr val="white"/>
              </a:solidFill>
              <a:latin typeface="Titillium Web" panose="020b0604020202020204" charset="0"/>
              <a:ea typeface="Titillium Web"/>
              <a:cs typeface="Titillium Web"/>
              <a:sym typeface="Titillium Web" panose="020b0604020202020204" charset="0"/>
            </a:endParaRPr>
          </a:p>
        </p:txBody>
      </p:sp>
      <p:sp>
        <p:nvSpPr>
          <p:cNvPr id="66" name="Google Shape;66;p8"/>
          <p:cNvSpPr/>
          <p:nvPr/>
        </p:nvSpPr>
        <p:spPr>
          <a:xfrm>
            <a:off x="6983615" y="2450472"/>
            <a:ext cx="1651744" cy="18033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75592" tIns="75592" rIns="75592" bIns="75592" anchor="ctr" anchorCtr="0">
            <a:noAutofit/>
          </a:bodyPr>
          <a:lstStyle/>
          <a:p>
            <a:pPr defTabSz="756026"/>
            <a:endParaRPr sz="1488">
              <a:solidFill>
                <a:prstClr val="black"/>
              </a:solidFill>
              <a:latin typeface="Calibri" panose="020f0502020204030204"/>
            </a:endParaRPr>
          </a:p>
        </p:txBody>
      </p:sp>
      <p:sp>
        <p:nvSpPr>
          <p:cNvPr id="14" name="Google Shape;74;p9"/>
          <p:cNvSpPr txBox="1"/>
          <p:nvPr/>
        </p:nvSpPr>
        <p:spPr>
          <a:xfrm>
            <a:off x="245496" y="73736"/>
            <a:ext cx="8908361" cy="634265"/>
          </a:xfrm>
          <a:prstGeom prst="rect">
            <a:avLst/>
          </a:prstGeom>
          <a:noFill/>
          <a:ln>
            <a:noFill/>
          </a:ln>
        </p:spPr>
        <p:txBody>
          <a:bodyPr spcFirstLastPara="1" wrap="square" lIns="75592" tIns="37786" rIns="75592" bIns="37786" anchor="ctr" anchorCtr="0">
            <a:noAutofit/>
          </a:bodyPr>
          <a:lstStyle/>
          <a:p>
            <a:pPr defTabSz="756026">
              <a:lnSpc>
                <a:spcPct val="90000"/>
              </a:lnSpc>
            </a:pPr>
            <a:r>
              <a:rPr lang="it-IT" sz="2976" b="1">
                <a:solidFill>
                  <a:srgbClr val="002060"/>
                </a:solidFill>
                <a:latin typeface="Calibri" panose="020f0502020204030204" pitchFamily="34" charset="0"/>
                <a:ea typeface="Calibri"/>
                <a:cs typeface="Calibri" panose="020f0502020204030204" pitchFamily="34" charset="0"/>
                <a:sym typeface="Calibri" panose="020f0502020204030204"/>
              </a:rPr>
              <a:t>All’interno del tool di risk assessment</a:t>
            </a:r>
            <a:endParaRPr lang="it-IT" sz="2976">
              <a:solidFill>
                <a:prstClr val="black"/>
              </a:solidFill>
              <a:latin typeface="Calibri" panose="020f0502020204030204" pitchFamily="34" charset="0"/>
              <a:cs typeface="Calibri" panose="020f0502020204030204" pitchFamily="34" charset="0"/>
            </a:endParaRPr>
          </a:p>
        </p:txBody>
      </p:sp>
      <p:pic>
        <p:nvPicPr>
          <p:cNvPr id="2" name="Immagin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496" y="778571"/>
            <a:ext cx="8042059" cy="3846890"/>
          </a:xfrm>
          <a:prstGeom prst="rect">
            <a:avLst/>
          </a:prstGeom>
        </p:spPr>
      </p:pic>
      <p:sp>
        <p:nvSpPr>
          <p:cNvPr id="7" name="Line Callout 1 (Accent Bar) 13"/>
          <p:cNvSpPr/>
          <p:nvPr/>
        </p:nvSpPr>
        <p:spPr>
          <a:xfrm>
            <a:off x="7625293" y="1009851"/>
            <a:ext cx="2020132" cy="1692165"/>
          </a:xfrm>
          <a:prstGeom prst="accentCallout1">
            <a:avLst>
              <a:gd name="adj1" fmla="val 18750"/>
              <a:gd name="adj2" fmla="val -8333"/>
              <a:gd name="adj3" fmla="val 42488"/>
              <a:gd name="adj4" fmla="val -190595"/>
            </a:avLst>
          </a:prstGeom>
        </p:spPr>
        <p:style>
          <a:lnRef idx="1">
            <a:schemeClr val="accent1"/>
          </a:lnRef>
          <a:fillRef idx="3">
            <a:schemeClr val="accent1"/>
          </a:fillRef>
          <a:effectRef idx="2">
            <a:schemeClr val="accent1"/>
          </a:effectRef>
          <a:fontRef idx="minor">
            <a:schemeClr val="lt1"/>
          </a:fontRef>
        </p:style>
        <p:txBody>
          <a:bodyPr rtlCol="0" anchor="t"/>
          <a:lstStyle/>
          <a:p>
            <a:r>
              <a:rPr lang="it-IT" sz="1200" b="1">
                <a:latin typeface="Verdana" panose="020b0604030504040204" pitchFamily="34" charset="0"/>
                <a:ea typeface="Verdana" panose="020b0604030504040204" pitchFamily="34" charset="0"/>
                <a:cs typeface="Verdana" panose="020b0604030504040204" pitchFamily="34" charset="0"/>
              </a:rPr>
              <a:t>Dopo l’accesso tramite SPID, compaiono tre menù </a:t>
            </a:r>
            <a:r>
              <a:rPr lang="it-IT" sz="1200">
                <a:latin typeface="Verdana" panose="020b0604030504040204" pitchFamily="34" charset="0"/>
                <a:ea typeface="Verdana" panose="020b0604030504040204" pitchFamily="34" charset="0"/>
                <a:cs typeface="Verdana" panose="020b0604030504040204" pitchFamily="34" charset="0"/>
              </a:rPr>
              <a:t>tramite i quali è possibile implementare le varie fasi della gestione del rischio e visualizzarne i risultati.</a:t>
            </a:r>
          </a:p>
        </p:txBody>
      </p:sp>
    </p:spTree>
    <p:extLst>
      <p:ext uri="{BB962C8B-B14F-4D97-AF65-F5344CB8AC3E}">
        <p14:creationId xmlns:p14="http://schemas.microsoft.com/office/powerpoint/2010/main" val="3424537146"/>
      </p:ext>
    </p:extLst>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olo 1"/>
          <p:cNvSpPr>
            <a:spLocks noGrp="1"/>
          </p:cNvSpPr>
          <p:nvPr>
            <p:ph type="ctrTitle"/>
          </p:nvPr>
        </p:nvSpPr>
        <p:spPr>
          <a:xfrm>
            <a:off x="-1" y="1325195"/>
            <a:ext cx="10080626" cy="954398"/>
          </a:xfrm>
          <a:solidFill>
            <a:srgbClr val="0070C0"/>
          </a:solidFill>
        </p:spPr>
        <p:txBody>
          <a:bodyPr lIns="75605" tIns="37802" rIns="75605" bIns="37802" anchor="b">
            <a:noAutofit/>
          </a:bodyPr>
          <a:lstStyle/>
          <a:p>
            <a:r>
              <a:rPr lang="it-IT" sz="3638" b="1">
                <a:latin typeface="Titillium Web" panose="020b0604020202020204" charset="0"/>
                <a:ea typeface="+mn-ea"/>
                <a:cs typeface="+mn-cs"/>
              </a:rPr>
              <a:t>Il problema della sicurezza informatica</a:t>
            </a:r>
            <a:br>
              <a:rPr lang="it-IT" sz="3638" b="1">
                <a:latin typeface="Titillium Web" panose="020b0604020202020204" charset="0"/>
                <a:ea typeface="+mn-ea"/>
                <a:cs typeface="+mn-cs"/>
              </a:rPr>
            </a:br>
            <a:r>
              <a:rPr lang="it-IT" sz="3638" b="1">
                <a:latin typeface="Titillium Web" panose="020b0604020202020204" charset="0"/>
                <a:ea typeface="+mn-ea"/>
                <a:cs typeface="+mn-cs"/>
              </a:rPr>
              <a:t>nel contesto generale e nella PA</a:t>
            </a:r>
          </a:p>
        </p:txBody>
      </p:sp>
      <p:sp>
        <p:nvSpPr>
          <p:cNvPr id="3" name="Sottotitolo 2"/>
          <p:cNvSpPr>
            <a:spLocks noGrp="1"/>
          </p:cNvSpPr>
          <p:nvPr>
            <p:ph type="subTitle" idx="1"/>
          </p:nvPr>
        </p:nvSpPr>
        <p:spPr>
          <a:xfrm>
            <a:off x="1260078" y="3213603"/>
            <a:ext cx="7560469" cy="1103211"/>
          </a:xfrm>
        </p:spPr>
        <p:txBody>
          <a:bodyPr anchor="ctr">
            <a:normAutofit/>
          </a:bodyPr>
          <a:lstStyle/>
          <a:p>
            <a:endParaRPr lang="it-IT" sz="2646" b="1">
              <a:cs typeface="Calibri"/>
            </a:endParaRPr>
          </a:p>
          <a:p>
            <a:endParaRPr lang="it-IT" sz="2646" b="1">
              <a:cs typeface="Calibri"/>
            </a:endParaRPr>
          </a:p>
        </p:txBody>
      </p:sp>
      <p:sp>
        <p:nvSpPr>
          <p:cNvPr id="4" name="Titolo 1">
            <a:extLst>
              <a:ext uri="{FF2B5EF4-FFF2-40B4-BE49-F238E27FC236}">
                <a16:creationId xmlns:a16="http://schemas.microsoft.com/office/drawing/2014/main" id="{BCC83061-FDE6-4C91-93EF-2A4B19FF3380}"/>
              </a:ext>
            </a:extLst>
          </p:cNvPr>
          <p:cNvSpPr txBox="1"/>
          <p:nvPr/>
        </p:nvSpPr>
        <p:spPr>
          <a:xfrm>
            <a:off x="-2" y="2810810"/>
            <a:ext cx="10080626" cy="954398"/>
          </a:xfrm>
          <a:prstGeom prst="rect">
            <a:avLst/>
          </a:prstGeom>
          <a:solidFill>
            <a:srgbClr val="0070C0"/>
          </a:solidFill>
        </p:spPr>
        <p:txBody>
          <a:bodyPr lIns="75605" tIns="37802" rIns="75605" bIns="37802" anchor="b">
            <a:noAutofit/>
          </a:bodyPr>
          <a:lstStyle>
            <a:lvl1pPr algn="ctr" defTabSz="914400" rtl="0" eaLnBrk="1" latinLnBrk="0" hangingPunct="1">
              <a:lnSpc>
                <a:spcPct val="90000"/>
              </a:lnSpc>
              <a:spcBef>
                <a:spcPct val="0"/>
              </a:spcBef>
              <a:buNone/>
              <a:defRPr sz="6000" kern="1200">
                <a:solidFill>
                  <a:schemeClr val="bg1"/>
                </a:solidFill>
                <a:latin typeface="+mj-lt"/>
                <a:ea typeface="+mj-ea"/>
                <a:cs typeface="+mj-cs"/>
              </a:defRPr>
            </a:lvl1pPr>
          </a:lstStyle>
          <a:p>
            <a:pPr defTabSz="756026"/>
            <a:r>
              <a:rPr lang="it-IT" sz="2646" b="1">
                <a:solidFill>
                  <a:prstClr val="white"/>
                </a:solidFill>
                <a:latin typeface="Titillium Web" panose="020b0604020202020204" charset="0"/>
              </a:rPr>
              <a:t>Corrado Giustozzi</a:t>
            </a:r>
          </a:p>
        </p:txBody>
      </p:sp>
      <p:pic>
        <p:nvPicPr>
          <p:cNvPr id="6" name="Immagine 5">
            <a:extLst>
              <a:ext uri="{FF2B5EF4-FFF2-40B4-BE49-F238E27FC236}">
                <a16:creationId xmlns:a16="http://schemas.microsoft.com/office/drawing/2014/main" id="{439A2770-612E-0C45-A9AE-7374DB89B711}"/>
              </a:ext>
            </a:extLst>
          </p:cNvPr>
          <p:cNvPicPr>
            <a:picLocks noChangeAspect="1"/>
          </p:cNvPicPr>
          <p:nvPr/>
        </p:nvPicPr>
        <p:blipFill>
          <a:blip r:embed="rId2"/>
          <a:srcRect t="9075" b="76025"/>
          <a:stretch>
            <a:fillRect/>
          </a:stretch>
        </p:blipFill>
        <p:spPr>
          <a:xfrm>
            <a:off x="-1" y="4805956"/>
            <a:ext cx="10080625" cy="864495"/>
          </a:xfrm>
          <a:prstGeom prst="rect">
            <a:avLst/>
          </a:prstGeom>
        </p:spPr>
      </p:pic>
    </p:spTree>
    <p:extLst>
      <p:ext uri="{BB962C8B-B14F-4D97-AF65-F5344CB8AC3E}">
        <p14:creationId xmlns:p14="http://schemas.microsoft.com/office/powerpoint/2010/main" val="3705478297"/>
      </p:ext>
    </p:extLst>
  </p:cSld>
  <p:clrMapOvr>
    <a:masterClrMapping/>
  </p:clrMapOvr>
  <p:transition/>
  <p:timing/>
</p:sld>
</file>

<file path=ppt/slides/slide30.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Shape 62"/>
        <p:cNvGrpSpPr/>
        <p:nvPr/>
      </p:nvGrpSpPr>
      <p:grpSpPr>
        <a:xfrm>
          <a:off x="0" y="0"/>
          <a:ext cx="0" cy="0"/>
        </a:xfrm>
      </p:grpSpPr>
      <p:sp>
        <p:nvSpPr>
          <p:cNvPr id="64" name="Google Shape;64;p8"/>
          <p:cNvSpPr/>
          <p:nvPr/>
        </p:nvSpPr>
        <p:spPr>
          <a:xfrm>
            <a:off x="9501049" y="73736"/>
            <a:ext cx="485924" cy="141139"/>
          </a:xfrm>
          <a:prstGeom prst="roundRect">
            <a:avLst>
              <a:gd name="adj" fmla="val 16667"/>
            </a:avLst>
          </a:prstGeom>
          <a:solidFill>
            <a:srgbClr val="0070C0"/>
          </a:solidFill>
          <a:ln>
            <a:noFill/>
          </a:ln>
        </p:spPr>
        <p:txBody>
          <a:bodyPr spcFirstLastPara="1" wrap="square" lIns="75592" tIns="37786" rIns="75592" bIns="37786" anchor="ctr" anchorCtr="0">
            <a:noAutofit/>
          </a:bodyPr>
          <a:lstStyle/>
          <a:p>
            <a:pPr algn="ctr" defTabSz="756026">
              <a:defRPr/>
            </a:pPr>
            <a:fld id="{00000000-1234-1234-1234-123412341234}" type="slidenum">
              <a:rPr lang="it-IT" sz="909">
                <a:solidFill>
                  <a:prstClr val="white"/>
                </a:solidFill>
                <a:latin typeface="Titillium Web" panose="020b0604020202020204" charset="0"/>
                <a:ea typeface="Titillium Web"/>
                <a:cs typeface="Titillium Web"/>
                <a:sym typeface="Titillium Web" panose="020b0604020202020204" charset="0"/>
              </a:rPr>
              <a:pPr algn="ctr" defTabSz="756026">
                <a:defRPr/>
              </a:pPr>
              <a:t>30</a:t>
            </a:fld>
            <a:endParaRPr sz="909">
              <a:solidFill>
                <a:prstClr val="white"/>
              </a:solidFill>
              <a:latin typeface="Titillium Web" panose="020b0604020202020204" charset="0"/>
              <a:ea typeface="Titillium Web"/>
              <a:cs typeface="Titillium Web"/>
              <a:sym typeface="Titillium Web" panose="020b0604020202020204" charset="0"/>
            </a:endParaRPr>
          </a:p>
        </p:txBody>
      </p:sp>
      <p:sp>
        <p:nvSpPr>
          <p:cNvPr id="66" name="Google Shape;66;p8"/>
          <p:cNvSpPr/>
          <p:nvPr/>
        </p:nvSpPr>
        <p:spPr>
          <a:xfrm>
            <a:off x="6983615" y="2450472"/>
            <a:ext cx="1651744" cy="18033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75592" tIns="75592" rIns="75592" bIns="75592" anchor="ctr" anchorCtr="0">
            <a:noAutofit/>
          </a:bodyPr>
          <a:lstStyle/>
          <a:p>
            <a:pPr defTabSz="756026">
              <a:defRPr/>
            </a:pPr>
            <a:endParaRPr sz="1488">
              <a:solidFill>
                <a:prstClr val="black"/>
              </a:solidFill>
              <a:latin typeface="Calibri" panose="020f0502020204030204"/>
            </a:endParaRPr>
          </a:p>
        </p:txBody>
      </p:sp>
      <p:sp>
        <p:nvSpPr>
          <p:cNvPr id="14" name="Google Shape;74;p9"/>
          <p:cNvSpPr txBox="1"/>
          <p:nvPr/>
        </p:nvSpPr>
        <p:spPr>
          <a:xfrm>
            <a:off x="245496" y="144306"/>
            <a:ext cx="8908361" cy="634265"/>
          </a:xfrm>
          <a:prstGeom prst="rect">
            <a:avLst/>
          </a:prstGeom>
          <a:noFill/>
          <a:ln>
            <a:noFill/>
          </a:ln>
        </p:spPr>
        <p:txBody>
          <a:bodyPr spcFirstLastPara="1" wrap="square" lIns="75592" tIns="37786" rIns="75592" bIns="37786" anchor="ctr" anchorCtr="0">
            <a:noAutofit/>
          </a:bodyPr>
          <a:lstStyle/>
          <a:p>
            <a:pPr eaLnBrk="0" fontAlgn="base" hangingPunct="0">
              <a:lnSpc>
                <a:spcPct val="150000"/>
              </a:lnSpc>
              <a:spcAft>
                <a:spcPct val="0"/>
              </a:spcAft>
              <a:tabLst>
                <a:tab pos="199406"/>
              </a:tabLst>
            </a:pPr>
            <a:r>
              <a:rPr lang="it-IT" sz="2950" b="1">
                <a:solidFill>
                  <a:srgbClr val="002060"/>
                </a:solidFill>
                <a:latin typeface="Calibri" panose="020f0502020204030204"/>
                <a:cs typeface="Calibri"/>
              </a:rPr>
              <a:t>Esempio di report - risultati analisi del rischio  1/3</a:t>
            </a:r>
          </a:p>
        </p:txBody>
      </p:sp>
      <p:sp>
        <p:nvSpPr>
          <p:cNvPr id="15" name="Rettangolo 5">
            <a:extLst>
              <a:ext uri="{FF2B5EF4-FFF2-40B4-BE49-F238E27FC236}">
                <a16:creationId xmlns:a16="http://schemas.microsoft.com/office/drawing/2014/main" id="{840778A3-2E99-6E41-8788-E333605E3ED5}"/>
              </a:ext>
            </a:extLst>
          </p:cNvPr>
          <p:cNvSpPr txBox="1"/>
          <p:nvPr/>
        </p:nvSpPr>
        <p:spPr>
          <a:xfrm>
            <a:off x="290162" y="1556061"/>
            <a:ext cx="2705394" cy="1615827"/>
          </a:xfrm>
          <a:prstGeom prst="rect">
            <a:avLst/>
          </a:prstGeom>
          <a:ln w="12700">
            <a:miter lim="400000"/>
          </a:ln>
          <a:extLst>
            <a:ext uri="{C572A759-6A51-4108-AA02-DFA0A04FC94B}">
              <ma14:wrappingTextBoxFlag xmlns:ma14="http://schemas.microsoft.com/office/mac/drawingml/2011/main" xmlns="" val="1"/>
            </a:ext>
          </a:extLst>
        </p:spPr>
        <p:txBody>
          <a:bodyPr wrap="square" lIns="25717" rIns="25717">
            <a:spAutoFit/>
          </a:bodyPr>
          <a:lstStyle/>
          <a:p>
            <a:pPr algn="just">
              <a:defRPr sz="1600">
                <a:latin typeface="Titillium Web" panose="020b0604020202020204" charset="0"/>
                <a:ea typeface="Titillium Web"/>
                <a:cs typeface="Titillium Web"/>
                <a:sym typeface="Titillium Web" panose="020b0604020202020204" charset="0"/>
              </a:defRPr>
            </a:pPr>
            <a:r>
              <a:rPr sz="1650">
                <a:solidFill>
                  <a:srgbClr val="002060"/>
                </a:solidFill>
                <a:latin typeface="Titillium Web" panose="020b0604020202020204" charset="0"/>
              </a:rPr>
              <a:t>Per ciascuna categoria di controlli (dominio di sicurezza) sono riportati i relativi livelli di copertura in base ai risultati dell'assessment:</a:t>
            </a:r>
          </a:p>
        </p:txBody>
      </p:sp>
      <p:pic>
        <p:nvPicPr>
          <p:cNvPr id="16" name="Radar.jpg" descr="Radar.jpg">
            <a:extLst>
              <a:ext uri="{FF2B5EF4-FFF2-40B4-BE49-F238E27FC236}">
                <a16:creationId xmlns:a16="http://schemas.microsoft.com/office/drawing/2014/main" id="{02CF09BC-8816-D146-B215-C2CAB55C5D73}"/>
              </a:ext>
            </a:extLst>
          </p:cNvPr>
          <p:cNvPicPr>
            <a:picLocks noChangeAspect="1"/>
          </p:cNvPicPr>
          <p:nvPr/>
        </p:nvPicPr>
        <p:blipFill>
          <a:blip r:embed="rId3"/>
          <a:srcRect t="15361" b="5638"/>
          <a:stretch>
            <a:fillRect/>
          </a:stretch>
        </p:blipFill>
        <p:spPr>
          <a:xfrm>
            <a:off x="3388986" y="1437807"/>
            <a:ext cx="5246373" cy="3283990"/>
          </a:xfrm>
          <a:prstGeom prst="rect">
            <a:avLst/>
          </a:prstGeom>
          <a:ln w="12700" cap="flat">
            <a:noFill/>
            <a:miter lim="400000"/>
          </a:ln>
          <a:effectLst/>
        </p:spPr>
      </p:pic>
      <p:sp>
        <p:nvSpPr>
          <p:cNvPr id="17" name="Rettangolo 5">
            <a:extLst>
              <a:ext uri="{FF2B5EF4-FFF2-40B4-BE49-F238E27FC236}">
                <a16:creationId xmlns:a16="http://schemas.microsoft.com/office/drawing/2014/main" id="{BA899F7F-F45A-664C-877B-81D65344D172}"/>
              </a:ext>
            </a:extLst>
          </p:cNvPr>
          <p:cNvSpPr txBox="1"/>
          <p:nvPr/>
        </p:nvSpPr>
        <p:spPr>
          <a:xfrm>
            <a:off x="3510039" y="851869"/>
            <a:ext cx="5217042" cy="307777"/>
          </a:xfrm>
          <a:prstGeom prst="rect">
            <a:avLst/>
          </a:prstGeom>
          <a:ln w="12700">
            <a:miter lim="400000"/>
          </a:ln>
          <a:extLst>
            <a:ext uri="{C572A759-6A51-4108-AA02-DFA0A04FC94B}">
              <ma14:wrappingTextBoxFlag xmlns:ma14="http://schemas.microsoft.com/office/mac/drawingml/2011/main" xmlns="" val="1"/>
            </a:ext>
          </a:extLst>
        </p:spPr>
        <p:txBody>
          <a:bodyPr wrap="square" lIns="25717" rIns="25717">
            <a:spAutoFit/>
          </a:bodyPr>
          <a:lstStyle/>
          <a:p>
            <a:pPr algn="just">
              <a:defRPr sz="1600">
                <a:latin typeface="Titillium Web" panose="020b0604020202020204" charset="0"/>
                <a:ea typeface="Titillium Web"/>
                <a:cs typeface="Titillium Web"/>
                <a:sym typeface="Titillium Web" panose="020b0604020202020204" charset="0"/>
              </a:defRPr>
            </a:pPr>
            <a:r>
              <a:rPr lang="it-IT" sz="1400" b="1">
                <a:solidFill>
                  <a:srgbClr val="002060"/>
                </a:solidFill>
                <a:latin typeface="Calibri" panose="020f0502020204030204"/>
                <a:ea typeface="Calibri"/>
                <a:cs typeface="Calibri"/>
              </a:rPr>
              <a:t>Grado di implementazione medio per ciascun dominio di sicurezza</a:t>
            </a:r>
            <a:endParaRPr sz="1400" b="1">
              <a:solidFill>
                <a:srgbClr val="002060"/>
              </a:solidFill>
              <a:latin typeface="Calibri" panose="020f0502020204030204"/>
              <a:ea typeface="Calibri"/>
              <a:cs typeface="Calibri"/>
            </a:endParaRPr>
          </a:p>
        </p:txBody>
      </p:sp>
      <p:grpSp>
        <p:nvGrpSpPr>
          <p:cNvPr id="18" name="Rectangle 8"/>
          <p:cNvGrpSpPr/>
          <p:nvPr/>
        </p:nvGrpSpPr>
        <p:grpSpPr>
          <a:xfrm>
            <a:off x="7146539" y="3705447"/>
            <a:ext cx="1792206" cy="544379"/>
            <a:chOff x="14545" y="-31392"/>
            <a:chExt cx="1066187" cy="694043"/>
          </a:xfrm>
        </p:grpSpPr>
        <p:sp>
          <p:nvSpPr>
            <p:cNvPr id="19" name="Rectangle"/>
            <p:cNvSpPr/>
            <p:nvPr/>
          </p:nvSpPr>
          <p:spPr>
            <a:xfrm rot="20462964">
              <a:off x="14545" y="181867"/>
              <a:ext cx="1066187" cy="267523"/>
            </a:xfrm>
            <a:prstGeom prst="rect">
              <a:avLst/>
            </a:prstGeom>
            <a:solidFill>
              <a:srgbClr val="FFFFFF"/>
            </a:solidFill>
            <a:ln w="6350" cap="flat">
              <a:solidFill>
                <a:srgbClr val="808080"/>
              </a:solidFill>
              <a:prstDash val="solid"/>
              <a:miter lim="800000"/>
            </a:ln>
            <a:effectLst/>
          </p:spPr>
          <p:txBody>
            <a:bodyPr wrap="square" lIns="25717" tIns="25717" rIns="25717" bIns="25717" numCol="1" anchor="ctr">
              <a:noAutofit/>
            </a:bodyPr>
            <a:lstStyle/>
            <a:p>
              <a:pPr algn="ctr">
                <a:defRPr>
                  <a:solidFill>
                    <a:srgbClr val="FFFFFF"/>
                  </a:solidFill>
                </a:defRPr>
              </a:pPr>
              <a:endParaRPr sz="1013"/>
            </a:p>
          </p:txBody>
        </p:sp>
        <p:sp>
          <p:nvSpPr>
            <p:cNvPr id="20" name="ESEMPIO"/>
            <p:cNvSpPr txBox="1"/>
            <p:nvPr/>
          </p:nvSpPr>
          <p:spPr>
            <a:xfrm rot="20462964">
              <a:off x="60266" y="-31392"/>
              <a:ext cx="974748" cy="69404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5717" tIns="25717" rIns="25717" bIns="25717" numCol="1" anchor="ctr">
              <a:spAutoFit/>
            </a:bodyPr>
            <a:lstStyle>
              <a:lvl1pPr algn="ctr">
                <a:defRPr sz="1600">
                  <a:solidFill>
                    <a:srgbClr val="0D0D0D"/>
                  </a:solidFill>
                </a:defRPr>
              </a:lvl1pPr>
            </a:lstStyle>
            <a:p>
              <a:r>
                <a:rPr sz="3200" b="1" u="sng">
                  <a:solidFill>
                    <a:srgbClr val="FF0000"/>
                  </a:solidFill>
                </a:rPr>
                <a:t>ESEMPIO</a:t>
              </a:r>
            </a:p>
          </p:txBody>
        </p:sp>
      </p:grpSp>
    </p:spTree>
    <p:extLst>
      <p:ext uri="{BB962C8B-B14F-4D97-AF65-F5344CB8AC3E}">
        <p14:creationId xmlns:p14="http://schemas.microsoft.com/office/powerpoint/2010/main" val="296546734"/>
      </p:ext>
    </p:extLst>
  </p:cSld>
  <p:clrMapOvr>
    <a:masterClrMapping/>
  </p:clrMapOvr>
  <p:transition/>
  <p:timing/>
</p:sld>
</file>

<file path=ppt/slides/slide3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Shape 62"/>
        <p:cNvGrpSpPr/>
        <p:nvPr/>
      </p:nvGrpSpPr>
      <p:grpSpPr>
        <a:xfrm>
          <a:off x="0" y="0"/>
          <a:ext cx="0" cy="0"/>
        </a:xfrm>
      </p:grpSpPr>
      <p:sp>
        <p:nvSpPr>
          <p:cNvPr id="64" name="Google Shape;64;p8"/>
          <p:cNvSpPr/>
          <p:nvPr/>
        </p:nvSpPr>
        <p:spPr>
          <a:xfrm>
            <a:off x="9501049" y="73736"/>
            <a:ext cx="485924" cy="141139"/>
          </a:xfrm>
          <a:prstGeom prst="roundRect">
            <a:avLst>
              <a:gd name="adj" fmla="val 16667"/>
            </a:avLst>
          </a:prstGeom>
          <a:solidFill>
            <a:srgbClr val="0070C0"/>
          </a:solidFill>
          <a:ln>
            <a:noFill/>
          </a:ln>
        </p:spPr>
        <p:txBody>
          <a:bodyPr spcFirstLastPara="1" wrap="square" lIns="75592" tIns="37786" rIns="75592" bIns="37786" anchor="ctr" anchorCtr="0">
            <a:noAutofit/>
          </a:bodyPr>
          <a:lstStyle/>
          <a:p>
            <a:pPr algn="ctr" defTabSz="756026">
              <a:defRPr/>
            </a:pPr>
            <a:fld id="{00000000-1234-1234-1234-123412341234}" type="slidenum">
              <a:rPr lang="it-IT" sz="909">
                <a:solidFill>
                  <a:prstClr val="white"/>
                </a:solidFill>
                <a:latin typeface="Titillium Web" panose="020b0604020202020204" charset="0"/>
                <a:ea typeface="Titillium Web"/>
                <a:cs typeface="Titillium Web"/>
                <a:sym typeface="Titillium Web" panose="020b0604020202020204" charset="0"/>
              </a:rPr>
              <a:pPr algn="ctr" defTabSz="756026">
                <a:defRPr/>
              </a:pPr>
              <a:t>31</a:t>
            </a:fld>
            <a:endParaRPr sz="909">
              <a:solidFill>
                <a:prstClr val="white"/>
              </a:solidFill>
              <a:latin typeface="Titillium Web" panose="020b0604020202020204" charset="0"/>
              <a:ea typeface="Titillium Web"/>
              <a:cs typeface="Titillium Web"/>
              <a:sym typeface="Titillium Web" panose="020b0604020202020204" charset="0"/>
            </a:endParaRPr>
          </a:p>
        </p:txBody>
      </p:sp>
      <p:sp>
        <p:nvSpPr>
          <p:cNvPr id="66" name="Google Shape;66;p8"/>
          <p:cNvSpPr/>
          <p:nvPr/>
        </p:nvSpPr>
        <p:spPr>
          <a:xfrm>
            <a:off x="6983615" y="2450472"/>
            <a:ext cx="1651744" cy="18033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75592" tIns="75592" rIns="75592" bIns="75592" anchor="ctr" anchorCtr="0">
            <a:noAutofit/>
          </a:bodyPr>
          <a:lstStyle/>
          <a:p>
            <a:pPr defTabSz="756026">
              <a:defRPr/>
            </a:pPr>
            <a:endParaRPr sz="1488">
              <a:solidFill>
                <a:prstClr val="black"/>
              </a:solidFill>
              <a:latin typeface="Calibri" panose="020f0502020204030204"/>
            </a:endParaRPr>
          </a:p>
        </p:txBody>
      </p:sp>
      <p:sp>
        <p:nvSpPr>
          <p:cNvPr id="6" name="Google Shape;74;p9"/>
          <p:cNvSpPr txBox="1"/>
          <p:nvPr/>
        </p:nvSpPr>
        <p:spPr>
          <a:xfrm>
            <a:off x="245496" y="144306"/>
            <a:ext cx="8908361" cy="634265"/>
          </a:xfrm>
          <a:prstGeom prst="rect">
            <a:avLst/>
          </a:prstGeom>
          <a:noFill/>
          <a:ln>
            <a:noFill/>
          </a:ln>
        </p:spPr>
        <p:txBody>
          <a:bodyPr spcFirstLastPara="1" wrap="square" lIns="75592" tIns="37786" rIns="75592" bIns="37786" anchor="ctr" anchorCtr="0">
            <a:noAutofit/>
          </a:bodyPr>
          <a:lstStyle/>
          <a:p>
            <a:pPr defTabSz="756026" fontAlgn="base">
              <a:lnSpc>
                <a:spcPct val="90000"/>
              </a:lnSpc>
              <a:spcAft>
                <a:spcPct val="0"/>
              </a:spcAft>
              <a:tabLst>
                <a:tab pos="199406"/>
              </a:tabLst>
            </a:pPr>
            <a:r>
              <a:rPr lang="it-IT" sz="2950" b="1">
                <a:solidFill>
                  <a:srgbClr val="002060"/>
                </a:solidFill>
                <a:latin typeface="Calibri" panose="020f0502020204030204"/>
                <a:cs typeface="Calibri"/>
              </a:rPr>
              <a:t>Esempio di report - risultati analisi del rischio  2/3</a:t>
            </a:r>
          </a:p>
        </p:txBody>
      </p:sp>
      <p:grpSp>
        <p:nvGrpSpPr>
          <p:cNvPr id="2" name="Gruppo 1"/>
          <p:cNvGrpSpPr/>
          <p:nvPr/>
        </p:nvGrpSpPr>
        <p:grpSpPr>
          <a:xfrm>
            <a:off x="691034" y="900440"/>
            <a:ext cx="8895653" cy="3838473"/>
            <a:chOff x="691035" y="900440"/>
            <a:chExt cx="7776603" cy="3357028"/>
          </a:xfrm>
        </p:grpSpPr>
        <p:pic>
          <p:nvPicPr>
            <p:cNvPr id="7" name="Image" descr="Image">
              <a:extLst>
                <a:ext uri="{FF2B5EF4-FFF2-40B4-BE49-F238E27FC236}">
                  <a16:creationId xmlns:a16="http://schemas.microsoft.com/office/drawing/2014/main" id="{21A14324-17C3-024E-B331-E4DE5B480B40}"/>
                </a:ext>
              </a:extLst>
            </p:cNvPr>
            <p:cNvPicPr>
              <a:picLocks noChangeAspect="1"/>
            </p:cNvPicPr>
            <p:nvPr/>
          </p:nvPicPr>
          <p:blipFill>
            <a:blip r:embed="rId3"/>
            <a:stretch>
              <a:fillRect/>
            </a:stretch>
          </p:blipFill>
          <p:spPr>
            <a:xfrm>
              <a:off x="841320" y="1639179"/>
              <a:ext cx="3422242" cy="2566680"/>
            </a:xfrm>
            <a:prstGeom prst="rect">
              <a:avLst/>
            </a:prstGeom>
            <a:ln w="12700">
              <a:miter lim="400000"/>
            </a:ln>
          </p:spPr>
        </p:pic>
        <p:grpSp>
          <p:nvGrpSpPr>
            <p:cNvPr id="8" name="Gruppo 7"/>
            <p:cNvGrpSpPr/>
            <p:nvPr/>
          </p:nvGrpSpPr>
          <p:grpSpPr>
            <a:xfrm>
              <a:off x="691035" y="900440"/>
              <a:ext cx="7776603" cy="3357028"/>
              <a:chOff x="1212959" y="1222821"/>
              <a:chExt cx="6732754" cy="2712266"/>
            </a:xfrm>
          </p:grpSpPr>
          <p:sp>
            <p:nvSpPr>
              <p:cNvPr id="9" name="Rettangolo 5">
                <a:extLst>
                  <a:ext uri="{FF2B5EF4-FFF2-40B4-BE49-F238E27FC236}">
                    <a16:creationId xmlns:a16="http://schemas.microsoft.com/office/drawing/2014/main" id="{FA061C70-A90A-9C44-A3B2-AB6C09628822}"/>
                  </a:ext>
                </a:extLst>
              </p:cNvPr>
              <p:cNvSpPr txBox="1"/>
              <p:nvPr/>
            </p:nvSpPr>
            <p:spPr>
              <a:xfrm>
                <a:off x="1343071" y="1222821"/>
                <a:ext cx="6376882" cy="369707"/>
              </a:xfrm>
              <a:prstGeom prst="rect">
                <a:avLst/>
              </a:prstGeom>
              <a:ln w="12700">
                <a:miter lim="400000"/>
              </a:ln>
              <a:extLst>
                <a:ext uri="{C572A759-6A51-4108-AA02-DFA0A04FC94B}">
                  <ma14:wrappingTextBoxFlag xmlns:ma14="http://schemas.microsoft.com/office/mac/drawingml/2011/main" xmlns="" val="1"/>
                </a:ext>
              </a:extLst>
            </p:spPr>
            <p:txBody>
              <a:bodyPr lIns="25717" rIns="25717">
                <a:spAutoFit/>
              </a:bodyPr>
              <a:lstStyle>
                <a:lvl1pPr algn="just">
                  <a:defRPr sz="1600">
                    <a:latin typeface="Titillium Web" panose="020b0604020202020204" charset="0"/>
                    <a:ea typeface="Titillium Web"/>
                    <a:cs typeface="Titillium Web"/>
                    <a:sym typeface="Titillium Web" panose="020b0604020202020204" charset="0"/>
                  </a:defRPr>
                </a:lvl1pPr>
              </a:lstStyle>
              <a:p>
                <a:pPr algn="l"/>
                <a:r>
                  <a:rPr lang="it-IT" sz="1400">
                    <a:solidFill>
                      <a:srgbClr val="002060"/>
                    </a:solidFill>
                  </a:rPr>
                  <a:t>Per ciascuna categoria di minacce sono riportati i relativi livelli di rischio in base ai risultati dell'assessment:</a:t>
                </a:r>
                <a:endParaRPr sz="1400">
                  <a:solidFill>
                    <a:srgbClr val="002060"/>
                  </a:solidFill>
                  <a:latin typeface="Calibri" panose="020f0502020204030204"/>
                  <a:ea typeface="Calibri"/>
                  <a:cs typeface="Calibri"/>
                </a:endParaRPr>
              </a:p>
            </p:txBody>
          </p:sp>
          <p:grpSp>
            <p:nvGrpSpPr>
              <p:cNvPr id="10" name="Rectangle 8">
                <a:extLst>
                  <a:ext uri="{FF2B5EF4-FFF2-40B4-BE49-F238E27FC236}">
                    <a16:creationId xmlns:a16="http://schemas.microsoft.com/office/drawing/2014/main" id="{E4602821-4023-3E44-BF59-53DD48EFB830}"/>
                  </a:ext>
                </a:extLst>
              </p:cNvPr>
              <p:cNvGrpSpPr/>
              <p:nvPr/>
            </p:nvGrpSpPr>
            <p:grpSpPr>
              <a:xfrm>
                <a:off x="6938233" y="1649053"/>
                <a:ext cx="599732" cy="190437"/>
                <a:chOff x="14545" y="146351"/>
                <a:chExt cx="1066187" cy="338551"/>
              </a:xfrm>
            </p:grpSpPr>
            <p:sp>
              <p:nvSpPr>
                <p:cNvPr id="15" name="Rectangle">
                  <a:extLst>
                    <a:ext uri="{FF2B5EF4-FFF2-40B4-BE49-F238E27FC236}">
                      <a16:creationId xmlns:a16="http://schemas.microsoft.com/office/drawing/2014/main" id="{C2512753-7FA6-9E4D-BAB0-C2204C045447}"/>
                    </a:ext>
                  </a:extLst>
                </p:cNvPr>
                <p:cNvSpPr/>
                <p:nvPr/>
              </p:nvSpPr>
              <p:spPr>
                <a:xfrm rot="20462964">
                  <a:off x="14545" y="181867"/>
                  <a:ext cx="1066187" cy="267523"/>
                </a:xfrm>
                <a:prstGeom prst="rect">
                  <a:avLst/>
                </a:prstGeom>
                <a:solidFill>
                  <a:srgbClr val="FFFFFF"/>
                </a:solidFill>
                <a:ln w="6350" cap="flat">
                  <a:solidFill>
                    <a:srgbClr val="808080"/>
                  </a:solidFill>
                  <a:prstDash val="solid"/>
                  <a:miter lim="800000"/>
                </a:ln>
                <a:effectLst/>
              </p:spPr>
              <p:txBody>
                <a:bodyPr wrap="square" lIns="25717" tIns="25717" rIns="25717" bIns="25717" numCol="1" anchor="ctr">
                  <a:noAutofit/>
                </a:bodyPr>
                <a:lstStyle/>
                <a:p>
                  <a:pPr algn="ctr">
                    <a:defRPr>
                      <a:solidFill>
                        <a:srgbClr val="FFFFFF"/>
                      </a:solidFill>
                    </a:defRPr>
                  </a:pPr>
                  <a:endParaRPr sz="1013"/>
                </a:p>
              </p:txBody>
            </p:sp>
            <p:sp>
              <p:nvSpPr>
                <p:cNvPr id="16" name="ESEMPIO">
                  <a:extLst>
                    <a:ext uri="{FF2B5EF4-FFF2-40B4-BE49-F238E27FC236}">
                      <a16:creationId xmlns:a16="http://schemas.microsoft.com/office/drawing/2014/main" id="{B3CD9656-7C18-8946-9B14-4478C5950490}"/>
                    </a:ext>
                  </a:extLst>
                </p:cNvPr>
                <p:cNvSpPr txBox="1"/>
                <p:nvPr/>
              </p:nvSpPr>
              <p:spPr>
                <a:xfrm rot="20462964">
                  <a:off x="60266" y="146351"/>
                  <a:ext cx="974747" cy="33855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5717" tIns="25717" rIns="25717" bIns="25717" numCol="1" anchor="ctr">
                  <a:spAutoFit/>
                </a:bodyPr>
                <a:lstStyle>
                  <a:lvl1pPr algn="ctr">
                    <a:defRPr sz="1600">
                      <a:solidFill>
                        <a:srgbClr val="0D0D0D"/>
                      </a:solidFill>
                    </a:defRPr>
                  </a:lvl1pPr>
                </a:lstStyle>
                <a:p>
                  <a:r>
                    <a:rPr sz="900"/>
                    <a:t>ESEMPIO</a:t>
                  </a:r>
                </a:p>
              </p:txBody>
            </p:sp>
          </p:grpSp>
          <p:pic>
            <p:nvPicPr>
              <p:cNvPr id="11" name="Segnaposto contenuto 4" descr="Segnaposto contenuto 4">
                <a:extLst>
                  <a:ext uri="{FF2B5EF4-FFF2-40B4-BE49-F238E27FC236}">
                    <a16:creationId xmlns:a16="http://schemas.microsoft.com/office/drawing/2014/main" id="{235D27E7-A93A-9342-856F-F31022A09836}"/>
                  </a:ext>
                </a:extLst>
              </p:cNvPr>
              <p:cNvPicPr>
                <a:picLocks noChangeAspect="1"/>
              </p:cNvPicPr>
              <p:nvPr/>
            </p:nvPicPr>
            <p:blipFill>
              <a:blip r:embed="rId4"/>
              <a:stretch>
                <a:fillRect/>
              </a:stretch>
            </p:blipFill>
            <p:spPr>
              <a:xfrm>
                <a:off x="3245983" y="1568712"/>
                <a:ext cx="4699730" cy="2366375"/>
              </a:xfrm>
              <a:prstGeom prst="rect">
                <a:avLst/>
              </a:prstGeom>
              <a:ln w="12700">
                <a:miter lim="400000"/>
              </a:ln>
            </p:spPr>
          </p:pic>
          <p:sp>
            <p:nvSpPr>
              <p:cNvPr id="12" name="Line">
                <a:extLst>
                  <a:ext uri="{FF2B5EF4-FFF2-40B4-BE49-F238E27FC236}">
                    <a16:creationId xmlns:a16="http://schemas.microsoft.com/office/drawing/2014/main" id="{3D5E9DE0-468C-3B43-99C3-C91363C6B160}"/>
                  </a:ext>
                </a:extLst>
              </p:cNvPr>
              <p:cNvSpPr/>
              <p:nvPr/>
            </p:nvSpPr>
            <p:spPr>
              <a:xfrm flipV="1">
                <a:off x="2209204" y="1819675"/>
                <a:ext cx="1258007" cy="1666726"/>
              </a:xfrm>
              <a:prstGeom prst="line">
                <a:avLst/>
              </a:prstGeom>
              <a:ln w="12700">
                <a:solidFill>
                  <a:srgbClr val="FF2600"/>
                </a:solidFill>
                <a:miter/>
                <a:tailEnd type="triangle"/>
              </a:ln>
            </p:spPr>
            <p:txBody>
              <a:bodyPr lIns="25717" rIns="25717"/>
              <a:lstStyle/>
              <a:p>
                <a:endParaRPr sz="1013"/>
              </a:p>
            </p:txBody>
          </p:sp>
          <p:sp>
            <p:nvSpPr>
              <p:cNvPr id="13" name="Oval">
                <a:extLst>
                  <a:ext uri="{FF2B5EF4-FFF2-40B4-BE49-F238E27FC236}">
                    <a16:creationId xmlns:a16="http://schemas.microsoft.com/office/drawing/2014/main" id="{C20A8725-59B5-6640-B2AA-74AF5AB1F7D2}"/>
                  </a:ext>
                </a:extLst>
              </p:cNvPr>
              <p:cNvSpPr/>
              <p:nvPr/>
            </p:nvSpPr>
            <p:spPr>
              <a:xfrm>
                <a:off x="1212959" y="3370421"/>
                <a:ext cx="1023036" cy="180023"/>
              </a:xfrm>
              <a:prstGeom prst="ellipse">
                <a:avLst/>
              </a:prstGeom>
              <a:ln w="12700">
                <a:solidFill>
                  <a:srgbClr val="FF2600"/>
                </a:solidFill>
                <a:miter lim="400000"/>
              </a:ln>
            </p:spPr>
            <p:txBody>
              <a:bodyPr lIns="25717" rIns="25717" anchor="ctr"/>
              <a:lstStyle/>
              <a:p>
                <a:endParaRPr sz="1013"/>
              </a:p>
            </p:txBody>
          </p:sp>
        </p:grpSp>
        <p:grpSp>
          <p:nvGrpSpPr>
            <p:cNvPr id="17" name="Rectangle 8"/>
            <p:cNvGrpSpPr/>
            <p:nvPr/>
          </p:nvGrpSpPr>
          <p:grpSpPr>
            <a:xfrm>
              <a:off x="5565399" y="2164164"/>
              <a:ext cx="1792206" cy="544379"/>
              <a:chOff x="14545" y="-31394"/>
              <a:chExt cx="1066187" cy="694043"/>
            </a:xfrm>
          </p:grpSpPr>
          <p:sp>
            <p:nvSpPr>
              <p:cNvPr id="18" name="Rectangle"/>
              <p:cNvSpPr/>
              <p:nvPr/>
            </p:nvSpPr>
            <p:spPr>
              <a:xfrm rot="20462964">
                <a:off x="14545" y="181867"/>
                <a:ext cx="1066187" cy="267523"/>
              </a:xfrm>
              <a:prstGeom prst="rect">
                <a:avLst/>
              </a:prstGeom>
              <a:solidFill>
                <a:srgbClr val="FFFFFF"/>
              </a:solidFill>
              <a:ln w="6350" cap="flat">
                <a:solidFill>
                  <a:srgbClr val="808080"/>
                </a:solidFill>
                <a:prstDash val="solid"/>
                <a:miter lim="800000"/>
              </a:ln>
              <a:effectLst/>
            </p:spPr>
            <p:txBody>
              <a:bodyPr wrap="square" lIns="25717" tIns="25717" rIns="25717" bIns="25717" numCol="1" anchor="ctr">
                <a:noAutofit/>
              </a:bodyPr>
              <a:lstStyle/>
              <a:p>
                <a:pPr algn="ctr">
                  <a:defRPr>
                    <a:solidFill>
                      <a:srgbClr val="FFFFFF"/>
                    </a:solidFill>
                  </a:defRPr>
                </a:pPr>
                <a:endParaRPr sz="1013"/>
              </a:p>
            </p:txBody>
          </p:sp>
          <p:sp>
            <p:nvSpPr>
              <p:cNvPr id="19" name="ESEMPIO"/>
              <p:cNvSpPr txBox="1"/>
              <p:nvPr/>
            </p:nvSpPr>
            <p:spPr>
              <a:xfrm rot="20462964">
                <a:off x="60266" y="-31394"/>
                <a:ext cx="974748" cy="69404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5717" tIns="25717" rIns="25717" bIns="25717" numCol="1" anchor="ctr">
                <a:spAutoFit/>
              </a:bodyPr>
              <a:lstStyle>
                <a:lvl1pPr algn="ctr">
                  <a:defRPr sz="1600">
                    <a:solidFill>
                      <a:srgbClr val="0D0D0D"/>
                    </a:solidFill>
                  </a:defRPr>
                </a:lvl1pPr>
              </a:lstStyle>
              <a:p>
                <a:r>
                  <a:rPr b="1" u="sng">
                    <a:solidFill>
                      <a:srgbClr val="FF0000"/>
                    </a:solidFill>
                  </a:rPr>
                  <a:t>ESEMPIO</a:t>
                </a:r>
              </a:p>
            </p:txBody>
          </p:sp>
        </p:grpSp>
      </p:grpSp>
    </p:spTree>
    <p:extLst>
      <p:ext uri="{BB962C8B-B14F-4D97-AF65-F5344CB8AC3E}">
        <p14:creationId xmlns:p14="http://schemas.microsoft.com/office/powerpoint/2010/main" val="1157177773"/>
      </p:ext>
    </p:extLst>
  </p:cSld>
  <p:clrMapOvr>
    <a:masterClrMapping/>
  </p:clrMapOvr>
  <p:transition/>
  <p:timing/>
</p:sld>
</file>

<file path=ppt/slides/slide3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Shape 62"/>
        <p:cNvGrpSpPr/>
        <p:nvPr/>
      </p:nvGrpSpPr>
      <p:grpSpPr>
        <a:xfrm>
          <a:off x="0" y="0"/>
          <a:ext cx="0" cy="0"/>
        </a:xfrm>
      </p:grpSpPr>
      <p:sp>
        <p:nvSpPr>
          <p:cNvPr id="64" name="Google Shape;64;p8"/>
          <p:cNvSpPr/>
          <p:nvPr/>
        </p:nvSpPr>
        <p:spPr>
          <a:xfrm>
            <a:off x="9501049" y="73736"/>
            <a:ext cx="485924" cy="141139"/>
          </a:xfrm>
          <a:prstGeom prst="roundRect">
            <a:avLst>
              <a:gd name="adj" fmla="val 16667"/>
            </a:avLst>
          </a:prstGeom>
          <a:solidFill>
            <a:srgbClr val="0070C0"/>
          </a:solidFill>
          <a:ln>
            <a:noFill/>
          </a:ln>
        </p:spPr>
        <p:txBody>
          <a:bodyPr spcFirstLastPara="1" wrap="square" lIns="75592" tIns="37786" rIns="75592" bIns="37786" anchor="ctr" anchorCtr="0">
            <a:noAutofit/>
          </a:bodyPr>
          <a:lstStyle/>
          <a:p>
            <a:pPr algn="ctr" defTabSz="756026">
              <a:defRPr/>
            </a:pPr>
            <a:fld id="{00000000-1234-1234-1234-123412341234}" type="slidenum">
              <a:rPr lang="it-IT" sz="909">
                <a:solidFill>
                  <a:prstClr val="white"/>
                </a:solidFill>
                <a:latin typeface="Titillium Web" panose="020b0604020202020204" charset="0"/>
                <a:ea typeface="Titillium Web"/>
                <a:cs typeface="Titillium Web"/>
                <a:sym typeface="Titillium Web" panose="020b0604020202020204" charset="0"/>
              </a:rPr>
              <a:pPr algn="ctr" defTabSz="756026">
                <a:defRPr/>
              </a:pPr>
              <a:t>32</a:t>
            </a:fld>
            <a:endParaRPr sz="909">
              <a:solidFill>
                <a:prstClr val="white"/>
              </a:solidFill>
              <a:latin typeface="Titillium Web" panose="020b0604020202020204" charset="0"/>
              <a:ea typeface="Titillium Web"/>
              <a:cs typeface="Titillium Web"/>
              <a:sym typeface="Titillium Web" panose="020b0604020202020204" charset="0"/>
            </a:endParaRPr>
          </a:p>
        </p:txBody>
      </p:sp>
      <p:sp>
        <p:nvSpPr>
          <p:cNvPr id="66" name="Google Shape;66;p8"/>
          <p:cNvSpPr/>
          <p:nvPr/>
        </p:nvSpPr>
        <p:spPr>
          <a:xfrm>
            <a:off x="6983615" y="2450472"/>
            <a:ext cx="1651744" cy="18033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75592" tIns="75592" rIns="75592" bIns="75592" anchor="ctr" anchorCtr="0">
            <a:noAutofit/>
          </a:bodyPr>
          <a:lstStyle/>
          <a:p>
            <a:pPr defTabSz="756026">
              <a:defRPr/>
            </a:pPr>
            <a:endParaRPr sz="1488">
              <a:solidFill>
                <a:prstClr val="black"/>
              </a:solidFill>
              <a:latin typeface="Calibri" panose="020f0502020204030204"/>
            </a:endParaRPr>
          </a:p>
        </p:txBody>
      </p:sp>
      <p:sp>
        <p:nvSpPr>
          <p:cNvPr id="7" name="Google Shape;74;p9"/>
          <p:cNvSpPr txBox="1"/>
          <p:nvPr/>
        </p:nvSpPr>
        <p:spPr>
          <a:xfrm>
            <a:off x="245496" y="144306"/>
            <a:ext cx="8908361" cy="634265"/>
          </a:xfrm>
          <a:prstGeom prst="rect">
            <a:avLst/>
          </a:prstGeom>
          <a:noFill/>
          <a:ln>
            <a:noFill/>
          </a:ln>
        </p:spPr>
        <p:txBody>
          <a:bodyPr spcFirstLastPara="1" wrap="square" lIns="75592" tIns="37786" rIns="75592" bIns="37786" anchor="ctr" anchorCtr="0">
            <a:noAutofit/>
          </a:bodyPr>
          <a:lstStyle/>
          <a:p>
            <a:pPr defTabSz="756026" fontAlgn="base">
              <a:lnSpc>
                <a:spcPct val="90000"/>
              </a:lnSpc>
              <a:spcAft>
                <a:spcPct val="0"/>
              </a:spcAft>
              <a:tabLst>
                <a:tab pos="199406"/>
              </a:tabLst>
            </a:pPr>
            <a:r>
              <a:rPr lang="it-IT" sz="2950" b="1">
                <a:solidFill>
                  <a:srgbClr val="002060"/>
                </a:solidFill>
                <a:latin typeface="Calibri" panose="020f0502020204030204"/>
                <a:cs typeface="Calibri"/>
              </a:rPr>
              <a:t>Esempio di report risultati analisi del rischio 3/3</a:t>
            </a:r>
          </a:p>
        </p:txBody>
      </p:sp>
      <p:pic>
        <p:nvPicPr>
          <p:cNvPr id="8" name="Segnaposto contenuto 4" descr="Segnaposto contenuto 4"/>
          <p:cNvPicPr>
            <a:picLocks noChangeAspect="1"/>
          </p:cNvPicPr>
          <p:nvPr/>
        </p:nvPicPr>
        <p:blipFill>
          <a:blip r:embed="rId3"/>
          <a:srcRect t="-3564" b="64623"/>
          <a:stretch>
            <a:fillRect/>
          </a:stretch>
        </p:blipFill>
        <p:spPr>
          <a:xfrm>
            <a:off x="339736" y="1952419"/>
            <a:ext cx="8753611" cy="2345576"/>
          </a:xfrm>
          <a:prstGeom prst="rect">
            <a:avLst/>
          </a:prstGeom>
          <a:ln w="12700">
            <a:miter lim="400000"/>
          </a:ln>
        </p:spPr>
      </p:pic>
      <p:sp>
        <p:nvSpPr>
          <p:cNvPr id="9" name="Rettangolo 5">
            <a:extLst>
              <a:ext uri="{FF2B5EF4-FFF2-40B4-BE49-F238E27FC236}">
                <a16:creationId xmlns:a16="http://schemas.microsoft.com/office/drawing/2014/main" id="{A9210A4B-9BB5-4F66-AA69-EB0C80343433}"/>
              </a:ext>
            </a:extLst>
          </p:cNvPr>
          <p:cNvSpPr txBox="1"/>
          <p:nvPr/>
        </p:nvSpPr>
        <p:spPr>
          <a:xfrm>
            <a:off x="552388" y="1147692"/>
            <a:ext cx="8287557" cy="523220"/>
          </a:xfrm>
          <a:prstGeom prst="rect">
            <a:avLst/>
          </a:prstGeom>
          <a:ln w="12700">
            <a:miter lim="400000"/>
          </a:ln>
          <a:extLst>
            <a:ext uri="{C572A759-6A51-4108-AA02-DFA0A04FC94B}">
              <ma14:wrappingTextBoxFlag xmlns:ma14="http://schemas.microsoft.com/office/mac/drawingml/2011/main" xmlns="" val="1"/>
            </a:ext>
          </a:extLst>
        </p:spPr>
        <p:txBody>
          <a:bodyPr lIns="25717" rIns="25717">
            <a:spAutoFit/>
          </a:bodyPr>
          <a:lstStyle>
            <a:lvl1pPr algn="just">
              <a:defRPr sz="1600">
                <a:latin typeface="Titillium Web" panose="020b0604020202020204" charset="0"/>
                <a:ea typeface="Titillium Web"/>
                <a:cs typeface="Titillium Web"/>
                <a:sym typeface="Titillium Web" panose="020b0604020202020204" charset="0"/>
              </a:defRPr>
            </a:lvl1pPr>
          </a:lstStyle>
          <a:p>
            <a:pPr algn="l"/>
            <a:r>
              <a:rPr sz="1400">
                <a:solidFill>
                  <a:srgbClr val="002060"/>
                </a:solidFill>
              </a:rPr>
              <a:t>Per ciascuna categoria di minacce sono riportati i relativi livelli di rischio in base ai risultati dell'assessment:</a:t>
            </a:r>
          </a:p>
        </p:txBody>
      </p:sp>
      <p:sp>
        <p:nvSpPr>
          <p:cNvPr id="10" name="Ovale 9">
            <a:extLst>
              <a:ext uri="{FF2B5EF4-FFF2-40B4-BE49-F238E27FC236}">
                <a16:creationId xmlns:a16="http://schemas.microsoft.com/office/drawing/2014/main" id="{2FE73F98-448B-45AF-B5E1-BA3D6B939E74}"/>
              </a:ext>
            </a:extLst>
          </p:cNvPr>
          <p:cNvSpPr/>
          <p:nvPr/>
        </p:nvSpPr>
        <p:spPr>
          <a:xfrm>
            <a:off x="6688696" y="2810861"/>
            <a:ext cx="2250372" cy="163320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013" b="1"/>
          </a:p>
        </p:txBody>
      </p:sp>
      <p:sp>
        <p:nvSpPr>
          <p:cNvPr id="11" name="Ovale 10">
            <a:extLst>
              <a:ext uri="{FF2B5EF4-FFF2-40B4-BE49-F238E27FC236}">
                <a16:creationId xmlns:a16="http://schemas.microsoft.com/office/drawing/2014/main" id="{4082D62D-E776-4AF8-B91B-CB9DB6D5BC2E}"/>
              </a:ext>
            </a:extLst>
          </p:cNvPr>
          <p:cNvSpPr/>
          <p:nvPr/>
        </p:nvSpPr>
        <p:spPr>
          <a:xfrm>
            <a:off x="3274322" y="2592319"/>
            <a:ext cx="3526123" cy="197648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013"/>
          </a:p>
        </p:txBody>
      </p:sp>
      <p:sp>
        <p:nvSpPr>
          <p:cNvPr id="12" name="CasellaDiTesto 11">
            <a:extLst>
              <a:ext uri="{FF2B5EF4-FFF2-40B4-BE49-F238E27FC236}">
                <a16:creationId xmlns:a16="http://schemas.microsoft.com/office/drawing/2014/main" id="{F26BD095-0CA5-40C0-A877-B222809CDBE9}"/>
              </a:ext>
            </a:extLst>
          </p:cNvPr>
          <p:cNvSpPr txBox="1"/>
          <p:nvPr/>
        </p:nvSpPr>
        <p:spPr>
          <a:xfrm>
            <a:off x="4156448" y="4645869"/>
            <a:ext cx="2059547" cy="404086"/>
          </a:xfrm>
          <a:prstGeom prst="rect">
            <a:avLst/>
          </a:prstGeom>
          <a:noFill/>
        </p:spPr>
        <p:txBody>
          <a:bodyPr wrap="square" rtlCol="0">
            <a:spAutoFit/>
          </a:bodyPr>
          <a:lstStyle/>
          <a:p>
            <a:r>
              <a:rPr lang="it-IT" sz="1013" b="1">
                <a:solidFill>
                  <a:schemeClr val="accent1">
                    <a:lumMod val="75000"/>
                  </a:schemeClr>
                </a:solidFill>
              </a:rPr>
              <a:t>Output Fase:</a:t>
            </a:r>
          </a:p>
          <a:p>
            <a:r>
              <a:rPr lang="it-IT" sz="1013" b="1">
                <a:solidFill>
                  <a:schemeClr val="accent1">
                    <a:lumMod val="75000"/>
                  </a:schemeClr>
                </a:solidFill>
              </a:rPr>
              <a:t>RISK ASSESSMENT</a:t>
            </a:r>
            <a:r>
              <a:rPr lang="it-IT" sz="1013"/>
              <a:t> </a:t>
            </a:r>
          </a:p>
        </p:txBody>
      </p:sp>
      <p:sp>
        <p:nvSpPr>
          <p:cNvPr id="13" name="CasellaDiTesto 12">
            <a:extLst>
              <a:ext uri="{FF2B5EF4-FFF2-40B4-BE49-F238E27FC236}">
                <a16:creationId xmlns:a16="http://schemas.microsoft.com/office/drawing/2014/main" id="{594A55E5-B9B4-4C05-97CE-D4CFCF526ABF}"/>
              </a:ext>
            </a:extLst>
          </p:cNvPr>
          <p:cNvSpPr txBox="1"/>
          <p:nvPr/>
        </p:nvSpPr>
        <p:spPr>
          <a:xfrm>
            <a:off x="7229432" y="4444068"/>
            <a:ext cx="1740244" cy="563460"/>
          </a:xfrm>
          <a:prstGeom prst="rect">
            <a:avLst/>
          </a:prstGeom>
          <a:noFill/>
        </p:spPr>
        <p:txBody>
          <a:bodyPr wrap="square" rtlCol="0">
            <a:spAutoFit/>
          </a:bodyPr>
          <a:lstStyle/>
          <a:p>
            <a:r>
              <a:rPr lang="it-IT" sz="1013" b="1">
                <a:solidFill>
                  <a:schemeClr val="accent1">
                    <a:lumMod val="75000"/>
                  </a:schemeClr>
                </a:solidFill>
              </a:rPr>
              <a:t>Output Fase:</a:t>
            </a:r>
          </a:p>
          <a:p>
            <a:r>
              <a:rPr lang="it-IT" sz="1013" b="1">
                <a:solidFill>
                  <a:schemeClr val="accent1">
                    <a:lumMod val="75000"/>
                  </a:schemeClr>
                </a:solidFill>
              </a:rPr>
              <a:t>RISK MANAGEMENT </a:t>
            </a:r>
            <a:r>
              <a:rPr lang="it-IT" sz="1013"/>
              <a:t> </a:t>
            </a:r>
          </a:p>
        </p:txBody>
      </p:sp>
      <p:grpSp>
        <p:nvGrpSpPr>
          <p:cNvPr id="15" name="Rectangle 8"/>
          <p:cNvGrpSpPr/>
          <p:nvPr/>
        </p:nvGrpSpPr>
        <p:grpSpPr>
          <a:xfrm rot="1900763">
            <a:off x="5904341" y="2168872"/>
            <a:ext cx="1792206" cy="544379"/>
            <a:chOff x="14545" y="-55171"/>
            <a:chExt cx="1066187" cy="694043"/>
          </a:xfrm>
        </p:grpSpPr>
        <p:sp>
          <p:nvSpPr>
            <p:cNvPr id="16" name="Rectangle"/>
            <p:cNvSpPr/>
            <p:nvPr/>
          </p:nvSpPr>
          <p:spPr>
            <a:xfrm rot="20462964">
              <a:off x="14545" y="181867"/>
              <a:ext cx="1066187" cy="267523"/>
            </a:xfrm>
            <a:prstGeom prst="rect">
              <a:avLst/>
            </a:prstGeom>
            <a:solidFill>
              <a:srgbClr val="FFFFFF"/>
            </a:solidFill>
            <a:ln w="6350" cap="flat">
              <a:solidFill>
                <a:srgbClr val="808080"/>
              </a:solidFill>
              <a:prstDash val="solid"/>
              <a:miter lim="800000"/>
            </a:ln>
            <a:effectLst/>
          </p:spPr>
          <p:txBody>
            <a:bodyPr wrap="square" lIns="25717" tIns="25717" rIns="25717" bIns="25717" numCol="1" anchor="ctr">
              <a:noAutofit/>
            </a:bodyPr>
            <a:lstStyle/>
            <a:p>
              <a:pPr algn="ctr">
                <a:defRPr>
                  <a:solidFill>
                    <a:srgbClr val="FFFFFF"/>
                  </a:solidFill>
                </a:defRPr>
              </a:pPr>
              <a:endParaRPr sz="1013"/>
            </a:p>
          </p:txBody>
        </p:sp>
        <p:sp>
          <p:nvSpPr>
            <p:cNvPr id="17" name="ESEMPIO"/>
            <p:cNvSpPr txBox="1"/>
            <p:nvPr/>
          </p:nvSpPr>
          <p:spPr>
            <a:xfrm rot="20462964">
              <a:off x="80294" y="-55171"/>
              <a:ext cx="974748" cy="69404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5717" tIns="25717" rIns="25717" bIns="25717" numCol="1" anchor="ctr">
              <a:spAutoFit/>
            </a:bodyPr>
            <a:lstStyle>
              <a:lvl1pPr algn="ctr">
                <a:defRPr sz="1600">
                  <a:solidFill>
                    <a:srgbClr val="0D0D0D"/>
                  </a:solidFill>
                </a:defRPr>
              </a:lvl1pPr>
            </a:lstStyle>
            <a:p>
              <a:r>
                <a:rPr b="1" u="sng">
                  <a:solidFill>
                    <a:srgbClr val="FF0000"/>
                  </a:solidFill>
                </a:rPr>
                <a:t>ESEMPIO</a:t>
              </a:r>
            </a:p>
          </p:txBody>
        </p:sp>
      </p:grpSp>
    </p:spTree>
    <p:extLst>
      <p:ext uri="{BB962C8B-B14F-4D97-AF65-F5344CB8AC3E}">
        <p14:creationId xmlns:p14="http://schemas.microsoft.com/office/powerpoint/2010/main" val="525381572"/>
      </p:ext>
    </p:extLst>
  </p:cSld>
  <p:clrMapOvr>
    <a:masterClrMapping/>
  </p:clrMapOvr>
  <p:transition/>
  <p:timing/>
</p:sld>
</file>

<file path=ppt/slides/slide3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Shape 62"/>
        <p:cNvGrpSpPr/>
        <p:nvPr/>
      </p:nvGrpSpPr>
      <p:grpSpPr>
        <a:xfrm>
          <a:off x="0" y="0"/>
          <a:ext cx="0" cy="0"/>
        </a:xfrm>
      </p:grpSpPr>
      <p:sp>
        <p:nvSpPr>
          <p:cNvPr id="64" name="Google Shape;64;p8"/>
          <p:cNvSpPr/>
          <p:nvPr/>
        </p:nvSpPr>
        <p:spPr>
          <a:xfrm>
            <a:off x="9501049" y="73736"/>
            <a:ext cx="485924" cy="141139"/>
          </a:xfrm>
          <a:prstGeom prst="roundRect">
            <a:avLst>
              <a:gd name="adj" fmla="val 16667"/>
            </a:avLst>
          </a:prstGeom>
          <a:solidFill>
            <a:srgbClr val="0070C0"/>
          </a:solidFill>
          <a:ln>
            <a:noFill/>
          </a:ln>
        </p:spPr>
        <p:txBody>
          <a:bodyPr spcFirstLastPara="1" wrap="square" lIns="75592" tIns="37786" rIns="75592" bIns="37786" anchor="ctr" anchorCtr="0">
            <a:noAutofit/>
          </a:bodyPr>
          <a:lstStyle/>
          <a:p>
            <a:pPr algn="ctr" defTabSz="756026"/>
            <a:fld id="{00000000-1234-1234-1234-123412341234}" type="slidenum">
              <a:rPr lang="it-IT" sz="909">
                <a:solidFill>
                  <a:prstClr val="white"/>
                </a:solidFill>
                <a:latin typeface="Titillium Web" panose="020b0604020202020204" charset="0"/>
                <a:ea typeface="Titillium Web"/>
                <a:cs typeface="Titillium Web"/>
                <a:sym typeface="Titillium Web" panose="020b0604020202020204" charset="0"/>
              </a:rPr>
              <a:pPr algn="ctr" defTabSz="756026"/>
              <a:t>33</a:t>
            </a:fld>
            <a:endParaRPr sz="909">
              <a:solidFill>
                <a:prstClr val="white"/>
              </a:solidFill>
              <a:latin typeface="Titillium Web" panose="020b0604020202020204" charset="0"/>
              <a:ea typeface="Titillium Web"/>
              <a:cs typeface="Titillium Web"/>
              <a:sym typeface="Titillium Web" panose="020b0604020202020204" charset="0"/>
            </a:endParaRPr>
          </a:p>
        </p:txBody>
      </p:sp>
      <p:sp>
        <p:nvSpPr>
          <p:cNvPr id="66" name="Google Shape;66;p8"/>
          <p:cNvSpPr/>
          <p:nvPr/>
        </p:nvSpPr>
        <p:spPr>
          <a:xfrm>
            <a:off x="6983615" y="2450472"/>
            <a:ext cx="1651744" cy="18033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75592" tIns="75592" rIns="75592" bIns="75592" anchor="ctr" anchorCtr="0">
            <a:noAutofit/>
          </a:bodyPr>
          <a:lstStyle/>
          <a:p>
            <a:pPr defTabSz="756026"/>
            <a:endParaRPr sz="1488">
              <a:solidFill>
                <a:prstClr val="black"/>
              </a:solidFill>
              <a:latin typeface="Calibri" panose="020f0502020204030204"/>
            </a:endParaRPr>
          </a:p>
        </p:txBody>
      </p:sp>
      <p:sp>
        <p:nvSpPr>
          <p:cNvPr id="14" name="Google Shape;74;p9"/>
          <p:cNvSpPr txBox="1"/>
          <p:nvPr/>
        </p:nvSpPr>
        <p:spPr>
          <a:xfrm>
            <a:off x="245496" y="144306"/>
            <a:ext cx="8908361" cy="634265"/>
          </a:xfrm>
          <a:prstGeom prst="rect">
            <a:avLst/>
          </a:prstGeom>
          <a:noFill/>
          <a:ln>
            <a:noFill/>
          </a:ln>
        </p:spPr>
        <p:txBody>
          <a:bodyPr spcFirstLastPara="1" wrap="square" lIns="75592" tIns="37786" rIns="75592" bIns="37786" anchor="ctr" anchorCtr="0">
            <a:noAutofit/>
          </a:bodyPr>
          <a:lstStyle/>
          <a:p>
            <a:pPr defTabSz="756026">
              <a:lnSpc>
                <a:spcPct val="90000"/>
              </a:lnSpc>
            </a:pPr>
            <a:r>
              <a:rPr lang="it-IT" sz="2976" b="1">
                <a:solidFill>
                  <a:srgbClr val="002060"/>
                </a:solidFill>
                <a:latin typeface="Calibri" panose="020f0502020204030204" pitchFamily="34" charset="0"/>
                <a:cs typeface="Calibri" panose="020f0502020204030204" pitchFamily="34" charset="0"/>
                <a:sym typeface="Calibri" panose="020f0502020204030204"/>
              </a:rPr>
              <a:t>Monitoraggio continuo del piano dei trattamenti 1/2</a:t>
            </a:r>
            <a:endParaRPr lang="it-IT" sz="2976">
              <a:solidFill>
                <a:prstClr val="black"/>
              </a:solidFill>
              <a:latin typeface="Calibri" panose="020f0502020204030204" pitchFamily="34" charset="0"/>
              <a:cs typeface="Calibri" panose="020f0502020204030204" pitchFamily="34" charset="0"/>
            </a:endParaRPr>
          </a:p>
        </p:txBody>
      </p:sp>
      <p:sp>
        <p:nvSpPr>
          <p:cNvPr id="6" name="Rettangolo 5">
            <a:extLst>
              <a:ext uri="{FF2B5EF4-FFF2-40B4-BE49-F238E27FC236}">
                <a16:creationId xmlns:a16="http://schemas.microsoft.com/office/drawing/2014/main" id="{A9210A4B-9BB5-4F66-AA69-EB0C80343433}"/>
              </a:ext>
            </a:extLst>
          </p:cNvPr>
          <p:cNvSpPr txBox="1"/>
          <p:nvPr/>
        </p:nvSpPr>
        <p:spPr>
          <a:xfrm>
            <a:off x="1220155" y="1278874"/>
            <a:ext cx="6376882" cy="265457"/>
          </a:xfrm>
          <a:prstGeom prst="rect">
            <a:avLst/>
          </a:prstGeom>
          <a:ln w="12700">
            <a:miter lim="400000"/>
          </a:ln>
          <a:extLst>
            <a:ext uri="{C572A759-6A51-4108-AA02-DFA0A04FC94B}">
              <ma14:wrappingTextBoxFlag xmlns:ma14="http://schemas.microsoft.com/office/mac/drawingml/2011/main" xmlns="" val="1"/>
            </a:ext>
          </a:extLst>
        </p:spPr>
        <p:txBody>
          <a:bodyPr lIns="25717" rIns="25717">
            <a:spAutoFit/>
          </a:bodyPr>
          <a:lstStyle>
            <a:lvl1pPr algn="just">
              <a:defRPr sz="1600">
                <a:latin typeface="Titillium Web" panose="020b0604020202020204" charset="0"/>
                <a:ea typeface="Titillium Web"/>
                <a:cs typeface="Titillium Web"/>
                <a:sym typeface="Titillium Web" panose="020b0604020202020204" charset="0"/>
              </a:defRPr>
            </a:lvl1pPr>
          </a:lstStyle>
          <a:p>
            <a:endParaRPr sz="1125">
              <a:solidFill>
                <a:srgbClr val="002060"/>
              </a:solidFill>
              <a:latin typeface="Calibri" panose="020f0502020204030204"/>
              <a:ea typeface="Calibri"/>
              <a:cs typeface="Calibri"/>
            </a:endParaRPr>
          </a:p>
        </p:txBody>
      </p:sp>
      <p:pic>
        <p:nvPicPr>
          <p:cNvPr id="7" name="Immagine 6" descr="Ritaglio schermat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464" y="752499"/>
            <a:ext cx="8524340" cy="3777619"/>
          </a:xfrm>
          <a:prstGeom prst="rect">
            <a:avLst/>
          </a:prstGeom>
        </p:spPr>
      </p:pic>
      <p:sp>
        <p:nvSpPr>
          <p:cNvPr id="8" name="ESEMPIO"/>
          <p:cNvSpPr txBox="1"/>
          <p:nvPr/>
        </p:nvSpPr>
        <p:spPr>
          <a:xfrm rot="20462964">
            <a:off x="862472" y="983395"/>
            <a:ext cx="2154531" cy="42126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5717" tIns="25717" rIns="25717" bIns="25717" numCol="1" anchor="ctr">
            <a:spAutoFit/>
          </a:bodyPr>
          <a:lstStyle>
            <a:lvl1pPr algn="ctr">
              <a:defRPr sz="1600">
                <a:solidFill>
                  <a:srgbClr val="0D0D0D"/>
                </a:solidFill>
              </a:defRPr>
            </a:lvl1pPr>
          </a:lstStyle>
          <a:p>
            <a:r>
              <a:rPr sz="2400" b="1" u="sng">
                <a:solidFill>
                  <a:srgbClr val="FF0000"/>
                </a:solidFill>
              </a:rPr>
              <a:t>ESEMPIO</a:t>
            </a:r>
            <a:endParaRPr b="1" u="sng">
              <a:solidFill>
                <a:srgbClr val="FF0000"/>
              </a:solidFill>
            </a:endParaRPr>
          </a:p>
        </p:txBody>
      </p:sp>
    </p:spTree>
    <p:extLst>
      <p:ext uri="{BB962C8B-B14F-4D97-AF65-F5344CB8AC3E}">
        <p14:creationId xmlns:p14="http://schemas.microsoft.com/office/powerpoint/2010/main" val="216148024"/>
      </p:ext>
    </p:extLst>
  </p:cSld>
  <p:clrMapOvr>
    <a:masterClrMapping/>
  </p:clrMapOvr>
  <p:transition/>
  <p:timing/>
</p:sld>
</file>

<file path=ppt/slides/slide3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Shape 62"/>
        <p:cNvGrpSpPr/>
        <p:nvPr/>
      </p:nvGrpSpPr>
      <p:grpSpPr>
        <a:xfrm>
          <a:off x="0" y="0"/>
          <a:ext cx="0" cy="0"/>
        </a:xfrm>
      </p:grpSpPr>
      <p:sp>
        <p:nvSpPr>
          <p:cNvPr id="64" name="Google Shape;64;p8"/>
          <p:cNvSpPr/>
          <p:nvPr/>
        </p:nvSpPr>
        <p:spPr>
          <a:xfrm>
            <a:off x="9501049" y="73736"/>
            <a:ext cx="485924" cy="141139"/>
          </a:xfrm>
          <a:prstGeom prst="roundRect">
            <a:avLst>
              <a:gd name="adj" fmla="val 16667"/>
            </a:avLst>
          </a:prstGeom>
          <a:solidFill>
            <a:srgbClr val="0070C0"/>
          </a:solidFill>
          <a:ln>
            <a:noFill/>
          </a:ln>
        </p:spPr>
        <p:txBody>
          <a:bodyPr spcFirstLastPara="1" wrap="square" lIns="75592" tIns="37786" rIns="75592" bIns="37786" anchor="ctr" anchorCtr="0">
            <a:noAutofit/>
          </a:bodyPr>
          <a:lstStyle/>
          <a:p>
            <a:pPr algn="ctr" defTabSz="756026"/>
            <a:fld id="{00000000-1234-1234-1234-123412341234}" type="slidenum">
              <a:rPr lang="it-IT" sz="909">
                <a:solidFill>
                  <a:prstClr val="white"/>
                </a:solidFill>
                <a:latin typeface="Titillium Web" panose="020b0604020202020204" charset="0"/>
                <a:ea typeface="Titillium Web"/>
                <a:cs typeface="Titillium Web"/>
                <a:sym typeface="Titillium Web" panose="020b0604020202020204" charset="0"/>
              </a:rPr>
              <a:pPr algn="ctr" defTabSz="756026"/>
              <a:t>34</a:t>
            </a:fld>
            <a:endParaRPr sz="909">
              <a:solidFill>
                <a:prstClr val="white"/>
              </a:solidFill>
              <a:latin typeface="Titillium Web" panose="020b0604020202020204" charset="0"/>
              <a:ea typeface="Titillium Web"/>
              <a:cs typeface="Titillium Web"/>
              <a:sym typeface="Titillium Web" panose="020b0604020202020204" charset="0"/>
            </a:endParaRPr>
          </a:p>
        </p:txBody>
      </p:sp>
      <p:sp>
        <p:nvSpPr>
          <p:cNvPr id="66" name="Google Shape;66;p8"/>
          <p:cNvSpPr/>
          <p:nvPr/>
        </p:nvSpPr>
        <p:spPr>
          <a:xfrm>
            <a:off x="6983615" y="2450472"/>
            <a:ext cx="1651744" cy="18033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75592" tIns="75592" rIns="75592" bIns="75592" anchor="ctr" anchorCtr="0">
            <a:noAutofit/>
          </a:bodyPr>
          <a:lstStyle/>
          <a:p>
            <a:pPr defTabSz="756026"/>
            <a:endParaRPr sz="1488">
              <a:solidFill>
                <a:prstClr val="black"/>
              </a:solidFill>
              <a:latin typeface="Calibri" panose="020f0502020204030204"/>
            </a:endParaRPr>
          </a:p>
        </p:txBody>
      </p:sp>
      <p:sp>
        <p:nvSpPr>
          <p:cNvPr id="6" name="Rettangolo 5">
            <a:extLst>
              <a:ext uri="{FF2B5EF4-FFF2-40B4-BE49-F238E27FC236}">
                <a16:creationId xmlns:a16="http://schemas.microsoft.com/office/drawing/2014/main" id="{A9210A4B-9BB5-4F66-AA69-EB0C80343433}"/>
              </a:ext>
            </a:extLst>
          </p:cNvPr>
          <p:cNvSpPr txBox="1"/>
          <p:nvPr/>
        </p:nvSpPr>
        <p:spPr>
          <a:xfrm>
            <a:off x="1220155" y="1278874"/>
            <a:ext cx="6376882" cy="265457"/>
          </a:xfrm>
          <a:prstGeom prst="rect">
            <a:avLst/>
          </a:prstGeom>
          <a:ln w="12700">
            <a:miter lim="400000"/>
          </a:ln>
          <a:extLst>
            <a:ext uri="{C572A759-6A51-4108-AA02-DFA0A04FC94B}">
              <ma14:wrappingTextBoxFlag xmlns:ma14="http://schemas.microsoft.com/office/mac/drawingml/2011/main" xmlns="" val="1"/>
            </a:ext>
          </a:extLst>
        </p:spPr>
        <p:txBody>
          <a:bodyPr lIns="25717" rIns="25717">
            <a:spAutoFit/>
          </a:bodyPr>
          <a:lstStyle>
            <a:lvl1pPr algn="just">
              <a:defRPr sz="1600">
                <a:latin typeface="Titillium Web" panose="020b0604020202020204" charset="0"/>
                <a:ea typeface="Titillium Web"/>
                <a:cs typeface="Titillium Web"/>
                <a:sym typeface="Titillium Web" panose="020b0604020202020204" charset="0"/>
              </a:defRPr>
            </a:lvl1pPr>
          </a:lstStyle>
          <a:p>
            <a:endParaRPr sz="1125">
              <a:solidFill>
                <a:srgbClr val="002060"/>
              </a:solidFill>
              <a:latin typeface="Calibri" panose="020f0502020204030204"/>
              <a:ea typeface="Calibri"/>
              <a:cs typeface="Calibri"/>
            </a:endParaRPr>
          </a:p>
        </p:txBody>
      </p:sp>
      <p:pic>
        <p:nvPicPr>
          <p:cNvPr id="7" name="Immagine 6" descr="Ritaglio schermat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22133"/>
            <a:ext cx="8860877" cy="3428440"/>
          </a:xfrm>
          <a:prstGeom prst="rect">
            <a:avLst/>
          </a:prstGeom>
        </p:spPr>
      </p:pic>
      <p:grpSp>
        <p:nvGrpSpPr>
          <p:cNvPr id="8" name="Rectangle 8"/>
          <p:cNvGrpSpPr/>
          <p:nvPr/>
        </p:nvGrpSpPr>
        <p:grpSpPr>
          <a:xfrm>
            <a:off x="5171090" y="1655800"/>
            <a:ext cx="2425947" cy="794672"/>
            <a:chOff x="14545" y="-31394"/>
            <a:chExt cx="1066187" cy="694043"/>
          </a:xfrm>
        </p:grpSpPr>
        <p:sp>
          <p:nvSpPr>
            <p:cNvPr id="9" name="Rectangle"/>
            <p:cNvSpPr/>
            <p:nvPr/>
          </p:nvSpPr>
          <p:spPr>
            <a:xfrm rot="20462964">
              <a:off x="14545" y="181867"/>
              <a:ext cx="1066187" cy="267523"/>
            </a:xfrm>
            <a:prstGeom prst="rect">
              <a:avLst/>
            </a:prstGeom>
            <a:solidFill>
              <a:srgbClr val="FFFFFF"/>
            </a:solidFill>
            <a:ln w="6350" cap="flat">
              <a:solidFill>
                <a:srgbClr val="808080"/>
              </a:solidFill>
              <a:prstDash val="solid"/>
              <a:miter lim="800000"/>
            </a:ln>
            <a:effectLst/>
          </p:spPr>
          <p:txBody>
            <a:bodyPr wrap="square" lIns="25717" tIns="25717" rIns="25717" bIns="25717" numCol="1" anchor="ctr">
              <a:noAutofit/>
            </a:bodyPr>
            <a:lstStyle/>
            <a:p>
              <a:pPr algn="ctr">
                <a:defRPr>
                  <a:solidFill>
                    <a:srgbClr val="FFFFFF"/>
                  </a:solidFill>
                </a:defRPr>
              </a:pPr>
              <a:endParaRPr sz="1013"/>
            </a:p>
          </p:txBody>
        </p:sp>
        <p:sp>
          <p:nvSpPr>
            <p:cNvPr id="10" name="ESEMPIO"/>
            <p:cNvSpPr txBox="1"/>
            <p:nvPr/>
          </p:nvSpPr>
          <p:spPr>
            <a:xfrm rot="20462964">
              <a:off x="60266" y="-31394"/>
              <a:ext cx="974748" cy="69404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5717" tIns="25717" rIns="25717" bIns="25717" numCol="1" anchor="ctr">
              <a:spAutoFit/>
            </a:bodyPr>
            <a:lstStyle>
              <a:lvl1pPr algn="ctr">
                <a:defRPr sz="1600">
                  <a:solidFill>
                    <a:srgbClr val="0D0D0D"/>
                  </a:solidFill>
                </a:defRPr>
              </a:lvl1pPr>
            </a:lstStyle>
            <a:p>
              <a:r>
                <a:rPr b="1" u="sng">
                  <a:solidFill>
                    <a:srgbClr val="FF0000"/>
                  </a:solidFill>
                </a:rPr>
                <a:t>ESEMPIO</a:t>
              </a:r>
            </a:p>
          </p:txBody>
        </p:sp>
      </p:grpSp>
      <p:sp>
        <p:nvSpPr>
          <p:cNvPr id="11" name="Google Shape;74;p9"/>
          <p:cNvSpPr txBox="1"/>
          <p:nvPr/>
        </p:nvSpPr>
        <p:spPr>
          <a:xfrm>
            <a:off x="245496" y="144306"/>
            <a:ext cx="8908361" cy="634265"/>
          </a:xfrm>
          <a:prstGeom prst="rect">
            <a:avLst/>
          </a:prstGeom>
          <a:noFill/>
          <a:ln>
            <a:noFill/>
          </a:ln>
        </p:spPr>
        <p:txBody>
          <a:bodyPr spcFirstLastPara="1" wrap="square" lIns="75592" tIns="37786" rIns="75592" bIns="37786" anchor="ctr" anchorCtr="0">
            <a:noAutofit/>
          </a:bodyPr>
          <a:lstStyle/>
          <a:p>
            <a:pPr defTabSz="756026">
              <a:lnSpc>
                <a:spcPct val="90000"/>
              </a:lnSpc>
            </a:pPr>
            <a:r>
              <a:rPr lang="it-IT" sz="2976" b="1">
                <a:solidFill>
                  <a:srgbClr val="002060"/>
                </a:solidFill>
                <a:latin typeface="Calibri" panose="020f0502020204030204" pitchFamily="34" charset="0"/>
                <a:cs typeface="Calibri" panose="020f0502020204030204" pitchFamily="34" charset="0"/>
                <a:sym typeface="Calibri" panose="020f0502020204030204"/>
              </a:rPr>
              <a:t>Monitoraggio continuo del piano dei trattamenti 2/2</a:t>
            </a:r>
            <a:endParaRPr lang="it-IT" sz="2976">
              <a:solidFill>
                <a:prstClr val="blac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36368451"/>
      </p:ext>
    </p:extLst>
  </p:cSld>
  <p:clrMapOvr>
    <a:masterClrMapping/>
  </p:clrMapOvr>
  <p:transition/>
  <p:timing/>
</p:sld>
</file>

<file path=ppt/slides/slide3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olo 1"/>
          <p:cNvSpPr>
            <a:spLocks noGrp="1"/>
          </p:cNvSpPr>
          <p:nvPr>
            <p:ph type="ctrTitle"/>
          </p:nvPr>
        </p:nvSpPr>
        <p:spPr>
          <a:xfrm>
            <a:off x="-1" y="1055000"/>
            <a:ext cx="10080626" cy="1224593"/>
          </a:xfrm>
          <a:solidFill>
            <a:srgbClr val="0070C0"/>
          </a:solidFill>
        </p:spPr>
        <p:txBody>
          <a:bodyPr lIns="75605" tIns="37802" rIns="75605" bIns="37802" anchor="b">
            <a:noAutofit/>
          </a:bodyPr>
          <a:lstStyle/>
          <a:p>
            <a:r>
              <a:rPr lang="it-IT" sz="3600" b="1">
                <a:latin typeface="Titillium Web" panose="020b0604020202020204" charset="0"/>
                <a:ea typeface="+mn-ea"/>
                <a:cs typeface="+mn-cs"/>
              </a:rPr>
              <a:t>Linee Guida</a:t>
            </a:r>
            <a:br>
              <a:rPr lang="it-IT" sz="3600" b="1">
                <a:latin typeface="Titillium Web" panose="020b0604020202020204" charset="0"/>
                <a:ea typeface="+mn-ea"/>
                <a:cs typeface="+mn-cs"/>
              </a:rPr>
            </a:br>
            <a:r>
              <a:rPr lang="it-IT" sz="3600" b="1">
                <a:latin typeface="Titillium Web" panose="020b0604020202020204" charset="0"/>
                <a:ea typeface="+mn-ea"/>
                <a:cs typeface="+mn-cs"/>
              </a:rPr>
              <a:t>La sicurezza nel procurement ICT</a:t>
            </a:r>
            <a:endParaRPr lang="it-IT" sz="3638" b="1">
              <a:latin typeface="Titillium Web" panose="020b0604020202020204" charset="0"/>
              <a:ea typeface="+mn-ea"/>
              <a:cs typeface="+mn-cs"/>
            </a:endParaRPr>
          </a:p>
        </p:txBody>
      </p:sp>
      <p:sp>
        <p:nvSpPr>
          <p:cNvPr id="3" name="Sottotitolo 2"/>
          <p:cNvSpPr>
            <a:spLocks noGrp="1"/>
          </p:cNvSpPr>
          <p:nvPr>
            <p:ph type="subTitle" idx="1"/>
          </p:nvPr>
        </p:nvSpPr>
        <p:spPr>
          <a:xfrm>
            <a:off x="1260078" y="3213603"/>
            <a:ext cx="7560469" cy="1103211"/>
          </a:xfrm>
        </p:spPr>
        <p:txBody>
          <a:bodyPr anchor="ctr">
            <a:normAutofit/>
          </a:bodyPr>
          <a:lstStyle/>
          <a:p>
            <a:endParaRPr lang="it-IT" sz="2646" b="1">
              <a:cs typeface="Calibri"/>
            </a:endParaRPr>
          </a:p>
          <a:p>
            <a:endParaRPr lang="it-IT" sz="2646" b="1">
              <a:cs typeface="Calibri"/>
            </a:endParaRPr>
          </a:p>
        </p:txBody>
      </p:sp>
      <p:sp>
        <p:nvSpPr>
          <p:cNvPr id="4" name="Titolo 1">
            <a:extLst>
              <a:ext uri="{FF2B5EF4-FFF2-40B4-BE49-F238E27FC236}">
                <a16:creationId xmlns:a16="http://schemas.microsoft.com/office/drawing/2014/main" id="{BCC83061-FDE6-4C91-93EF-2A4B19FF3380}"/>
              </a:ext>
            </a:extLst>
          </p:cNvPr>
          <p:cNvSpPr txBox="1"/>
          <p:nvPr/>
        </p:nvSpPr>
        <p:spPr>
          <a:xfrm>
            <a:off x="-2" y="2810810"/>
            <a:ext cx="10080626" cy="954398"/>
          </a:xfrm>
          <a:prstGeom prst="rect">
            <a:avLst/>
          </a:prstGeom>
          <a:solidFill>
            <a:srgbClr val="0070C0"/>
          </a:solidFill>
        </p:spPr>
        <p:txBody>
          <a:bodyPr lIns="75605" tIns="37802" rIns="75605" bIns="37802" anchor="b">
            <a:noAutofit/>
          </a:bodyPr>
          <a:lstStyle>
            <a:lvl1pPr algn="ctr" defTabSz="914400" rtl="0" eaLnBrk="1" latinLnBrk="0" hangingPunct="1">
              <a:lnSpc>
                <a:spcPct val="90000"/>
              </a:lnSpc>
              <a:spcBef>
                <a:spcPct val="0"/>
              </a:spcBef>
              <a:buNone/>
              <a:defRPr sz="6000" kern="1200">
                <a:solidFill>
                  <a:schemeClr val="bg1"/>
                </a:solidFill>
                <a:latin typeface="+mj-lt"/>
                <a:ea typeface="+mj-ea"/>
                <a:cs typeface="+mj-cs"/>
              </a:defRPr>
            </a:lvl1pPr>
          </a:lstStyle>
          <a:p>
            <a:pPr defTabSz="756026"/>
            <a:r>
              <a:rPr lang="it-IT" sz="2600" b="1">
                <a:latin typeface="Titillium Web" panose="020b0604020202020204" charset="0"/>
              </a:rPr>
              <a:t>Dario Basti</a:t>
            </a:r>
            <a:endParaRPr lang="it-IT" sz="2646" b="1">
              <a:latin typeface="Titillium Web" panose="020b0604020202020204" charset="0"/>
            </a:endParaRPr>
          </a:p>
        </p:txBody>
      </p:sp>
      <p:pic>
        <p:nvPicPr>
          <p:cNvPr id="5" name="Immagine 4">
            <a:extLst>
              <a:ext uri="{FF2B5EF4-FFF2-40B4-BE49-F238E27FC236}">
                <a16:creationId xmlns:a16="http://schemas.microsoft.com/office/drawing/2014/main" id="{304927F7-E5E0-C54A-B74A-E3B033B51911}"/>
              </a:ext>
            </a:extLst>
          </p:cNvPr>
          <p:cNvPicPr>
            <a:picLocks noChangeAspect="1"/>
          </p:cNvPicPr>
          <p:nvPr/>
        </p:nvPicPr>
        <p:blipFill>
          <a:blip r:embed="rId2"/>
          <a:srcRect t="9075" b="76025"/>
          <a:stretch>
            <a:fillRect/>
          </a:stretch>
        </p:blipFill>
        <p:spPr>
          <a:xfrm>
            <a:off x="-1" y="4805956"/>
            <a:ext cx="10080625" cy="864495"/>
          </a:xfrm>
          <a:prstGeom prst="rect">
            <a:avLst/>
          </a:prstGeom>
        </p:spPr>
      </p:pic>
    </p:spTree>
    <p:extLst>
      <p:ext uri="{BB962C8B-B14F-4D97-AF65-F5344CB8AC3E}">
        <p14:creationId xmlns:p14="http://schemas.microsoft.com/office/powerpoint/2010/main" val="593267505"/>
      </p:ext>
    </p:extLst>
  </p:cSld>
  <p:clrMapOvr>
    <a:masterClrMapping/>
  </p:clrMapOvr>
  <p:transition/>
  <p:timing/>
</p:sld>
</file>

<file path=ppt/slides/slide3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Ref idx="1001">
        <a:schemeClr val="bg1"/>
      </p:bgRef>
    </p:bg>
    <p:spTree>
      <p:nvGrpSpPr>
        <p:cNvPr id="1" name="Shape 62"/>
        <p:cNvGrpSpPr/>
        <p:nvPr/>
      </p:nvGrpSpPr>
      <p:grpSpPr>
        <a:xfrm>
          <a:off x="0" y="0"/>
          <a:ext cx="0" cy="0"/>
        </a:xfrm>
      </p:grpSpPr>
      <p:sp>
        <p:nvSpPr>
          <p:cNvPr id="64" name="Google Shape;64;p8"/>
          <p:cNvSpPr/>
          <p:nvPr/>
        </p:nvSpPr>
        <p:spPr>
          <a:xfrm>
            <a:off x="9501049" y="73736"/>
            <a:ext cx="485924" cy="141139"/>
          </a:xfrm>
          <a:prstGeom prst="roundRect">
            <a:avLst>
              <a:gd name="adj" fmla="val 16667"/>
            </a:avLst>
          </a:prstGeom>
          <a:solidFill>
            <a:srgbClr val="0070C0"/>
          </a:solidFill>
          <a:ln>
            <a:noFill/>
          </a:ln>
        </p:spPr>
        <p:txBody>
          <a:bodyPr spcFirstLastPara="1" wrap="square" lIns="75592" tIns="37786" rIns="75592" bIns="37786" anchor="ctr" anchorCtr="0">
            <a:noAutofit/>
          </a:bodyPr>
          <a:lstStyle/>
          <a:p>
            <a:pPr algn="ctr" defTabSz="756026">
              <a:defRPr/>
            </a:pPr>
            <a:fld id="{00000000-1234-1234-1234-123412341234}" type="slidenum">
              <a:rPr lang="it-IT" sz="909">
                <a:solidFill>
                  <a:prstClr val="white"/>
                </a:solidFill>
                <a:latin typeface="Titillium Web" panose="020b0604020202020204" charset="0"/>
                <a:ea typeface="Titillium Web"/>
                <a:cs typeface="Titillium Web"/>
                <a:sym typeface="Titillium Web" panose="020b0604020202020204" charset="0"/>
              </a:rPr>
              <a:pPr algn="ctr" defTabSz="756026">
                <a:defRPr/>
              </a:pPr>
              <a:t>36</a:t>
            </a:fld>
            <a:endParaRPr sz="909">
              <a:solidFill>
                <a:prstClr val="white"/>
              </a:solidFill>
              <a:latin typeface="Titillium Web" panose="020b0604020202020204" charset="0"/>
              <a:ea typeface="Titillium Web"/>
              <a:cs typeface="Titillium Web"/>
              <a:sym typeface="Titillium Web" panose="020b0604020202020204" charset="0"/>
            </a:endParaRPr>
          </a:p>
        </p:txBody>
      </p:sp>
      <p:sp>
        <p:nvSpPr>
          <p:cNvPr id="66" name="Google Shape;66;p8"/>
          <p:cNvSpPr/>
          <p:nvPr/>
        </p:nvSpPr>
        <p:spPr>
          <a:xfrm>
            <a:off x="6983615" y="2450472"/>
            <a:ext cx="1651744" cy="18033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75592" tIns="75592" rIns="75592" bIns="75592" anchor="ctr" anchorCtr="0">
            <a:noAutofit/>
          </a:bodyPr>
          <a:lstStyle/>
          <a:p>
            <a:pPr defTabSz="756026">
              <a:defRPr/>
            </a:pPr>
            <a:endParaRPr sz="1488">
              <a:solidFill>
                <a:prstClr val="black"/>
              </a:solidFill>
              <a:latin typeface="Calibri" panose="020f0502020204030204"/>
            </a:endParaRPr>
          </a:p>
        </p:txBody>
      </p:sp>
      <p:sp>
        <p:nvSpPr>
          <p:cNvPr id="14" name="Google Shape;74;p9"/>
          <p:cNvSpPr txBox="1"/>
          <p:nvPr/>
        </p:nvSpPr>
        <p:spPr>
          <a:xfrm>
            <a:off x="408674" y="121222"/>
            <a:ext cx="8908361" cy="634265"/>
          </a:xfrm>
          <a:prstGeom prst="rect">
            <a:avLst/>
          </a:prstGeom>
          <a:noFill/>
          <a:ln>
            <a:noFill/>
          </a:ln>
        </p:spPr>
        <p:txBody>
          <a:bodyPr spcFirstLastPara="1" wrap="square" lIns="75592" tIns="37786" rIns="75592" bIns="37786" anchor="ctr" anchorCtr="0">
            <a:noAutofit/>
          </a:bodyPr>
          <a:lstStyle/>
          <a:p>
            <a:pPr algn="ctr" defTabSz="756026">
              <a:lnSpc>
                <a:spcPct val="90000"/>
              </a:lnSpc>
              <a:defRPr/>
            </a:pPr>
            <a:r>
              <a:rPr lang="it-IT" sz="2976" b="1">
                <a:solidFill>
                  <a:srgbClr val="002060"/>
                </a:solidFill>
                <a:latin typeface="Calibri" panose="020f0502020204030204" pitchFamily="34" charset="0"/>
                <a:cs typeface="Calibri" panose="020f0502020204030204" pitchFamily="34" charset="0"/>
              </a:rPr>
              <a:t>Linee guida - "La sicurezza nel procurement ICT" </a:t>
            </a:r>
          </a:p>
        </p:txBody>
      </p:sp>
      <p:sp>
        <p:nvSpPr>
          <p:cNvPr id="3" name="CasellaDiTesto 2">
            <a:extLst>
              <a:ext uri="{FF2B5EF4-FFF2-40B4-BE49-F238E27FC236}">
                <a16:creationId xmlns:a16="http://schemas.microsoft.com/office/drawing/2014/main" id="{8A67EB23-0AE5-4519-BDFF-62DD04C85224}"/>
              </a:ext>
            </a:extLst>
          </p:cNvPr>
          <p:cNvSpPr txBox="1"/>
          <p:nvPr/>
        </p:nvSpPr>
        <p:spPr>
          <a:xfrm>
            <a:off x="408674" y="819050"/>
            <a:ext cx="9139787" cy="20936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90000"/>
              </a:lnSpc>
              <a:spcBef>
                <a:spcPct val="0"/>
              </a:spcBef>
            </a:pPr>
            <a:r>
              <a:rPr lang="it-IT" sz="1650" b="1">
                <a:solidFill>
                  <a:srgbClr val="002060"/>
                </a:solidFill>
                <a:latin typeface="Titillium Web" panose="020b0604020202020204" charset="0"/>
              </a:rPr>
              <a:t>Genesi e ambito del documento</a:t>
            </a:r>
            <a:endParaRPr lang="it-IT" i="1"/>
          </a:p>
          <a:p>
            <a:pPr algn="just">
              <a:lnSpc>
                <a:spcPct val="90000"/>
              </a:lnSpc>
              <a:spcBef>
                <a:spcPct val="0"/>
              </a:spcBef>
            </a:pPr>
            <a:endParaRPr lang="it-IT" sz="1600" i="1">
              <a:solidFill>
                <a:srgbClr val="1467CD"/>
              </a:solidFill>
              <a:cs typeface="Arial"/>
            </a:endParaRPr>
          </a:p>
          <a:p>
            <a:pPr algn="just">
              <a:lnSpc>
                <a:spcPct val="90000"/>
              </a:lnSpc>
              <a:spcBef>
                <a:spcPct val="0"/>
              </a:spcBef>
            </a:pPr>
            <a:r>
              <a:rPr lang="it-IT" sz="1600">
                <a:solidFill>
                  <a:srgbClr val="002060"/>
                </a:solidFill>
                <a:latin typeface="Titillium Web" panose="020b0604020202020204" charset="0"/>
              </a:rPr>
              <a:t>Le «</a:t>
            </a:r>
            <a:r>
              <a:rPr lang="it-IT" sz="1600" b="1">
                <a:solidFill>
                  <a:srgbClr val="002060"/>
                </a:solidFill>
                <a:latin typeface="Titillium Web" panose="020b0604020202020204" charset="0"/>
                <a:hlinkClick r:id="rId4"/>
              </a:rPr>
              <a:t>Linee guida La sicurezza nel procurement ICT</a:t>
            </a:r>
            <a:r>
              <a:rPr lang="it-IT" sz="1600">
                <a:solidFill>
                  <a:srgbClr val="002060"/>
                </a:solidFill>
                <a:latin typeface="Titillium Web" panose="020b0604020202020204" charset="0"/>
              </a:rPr>
              <a:t>» adottate con </a:t>
            </a:r>
            <a:r>
              <a:rPr lang="it-IT" sz="1600" b="1">
                <a:solidFill>
                  <a:srgbClr val="002060"/>
                </a:solidFill>
                <a:latin typeface="Titillium Web" panose="020b0604020202020204" charset="0"/>
              </a:rPr>
              <a:t>Determinazione n. 220/2020 </a:t>
            </a:r>
            <a:r>
              <a:rPr lang="it-IT" sz="1600">
                <a:solidFill>
                  <a:srgbClr val="002060"/>
                </a:solidFill>
                <a:latin typeface="Titillium Web" panose="020b0604020202020204" charset="0"/>
              </a:rPr>
              <a:t>del 17 maggio 2020, rappresentano il prodotto finale delle attività di un tavolo di lavoro promosso dal Nucleo per la Sicurezza Cibernetica (NSC) del Dipartimento Informazioni per la Sicurezza presso la Presidenza del Consiglio dei Ministri.</a:t>
            </a:r>
          </a:p>
          <a:p>
            <a:pPr algn="just">
              <a:lnSpc>
                <a:spcPct val="90000"/>
              </a:lnSpc>
              <a:spcBef>
                <a:spcPct val="0"/>
              </a:spcBef>
            </a:pPr>
            <a:br>
              <a:rPr lang="en-US" sz="1600">
                <a:latin typeface="Titillium Web" panose="020b0604020202020204" charset="0"/>
              </a:rPr>
            </a:br>
            <a:r>
              <a:rPr lang="it-IT" sz="1600">
                <a:solidFill>
                  <a:srgbClr val="002060"/>
                </a:solidFill>
                <a:latin typeface="Titillium Web" panose="020b0604020202020204" charset="0"/>
              </a:rPr>
              <a:t>Al tavolo di lavoro, che ha operato dal novembre 2018 al febbraio 2019, hanno partecipato le seguenti pubbliche amministrazioni centrali:</a:t>
            </a:r>
            <a:endParaRPr lang="en-US" sz="1600">
              <a:solidFill>
                <a:srgbClr val="002060"/>
              </a:solidFill>
              <a:latin typeface="Titillium Web" panose="020b0604020202020204" charset="0"/>
            </a:endParaRPr>
          </a:p>
        </p:txBody>
      </p:sp>
      <p:sp>
        <p:nvSpPr>
          <p:cNvPr id="4" name="CasellaDiTesto 3">
            <a:extLst>
              <a:ext uri="{FF2B5EF4-FFF2-40B4-BE49-F238E27FC236}">
                <a16:creationId xmlns:a16="http://schemas.microsoft.com/office/drawing/2014/main" id="{1CFC0A01-35ED-47E7-AFCD-6BACD1CA08CE}"/>
              </a:ext>
            </a:extLst>
          </p:cNvPr>
          <p:cNvSpPr txBox="1"/>
          <p:nvPr/>
        </p:nvSpPr>
        <p:spPr>
          <a:xfrm>
            <a:off x="6739411" y="3075727"/>
            <a:ext cx="1760654" cy="34624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endParaRPr lang="it-IT" sz="1650">
              <a:solidFill>
                <a:srgbClr val="002060"/>
              </a:solidFill>
              <a:latin typeface="Titillium Web" panose="020b0604020202020204" charset="0"/>
            </a:endParaRPr>
          </a:p>
        </p:txBody>
      </p:sp>
      <p:grpSp>
        <p:nvGrpSpPr>
          <p:cNvPr id="8" name="Gruppo 7">
            <a:extLst>
              <a:ext uri="{FF2B5EF4-FFF2-40B4-BE49-F238E27FC236}">
                <a16:creationId xmlns:a16="http://schemas.microsoft.com/office/drawing/2014/main" id="{DB9A0B4C-0364-4850-8C41-5E1E1D3EB48E}"/>
              </a:ext>
            </a:extLst>
          </p:cNvPr>
          <p:cNvGrpSpPr/>
          <p:nvPr/>
        </p:nvGrpSpPr>
        <p:grpSpPr>
          <a:xfrm>
            <a:off x="830487" y="3015435"/>
            <a:ext cx="8239136" cy="1970076"/>
            <a:chOff x="934315" y="2978345"/>
            <a:chExt cx="8239136" cy="1970076"/>
          </a:xfrm>
        </p:grpSpPr>
        <p:pic>
          <p:nvPicPr>
            <p:cNvPr id="2" name="Immagine 12" descr="Immagine che contiene interni, tavolo, giocattolo, compleanno&#10;&#10;Descrizione generata automaticamente">
              <a:extLst>
                <a:ext uri="{FF2B5EF4-FFF2-40B4-BE49-F238E27FC236}">
                  <a16:creationId xmlns:a16="http://schemas.microsoft.com/office/drawing/2014/main" id="{F4EC5847-9378-431F-8F64-403176665AD8}"/>
                </a:ext>
              </a:extLst>
            </p:cNvPr>
            <p:cNvPicPr>
              <a:picLocks noChangeAspect="1"/>
            </p:cNvPicPr>
            <p:nvPr/>
          </p:nvPicPr>
          <p:blipFill>
            <a:blip r:embed="rId5"/>
            <a:stretch>
              <a:fillRect/>
            </a:stretch>
          </p:blipFill>
          <p:spPr>
            <a:xfrm>
              <a:off x="4283716" y="3214867"/>
              <a:ext cx="1615281" cy="1211959"/>
            </a:xfrm>
            <a:prstGeom prst="rect">
              <a:avLst/>
            </a:prstGeom>
          </p:spPr>
        </p:pic>
        <p:sp>
          <p:nvSpPr>
            <p:cNvPr id="6" name="Rettangolo con angoli arrotondati 5">
              <a:extLst>
                <a:ext uri="{FF2B5EF4-FFF2-40B4-BE49-F238E27FC236}">
                  <a16:creationId xmlns:a16="http://schemas.microsoft.com/office/drawing/2014/main" id="{8BC8A829-3978-436B-932C-562A5AB3F76D}"/>
                </a:ext>
              </a:extLst>
            </p:cNvPr>
            <p:cNvSpPr/>
            <p:nvPr/>
          </p:nvSpPr>
          <p:spPr>
            <a:xfrm>
              <a:off x="934315" y="2978345"/>
              <a:ext cx="3097726" cy="1970076"/>
            </a:xfrm>
            <a:prstGeom prst="roundRect">
              <a:avLst/>
            </a:prstGeom>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marL="285750" indent="-285750">
                <a:buFont typeface="Arial,Sans-Serif"/>
                <a:buChar char="•"/>
              </a:pPr>
              <a:r>
                <a:rPr lang="it-IT" sz="1600" err="1">
                  <a:solidFill>
                    <a:schemeClr val="bg1"/>
                  </a:solidFill>
                  <a:latin typeface="Titillium Web" panose="020b0604020202020204" charset="0"/>
                </a:rPr>
                <a:t>AgID</a:t>
              </a:r>
            </a:p>
            <a:p>
              <a:pPr marL="285750" indent="-285750">
                <a:buFont typeface="Arial,Sans-Serif"/>
                <a:buChar char="•"/>
              </a:pPr>
              <a:r>
                <a:rPr lang="it-IT" sz="1600" err="1">
                  <a:solidFill>
                    <a:schemeClr val="bg1"/>
                  </a:solidFill>
                  <a:latin typeface="Titillium Web" panose="020b0604020202020204" charset="0"/>
                </a:rPr>
                <a:t>MiSE</a:t>
              </a:r>
            </a:p>
            <a:p>
              <a:pPr marL="285750" indent="-285750">
                <a:buFont typeface="Arial,Sans-Serif"/>
                <a:buChar char="•"/>
              </a:pPr>
              <a:r>
                <a:rPr lang="it-IT" sz="1600">
                  <a:solidFill>
                    <a:schemeClr val="bg1"/>
                  </a:solidFill>
                  <a:latin typeface="Titillium Web" panose="020b0604020202020204" charset="0"/>
                </a:rPr>
                <a:t>PCM Dip. Protezione Civile</a:t>
              </a:r>
              <a:endParaRPr lang="en-US" sz="1600">
                <a:solidFill>
                  <a:schemeClr val="bg1"/>
                </a:solidFill>
                <a:latin typeface="Titillium Web" panose="020b0604020202020204" charset="0"/>
              </a:endParaRPr>
            </a:p>
            <a:p>
              <a:pPr marL="285750" indent="-285750">
                <a:buFont typeface="Arial,Sans-Serif"/>
                <a:buChar char="•"/>
              </a:pPr>
              <a:r>
                <a:rPr lang="it-IT" sz="1600">
                  <a:solidFill>
                    <a:schemeClr val="bg1"/>
                  </a:solidFill>
                  <a:latin typeface="Titillium Web" panose="020b0604020202020204" charset="0"/>
                </a:rPr>
                <a:t>MEF</a:t>
              </a:r>
              <a:endParaRPr lang="en-US" sz="1600">
                <a:solidFill>
                  <a:schemeClr val="bg1"/>
                </a:solidFill>
                <a:latin typeface="Titillium Web" panose="020b0604020202020204" charset="0"/>
              </a:endParaRPr>
            </a:p>
            <a:p>
              <a:pPr marL="285750" indent="-285750">
                <a:buFont typeface="Arial,Sans-Serif"/>
                <a:buChar char="•"/>
              </a:pPr>
              <a:r>
                <a:rPr lang="it-IT" sz="1600">
                  <a:solidFill>
                    <a:schemeClr val="bg1"/>
                  </a:solidFill>
                  <a:latin typeface="Titillium Web" panose="020b0604020202020204" charset="0"/>
                </a:rPr>
                <a:t>Min. Esteri</a:t>
              </a:r>
              <a:endParaRPr lang="en-US" sz="1600">
                <a:solidFill>
                  <a:schemeClr val="bg1"/>
                </a:solidFill>
                <a:latin typeface="Titillium Web" panose="020b0604020202020204" charset="0"/>
              </a:endParaRPr>
            </a:p>
            <a:p>
              <a:pPr marL="285750" indent="-285750">
                <a:buFont typeface="Arial,Sans-Serif"/>
                <a:buChar char="•"/>
              </a:pPr>
              <a:r>
                <a:rPr lang="it-IT" sz="1600">
                  <a:solidFill>
                    <a:schemeClr val="bg1"/>
                  </a:solidFill>
                  <a:latin typeface="Titillium Web" panose="020b0604020202020204" charset="0"/>
                </a:rPr>
                <a:t>Min. Interno</a:t>
              </a:r>
              <a:endParaRPr lang="en-US" sz="1600">
                <a:solidFill>
                  <a:schemeClr val="bg1"/>
                </a:solidFill>
                <a:latin typeface="Titillium Web" panose="020b0604020202020204" charset="0"/>
              </a:endParaRPr>
            </a:p>
          </p:txBody>
        </p:sp>
        <p:sp>
          <p:nvSpPr>
            <p:cNvPr id="7" name="Rettangolo con angoli arrotondati 6">
              <a:extLst>
                <a:ext uri="{FF2B5EF4-FFF2-40B4-BE49-F238E27FC236}">
                  <a16:creationId xmlns:a16="http://schemas.microsoft.com/office/drawing/2014/main" id="{F7194747-91BA-4E3F-8673-4BD9D8686777}"/>
                </a:ext>
              </a:extLst>
            </p:cNvPr>
            <p:cNvSpPr/>
            <p:nvPr/>
          </p:nvSpPr>
          <p:spPr>
            <a:xfrm>
              <a:off x="6112827" y="2987310"/>
              <a:ext cx="3060624" cy="1958943"/>
            </a:xfrm>
            <a:prstGeom prst="roundRect">
              <a:avLst/>
            </a:prstGeom>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marL="285750" indent="-285750">
                <a:buFont typeface="Arial,Sans-Serif"/>
                <a:buChar char="•"/>
              </a:pPr>
              <a:r>
                <a:rPr lang="it-IT" sz="1600">
                  <a:solidFill>
                    <a:schemeClr val="bg1"/>
                  </a:solidFill>
                  <a:latin typeface="Titillium Web" panose="020b0604020202020204" charset="0"/>
                </a:rPr>
                <a:t>PCM-DIS</a:t>
              </a:r>
              <a:endParaRPr lang="en-US" sz="1600">
                <a:solidFill>
                  <a:schemeClr val="bg1"/>
                </a:solidFill>
                <a:latin typeface="Titillium Web" panose="020b0604020202020204" charset="0"/>
              </a:endParaRPr>
            </a:p>
            <a:p>
              <a:pPr marL="285750" indent="-285750">
                <a:buFont typeface="Arial,Sans-Serif"/>
                <a:buChar char="•"/>
              </a:pPr>
              <a:r>
                <a:rPr lang="it-IT" sz="1600">
                  <a:solidFill>
                    <a:schemeClr val="bg1"/>
                  </a:solidFill>
                  <a:latin typeface="Titillium Web" panose="020b0604020202020204" charset="0"/>
                </a:rPr>
                <a:t>Consip</a:t>
              </a:r>
              <a:endParaRPr lang="en-US" sz="1600">
                <a:solidFill>
                  <a:schemeClr val="bg1"/>
                </a:solidFill>
                <a:latin typeface="Titillium Web" panose="020b0604020202020204" charset="0"/>
              </a:endParaRPr>
            </a:p>
            <a:p>
              <a:pPr marL="285750" indent="-285750">
                <a:buFont typeface="Arial,Sans-Serif"/>
                <a:buChar char="•"/>
              </a:pPr>
              <a:r>
                <a:rPr lang="it-IT" sz="1600">
                  <a:solidFill>
                    <a:schemeClr val="bg1"/>
                  </a:solidFill>
                  <a:latin typeface="Titillium Web" panose="020b0604020202020204" charset="0"/>
                </a:rPr>
                <a:t>Min. Difesa</a:t>
              </a:r>
              <a:endParaRPr lang="en-US" sz="1600">
                <a:solidFill>
                  <a:schemeClr val="bg1"/>
                </a:solidFill>
                <a:latin typeface="Titillium Web" panose="020b0604020202020204" charset="0"/>
              </a:endParaRPr>
            </a:p>
            <a:p>
              <a:pPr marL="285750" indent="-285750">
                <a:buFont typeface="Arial,Sans-Serif"/>
                <a:buChar char="•"/>
              </a:pPr>
              <a:r>
                <a:rPr lang="it-IT" sz="1600" err="1">
                  <a:solidFill>
                    <a:schemeClr val="bg1"/>
                  </a:solidFill>
                  <a:latin typeface="Titillium Web" panose="020b0604020202020204" charset="0"/>
                </a:rPr>
                <a:t>Dip. PS</a:t>
              </a:r>
              <a:endParaRPr lang="en-US" sz="1600">
                <a:solidFill>
                  <a:schemeClr val="bg1"/>
                </a:solidFill>
                <a:latin typeface="Titillium Web" panose="020b0604020202020204" charset="0"/>
              </a:endParaRPr>
            </a:p>
            <a:p>
              <a:pPr marL="285750" indent="-285750">
                <a:buFont typeface="Arial,Sans-Serif"/>
                <a:buChar char="•"/>
              </a:pPr>
              <a:r>
                <a:rPr lang="it-IT" sz="1600">
                  <a:solidFill>
                    <a:schemeClr val="bg1"/>
                  </a:solidFill>
                  <a:latin typeface="Titillium Web" panose="020b0604020202020204" charset="0"/>
                </a:rPr>
                <a:t>Min. Giustizia</a:t>
              </a:r>
            </a:p>
          </p:txBody>
        </p:sp>
      </p:grpSp>
    </p:spTree>
    <p:extLst>
      <p:ext uri="{BB962C8B-B14F-4D97-AF65-F5344CB8AC3E}">
        <p14:creationId xmlns:p14="http://schemas.microsoft.com/office/powerpoint/2010/main" val="2608502845"/>
      </p:ext>
    </p:extLst>
  </p:cSld>
  <p:clrMapOvr>
    <a:overrideClrMapping bg1="lt1" tx1="dk1" bg2="lt2" tx2="dk2" accent1="accent1" accent2="accent2" accent3="accent3" accent4="accent4" accent5="accent5" accent6="accent6" hlink="hlink" folHlink="folHlink"/>
  </p:clrMapOvr>
  <p:transition/>
  <p:timing/>
</p:sld>
</file>

<file path=ppt/slides/slide3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Ref idx="1001">
        <a:schemeClr val="bg1"/>
      </p:bgRef>
    </p:bg>
    <p:spTree>
      <p:nvGrpSpPr>
        <p:cNvPr id="1" name="Shape 62"/>
        <p:cNvGrpSpPr/>
        <p:nvPr/>
      </p:nvGrpSpPr>
      <p:grpSpPr>
        <a:xfrm>
          <a:off x="0" y="0"/>
          <a:ext cx="0" cy="0"/>
        </a:xfrm>
      </p:grpSpPr>
      <p:sp>
        <p:nvSpPr>
          <p:cNvPr id="64" name="Google Shape;64;p8"/>
          <p:cNvSpPr/>
          <p:nvPr/>
        </p:nvSpPr>
        <p:spPr>
          <a:xfrm>
            <a:off x="9501049" y="73736"/>
            <a:ext cx="485924" cy="141139"/>
          </a:xfrm>
          <a:prstGeom prst="roundRect">
            <a:avLst>
              <a:gd name="adj" fmla="val 16667"/>
            </a:avLst>
          </a:prstGeom>
          <a:solidFill>
            <a:srgbClr val="0070C0"/>
          </a:solidFill>
          <a:ln>
            <a:noFill/>
          </a:ln>
        </p:spPr>
        <p:txBody>
          <a:bodyPr spcFirstLastPara="1" wrap="square" lIns="75592" tIns="37786" rIns="75592" bIns="37786" anchor="ctr" anchorCtr="0">
            <a:noAutofit/>
          </a:bodyPr>
          <a:lstStyle/>
          <a:p>
            <a:pPr algn="ctr" defTabSz="756026">
              <a:defRPr/>
            </a:pPr>
            <a:fld id="{00000000-1234-1234-1234-123412341234}" type="slidenum">
              <a:rPr lang="it-IT" sz="909">
                <a:solidFill>
                  <a:prstClr val="white"/>
                </a:solidFill>
                <a:latin typeface="Titillium Web" panose="020b0604020202020204" charset="0"/>
                <a:ea typeface="Titillium Web"/>
                <a:cs typeface="Titillium Web"/>
                <a:sym typeface="Titillium Web" panose="020b0604020202020204" charset="0"/>
              </a:rPr>
              <a:pPr algn="ctr" defTabSz="756026">
                <a:defRPr/>
              </a:pPr>
              <a:t>37</a:t>
            </a:fld>
            <a:endParaRPr sz="909">
              <a:solidFill>
                <a:prstClr val="white"/>
              </a:solidFill>
              <a:latin typeface="Titillium Web" panose="020b0604020202020204" charset="0"/>
              <a:ea typeface="Titillium Web"/>
              <a:cs typeface="Titillium Web"/>
              <a:sym typeface="Titillium Web" panose="020b0604020202020204" charset="0"/>
            </a:endParaRPr>
          </a:p>
        </p:txBody>
      </p:sp>
      <p:sp>
        <p:nvSpPr>
          <p:cNvPr id="66" name="Google Shape;66;p8"/>
          <p:cNvSpPr/>
          <p:nvPr/>
        </p:nvSpPr>
        <p:spPr>
          <a:xfrm>
            <a:off x="6983615" y="2450472"/>
            <a:ext cx="1651744" cy="18033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75592" tIns="75592" rIns="75592" bIns="75592" anchor="ctr" anchorCtr="0">
            <a:noAutofit/>
          </a:bodyPr>
          <a:lstStyle/>
          <a:p>
            <a:pPr defTabSz="756026">
              <a:defRPr/>
            </a:pPr>
            <a:endParaRPr sz="1488">
              <a:solidFill>
                <a:prstClr val="black"/>
              </a:solidFill>
              <a:latin typeface="Calibri" panose="020f0502020204030204"/>
            </a:endParaRPr>
          </a:p>
        </p:txBody>
      </p:sp>
      <p:sp>
        <p:nvSpPr>
          <p:cNvPr id="14" name="Google Shape;74;p9"/>
          <p:cNvSpPr txBox="1"/>
          <p:nvPr/>
        </p:nvSpPr>
        <p:spPr>
          <a:xfrm>
            <a:off x="433775" y="214875"/>
            <a:ext cx="8908361" cy="634265"/>
          </a:xfrm>
          <a:prstGeom prst="rect">
            <a:avLst/>
          </a:prstGeom>
          <a:noFill/>
          <a:ln>
            <a:noFill/>
          </a:ln>
        </p:spPr>
        <p:txBody>
          <a:bodyPr spcFirstLastPara="1" wrap="square" lIns="75592" tIns="37786" rIns="75592" bIns="37786" anchor="ctr" anchorCtr="0">
            <a:noAutofit/>
          </a:bodyPr>
          <a:lstStyle/>
          <a:p>
            <a:pPr algn="ctr" defTabSz="756026">
              <a:lnSpc>
                <a:spcPct val="90000"/>
              </a:lnSpc>
              <a:defRPr/>
            </a:pPr>
            <a:r>
              <a:rPr lang="it-IT" sz="2976" b="1">
                <a:solidFill>
                  <a:srgbClr val="002060"/>
                </a:solidFill>
                <a:latin typeface="Calibri" panose="020f0502020204030204" pitchFamily="34" charset="0"/>
                <a:cs typeface="Calibri" panose="020f0502020204030204" pitchFamily="34" charset="0"/>
              </a:rPr>
              <a:t>Linee guida - "La sicurezza nel procurement ICT" </a:t>
            </a:r>
          </a:p>
        </p:txBody>
      </p:sp>
      <p:sp>
        <p:nvSpPr>
          <p:cNvPr id="6" name="CasellaDiTesto 5">
            <a:extLst>
              <a:ext uri="{FF2B5EF4-FFF2-40B4-BE49-F238E27FC236}">
                <a16:creationId xmlns:a16="http://schemas.microsoft.com/office/drawing/2014/main" id="{0AE6CF19-9BFA-463B-AFBE-6B84C3F03BB8}"/>
              </a:ext>
            </a:extLst>
          </p:cNvPr>
          <p:cNvSpPr txBox="1"/>
          <p:nvPr/>
        </p:nvSpPr>
        <p:spPr>
          <a:xfrm>
            <a:off x="592047" y="896254"/>
            <a:ext cx="9007887" cy="41042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90000"/>
              </a:lnSpc>
              <a:spcBef>
                <a:spcPct val="0"/>
              </a:spcBef>
            </a:pPr>
            <a:r>
              <a:rPr lang="it-IT" sz="1650" b="1">
                <a:solidFill>
                  <a:srgbClr val="002060"/>
                </a:solidFill>
                <a:latin typeface="Titillium Web" panose="020b0604020202020204" charset="0"/>
              </a:rPr>
              <a:t>A chi è rivolto il documento</a:t>
            </a:r>
          </a:p>
          <a:p>
            <a:pPr algn="ctr">
              <a:lnSpc>
                <a:spcPct val="90000"/>
              </a:lnSpc>
              <a:spcBef>
                <a:spcPct val="0"/>
              </a:spcBef>
            </a:pPr>
            <a:endParaRPr lang="it-IT" sz="1650" b="1">
              <a:solidFill>
                <a:srgbClr val="002060"/>
              </a:solidFill>
              <a:latin typeface="Titillium Web" panose="020b0604020202020204" charset="0"/>
            </a:endParaRPr>
          </a:p>
          <a:p>
            <a:r>
              <a:rPr lang="it-IT" sz="1650" b="1">
                <a:solidFill>
                  <a:srgbClr val="002060"/>
                </a:solidFill>
                <a:latin typeface="Titillium Web" panose="020b0604020202020204" charset="0"/>
              </a:rPr>
              <a:t>Persone</a:t>
            </a:r>
            <a:r>
              <a:rPr lang="it-IT" sz="1650">
                <a:solidFill>
                  <a:srgbClr val="002060"/>
                </a:solidFill>
                <a:latin typeface="Titillium Web" panose="020b0604020202020204" charset="0"/>
              </a:rPr>
              <a:t> </a:t>
            </a:r>
          </a:p>
          <a:p>
            <a:endParaRPr lang="it-IT" sz="1650">
              <a:solidFill>
                <a:srgbClr val="002060"/>
              </a:solidFill>
              <a:latin typeface="Titillium Web" panose="020b0604020202020204" charset="0"/>
            </a:endParaRPr>
          </a:p>
          <a:p>
            <a:r>
              <a:rPr lang="it-IT" sz="1650">
                <a:solidFill>
                  <a:srgbClr val="002060"/>
                </a:solidFill>
                <a:latin typeface="Titillium Web" panose="020b0604020202020204" charset="0"/>
              </a:rPr>
              <a:t>Dirigenti e funzionari delle pubbliche amministrazioni, RUP delle gare pubbliche, RTD - Responsabili della transizione al digitale (definiti dal CAD);</a:t>
            </a:r>
          </a:p>
          <a:p>
            <a:endParaRPr lang="it-IT" sz="1650">
              <a:solidFill>
                <a:srgbClr val="002060"/>
              </a:solidFill>
              <a:latin typeface="Titillium Web" panose="020b0604020202020204" charset="0"/>
            </a:endParaRPr>
          </a:p>
          <a:p>
            <a:r>
              <a:rPr lang="it-IT" sz="1650" b="1">
                <a:solidFill>
                  <a:srgbClr val="002060"/>
                </a:solidFill>
                <a:latin typeface="Titillium Web" panose="020b0604020202020204" charset="0"/>
              </a:rPr>
              <a:t>Amministrazioni</a:t>
            </a:r>
          </a:p>
          <a:p>
            <a:endParaRPr lang="it-IT" sz="1650">
              <a:solidFill>
                <a:srgbClr val="002060"/>
              </a:solidFill>
              <a:latin typeface="Titillium Web" panose="020b0604020202020204" charset="0"/>
            </a:endParaRPr>
          </a:p>
          <a:p>
            <a:r>
              <a:rPr lang="it-IT" sz="1650">
                <a:solidFill>
                  <a:srgbClr val="002060"/>
                </a:solidFill>
                <a:latin typeface="Titillium Web" panose="020b0604020202020204" charset="0"/>
              </a:rPr>
              <a:t>Indicazioni vincolanti per i Ministeri, gli Enti centrali, le Regioni e le città metropolitane;</a:t>
            </a:r>
          </a:p>
          <a:p>
            <a:r>
              <a:rPr lang="it-IT" sz="1650">
                <a:solidFill>
                  <a:srgbClr val="002060"/>
                </a:solidFill>
                <a:latin typeface="Titillium Web" panose="020b0604020202020204" charset="0"/>
              </a:rPr>
              <a:t>Suggerimenti, buone pratiche e procedure cui far riferimento per le restanti amministrazioni.</a:t>
            </a:r>
          </a:p>
          <a:p>
            <a:endParaRPr lang="it-IT" sz="1650">
              <a:solidFill>
                <a:srgbClr val="002060"/>
              </a:solidFill>
              <a:latin typeface="Titillium Web" panose="020b0604020202020204" charset="0"/>
            </a:endParaRPr>
          </a:p>
          <a:p>
            <a:r>
              <a:rPr lang="it-IT" sz="1650" b="1">
                <a:solidFill>
                  <a:srgbClr val="002060"/>
                </a:solidFill>
                <a:latin typeface="Titillium Web" panose="020b0604020202020204" charset="0"/>
              </a:rPr>
              <a:t>Fornitori</a:t>
            </a:r>
          </a:p>
          <a:p>
            <a:endParaRPr lang="it-IT" sz="1650">
              <a:solidFill>
                <a:srgbClr val="002060"/>
              </a:solidFill>
              <a:latin typeface="Titillium Web" panose="020b0604020202020204" charset="0"/>
            </a:endParaRPr>
          </a:p>
          <a:p>
            <a:r>
              <a:rPr lang="it-IT" sz="1650">
                <a:solidFill>
                  <a:srgbClr val="002060"/>
                </a:solidFill>
                <a:latin typeface="Titillium Web" panose="020b0604020202020204" charset="0"/>
              </a:rPr>
              <a:t>Per far conoscere le problematiche legate alla sicurezza nel procurement ICT delle Pubbliche Amministrazioni.</a:t>
            </a:r>
          </a:p>
        </p:txBody>
      </p:sp>
      <p:pic>
        <p:nvPicPr>
          <p:cNvPr id="7" name="Immagine 5" descr="Uomo d'affari sorridente">
            <a:extLst>
              <a:ext uri="{FF2B5EF4-FFF2-40B4-BE49-F238E27FC236}">
                <a16:creationId xmlns:a16="http://schemas.microsoft.com/office/drawing/2014/main" id="{C767C10B-0B22-4191-868E-A021F1488BCA}"/>
              </a:ext>
            </a:extLst>
          </p:cNvPr>
          <p:cNvPicPr>
            <a:picLocks noChangeAspect="1"/>
          </p:cNvPicPr>
          <p:nvPr/>
        </p:nvPicPr>
        <p:blipFill>
          <a:blip r:embed="rId4"/>
          <a:stretch>
            <a:fillRect/>
          </a:stretch>
        </p:blipFill>
        <p:spPr>
          <a:xfrm flipH="1">
            <a:off x="1681872" y="1065056"/>
            <a:ext cx="256920" cy="744460"/>
          </a:xfrm>
          <a:prstGeom prst="rect">
            <a:avLst/>
          </a:prstGeom>
        </p:spPr>
      </p:pic>
      <p:pic>
        <p:nvPicPr>
          <p:cNvPr id="8" name="Elemento grafico 7" descr="Città">
            <a:extLst>
              <a:ext uri="{FF2B5EF4-FFF2-40B4-BE49-F238E27FC236}">
                <a16:creationId xmlns:a16="http://schemas.microsoft.com/office/drawing/2014/main" id="{88EFA1D8-4DBE-4B14-BD52-A1D6F8CA032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282385" y="2354946"/>
            <a:ext cx="784924" cy="784918"/>
          </a:xfrm>
          <a:prstGeom prst="rect">
            <a:avLst/>
          </a:prstGeom>
        </p:spPr>
      </p:pic>
      <p:pic>
        <p:nvPicPr>
          <p:cNvPr id="10" name="Elemento grafico 8" descr="Stretta di mano">
            <a:extLst>
              <a:ext uri="{FF2B5EF4-FFF2-40B4-BE49-F238E27FC236}">
                <a16:creationId xmlns:a16="http://schemas.microsoft.com/office/drawing/2014/main" id="{44172248-2B92-46B4-805C-61DA31EFBF66}"/>
              </a:ext>
            </a:extLst>
          </p:cNvPr>
          <p:cNvPicPr>
            <a:picLocks noChangeAspect="1"/>
          </p:cNvPicPr>
          <p:nvPr/>
        </p:nvPicPr>
        <p:blipFill>
          <a:blip r:embed="rId6">
            <a:extLst>
              <a:ext uri="{96DAC541-7B7A-43D3-8B79-37D633B846F1}">
                <asvg:svgBlip xmlns:asvg="http://schemas.microsoft.com/office/drawing/2016/SVG/main" r:embed="rId8"/>
              </a:ext>
            </a:extLst>
          </a:blip>
          <a:stretch>
            <a:fillRect/>
          </a:stretch>
        </p:blipFill>
        <p:spPr>
          <a:xfrm>
            <a:off x="1613615" y="3597861"/>
            <a:ext cx="914406" cy="914400"/>
          </a:xfrm>
          <a:prstGeom prst="rect">
            <a:avLst/>
          </a:prstGeom>
        </p:spPr>
      </p:pic>
    </p:spTree>
    <p:extLst>
      <p:ext uri="{BB962C8B-B14F-4D97-AF65-F5344CB8AC3E}">
        <p14:creationId xmlns:p14="http://schemas.microsoft.com/office/powerpoint/2010/main" val="3279057350"/>
      </p:ext>
    </p:extLst>
  </p:cSld>
  <p:clrMapOvr>
    <a:overrideClrMapping bg1="lt1" tx1="dk1" bg2="lt2" tx2="dk2" accent1="accent1" accent2="accent2" accent3="accent3" accent4="accent4" accent5="accent5" accent6="accent6" hlink="hlink" folHlink="folHlink"/>
  </p:clrMapOvr>
  <p:transition/>
  <p:timing/>
</p:sld>
</file>

<file path=ppt/slides/slide3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Ref idx="1001">
        <a:schemeClr val="bg1"/>
      </p:bgRef>
    </p:bg>
    <p:spTree>
      <p:nvGrpSpPr>
        <p:cNvPr id="1" name="Shape 62"/>
        <p:cNvGrpSpPr/>
        <p:nvPr/>
      </p:nvGrpSpPr>
      <p:grpSpPr>
        <a:xfrm>
          <a:off x="0" y="0"/>
          <a:ext cx="0" cy="0"/>
        </a:xfrm>
      </p:grpSpPr>
      <p:sp>
        <p:nvSpPr>
          <p:cNvPr id="64" name="Google Shape;64;p8"/>
          <p:cNvSpPr/>
          <p:nvPr/>
        </p:nvSpPr>
        <p:spPr>
          <a:xfrm>
            <a:off x="9501049" y="73736"/>
            <a:ext cx="485924" cy="141139"/>
          </a:xfrm>
          <a:prstGeom prst="roundRect">
            <a:avLst>
              <a:gd name="adj" fmla="val 16667"/>
            </a:avLst>
          </a:prstGeom>
          <a:solidFill>
            <a:srgbClr val="0070C0"/>
          </a:solidFill>
          <a:ln>
            <a:noFill/>
          </a:ln>
        </p:spPr>
        <p:txBody>
          <a:bodyPr spcFirstLastPara="1" wrap="square" lIns="75592" tIns="37786" rIns="75592" bIns="37786" anchor="ctr" anchorCtr="0">
            <a:noAutofit/>
          </a:bodyPr>
          <a:lstStyle/>
          <a:p>
            <a:pPr algn="ctr" defTabSz="756026">
              <a:defRPr/>
            </a:pPr>
            <a:fld id="{00000000-1234-1234-1234-123412341234}" type="slidenum">
              <a:rPr lang="it-IT" sz="909">
                <a:solidFill>
                  <a:prstClr val="white"/>
                </a:solidFill>
                <a:latin typeface="Titillium Web" panose="020b0604020202020204" charset="0"/>
                <a:ea typeface="Titillium Web"/>
                <a:cs typeface="Titillium Web"/>
                <a:sym typeface="Titillium Web" panose="020b0604020202020204" charset="0"/>
              </a:rPr>
              <a:pPr algn="ctr" defTabSz="756026">
                <a:defRPr/>
              </a:pPr>
              <a:t>38</a:t>
            </a:fld>
            <a:endParaRPr sz="909">
              <a:solidFill>
                <a:prstClr val="white"/>
              </a:solidFill>
              <a:latin typeface="Titillium Web" panose="020b0604020202020204" charset="0"/>
              <a:ea typeface="Titillium Web"/>
              <a:cs typeface="Titillium Web"/>
              <a:sym typeface="Titillium Web" panose="020b0604020202020204" charset="0"/>
            </a:endParaRPr>
          </a:p>
        </p:txBody>
      </p:sp>
      <p:sp>
        <p:nvSpPr>
          <p:cNvPr id="66" name="Google Shape;66;p8"/>
          <p:cNvSpPr/>
          <p:nvPr/>
        </p:nvSpPr>
        <p:spPr>
          <a:xfrm>
            <a:off x="6983615" y="2450472"/>
            <a:ext cx="1651744" cy="18033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75592" tIns="75592" rIns="75592" bIns="75592" anchor="ctr" anchorCtr="0">
            <a:noAutofit/>
          </a:bodyPr>
          <a:lstStyle/>
          <a:p>
            <a:pPr defTabSz="756026">
              <a:defRPr/>
            </a:pPr>
            <a:endParaRPr sz="1488">
              <a:solidFill>
                <a:prstClr val="black"/>
              </a:solidFill>
              <a:latin typeface="Calibri" panose="020f0502020204030204"/>
            </a:endParaRPr>
          </a:p>
        </p:txBody>
      </p:sp>
      <p:sp>
        <p:nvSpPr>
          <p:cNvPr id="14" name="Google Shape;74;p9"/>
          <p:cNvSpPr txBox="1"/>
          <p:nvPr/>
        </p:nvSpPr>
        <p:spPr>
          <a:xfrm>
            <a:off x="408674" y="121222"/>
            <a:ext cx="8908361" cy="634265"/>
          </a:xfrm>
          <a:prstGeom prst="rect">
            <a:avLst/>
          </a:prstGeom>
          <a:noFill/>
          <a:ln>
            <a:noFill/>
          </a:ln>
        </p:spPr>
        <p:txBody>
          <a:bodyPr spcFirstLastPara="1" wrap="square" lIns="75592" tIns="37786" rIns="75592" bIns="37786" anchor="ctr" anchorCtr="0">
            <a:noAutofit/>
          </a:bodyPr>
          <a:lstStyle/>
          <a:p>
            <a:pPr algn="ctr" defTabSz="756026">
              <a:lnSpc>
                <a:spcPct val="90000"/>
              </a:lnSpc>
              <a:defRPr/>
            </a:pPr>
            <a:r>
              <a:rPr lang="it-IT" sz="2976" b="1">
                <a:solidFill>
                  <a:srgbClr val="002060"/>
                </a:solidFill>
                <a:latin typeface="Calibri" panose="020f0502020204030204" pitchFamily="34" charset="0"/>
                <a:cs typeface="Calibri" panose="020f0502020204030204" pitchFamily="34" charset="0"/>
              </a:rPr>
              <a:t>Linee guida - "La sicurezza nel procurement ICT" </a:t>
            </a:r>
          </a:p>
        </p:txBody>
      </p:sp>
      <p:sp>
        <p:nvSpPr>
          <p:cNvPr id="2" name="CasellaDiTesto 1">
            <a:extLst>
              <a:ext uri="{FF2B5EF4-FFF2-40B4-BE49-F238E27FC236}">
                <a16:creationId xmlns:a16="http://schemas.microsoft.com/office/drawing/2014/main" id="{AF0DC8A3-6A90-4367-BD47-E895BA5A7BAE}"/>
              </a:ext>
            </a:extLst>
          </p:cNvPr>
          <p:cNvSpPr txBox="1"/>
          <p:nvPr/>
        </p:nvSpPr>
        <p:spPr>
          <a:xfrm>
            <a:off x="394565" y="813522"/>
            <a:ext cx="9213536" cy="388567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it-IT" sz="1650" b="1">
                <a:solidFill>
                  <a:srgbClr val="002060"/>
                </a:solidFill>
                <a:latin typeface="Titillium Web" panose="020b0604020202020204" charset="0"/>
              </a:rPr>
              <a:t>Finalità del documento</a:t>
            </a:r>
          </a:p>
          <a:p>
            <a:endParaRPr lang="it-IT" sz="1600">
              <a:solidFill>
                <a:srgbClr val="1467CD"/>
              </a:solidFill>
              <a:cs typeface="Arial"/>
            </a:endParaRPr>
          </a:p>
          <a:p>
            <a:r>
              <a:rPr lang="it-IT" sz="1600">
                <a:solidFill>
                  <a:srgbClr val="1467CD"/>
                </a:solidFill>
                <a:cs typeface="Arial"/>
              </a:rPr>
              <a:t>              </a:t>
            </a:r>
            <a:r>
              <a:rPr lang="it-IT" sz="1650">
                <a:solidFill>
                  <a:srgbClr val="002060"/>
                </a:solidFill>
                <a:latin typeface="Titillium Web" panose="020b0604020202020204" charset="0"/>
              </a:rPr>
              <a:t>Illustrare in maniera semplice e immediatamente fruibile la problematica della sicurezza nel procurement ICT; </a:t>
            </a:r>
          </a:p>
          <a:p>
            <a:endParaRPr lang="it-IT" sz="1650">
              <a:solidFill>
                <a:srgbClr val="002060"/>
              </a:solidFill>
              <a:latin typeface="Titillium Web" panose="020b0604020202020204" charset="0"/>
            </a:endParaRPr>
          </a:p>
          <a:p>
            <a:r>
              <a:rPr lang="it-IT" sz="1650">
                <a:solidFill>
                  <a:srgbClr val="002060"/>
                </a:solidFill>
                <a:latin typeface="Titillium Web" panose="020b0604020202020204" charset="0"/>
              </a:rPr>
              <a:t>                 </a:t>
            </a:r>
          </a:p>
          <a:p>
            <a:pPr algn="just"/>
            <a:r>
              <a:rPr lang="it-IT" sz="1650">
                <a:solidFill>
                  <a:srgbClr val="002060"/>
                </a:solidFill>
                <a:latin typeface="Titillium Web" panose="020b0604020202020204" charset="0"/>
              </a:rPr>
              <a:t>         Mettere a sistema (tramite opportuni glossari e classificazioni), formalizzare definizioni e concetti legati alla sicurezza nel procurement ICT, rendendoli coerenti con la norma e con il contesto della pubblica amministrazione;</a:t>
            </a:r>
          </a:p>
          <a:p>
            <a:endParaRPr lang="it-IT" sz="1650">
              <a:solidFill>
                <a:srgbClr val="002060"/>
              </a:solidFill>
              <a:latin typeface="Titillium Web" panose="020b0604020202020204" charset="0"/>
            </a:endParaRPr>
          </a:p>
          <a:p>
            <a:endParaRPr lang="it-IT" sz="1650">
              <a:solidFill>
                <a:srgbClr val="002060"/>
              </a:solidFill>
              <a:latin typeface="Titillium Web" panose="020b0604020202020204" charset="0"/>
            </a:endParaRPr>
          </a:p>
          <a:p>
            <a:pPr algn="just"/>
            <a:r>
              <a:rPr lang="it-IT" sz="1650">
                <a:solidFill>
                  <a:srgbClr val="002060"/>
                </a:solidFill>
                <a:latin typeface="Titillium Web" panose="020b0604020202020204" charset="0"/>
              </a:rPr>
              <a:t>        Presentare buone prassi, soluzioni già in uso, misure semplici da adottare (strumenti operativi, esempi pratici, riferimenti puntuali), per verificare il livello di sicurezza degli attuali processi di acquisizione ed eventualmente per alzare tale livello senza per questo aumentare in modo eccessivo la complessità dei processi e l’impegno necessario a condurli. </a:t>
            </a:r>
          </a:p>
        </p:txBody>
      </p:sp>
      <p:pic>
        <p:nvPicPr>
          <p:cNvPr id="4" name="Elemento grafico 6" descr="Illustratore">
            <a:extLst>
              <a:ext uri="{FF2B5EF4-FFF2-40B4-BE49-F238E27FC236}">
                <a16:creationId xmlns:a16="http://schemas.microsoft.com/office/drawing/2014/main" id="{0471FBF8-48E9-4B01-BCE8-ED5D8EC9C81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72524" y="952522"/>
            <a:ext cx="571658" cy="571654"/>
          </a:xfrm>
          <a:prstGeom prst="rect">
            <a:avLst/>
          </a:prstGeom>
        </p:spPr>
      </p:pic>
      <p:pic>
        <p:nvPicPr>
          <p:cNvPr id="5" name="Elemento grafico 12" descr="Ingranaggi">
            <a:extLst>
              <a:ext uri="{FF2B5EF4-FFF2-40B4-BE49-F238E27FC236}">
                <a16:creationId xmlns:a16="http://schemas.microsoft.com/office/drawing/2014/main" id="{087404E9-827E-4272-B6CB-56954067B192}"/>
              </a:ext>
            </a:extLst>
          </p:cNvPr>
          <p:cNvPicPr>
            <a:picLocks noChangeAspect="1"/>
          </p:cNvPicPr>
          <p:nvPr/>
        </p:nvPicPr>
        <p:blipFill>
          <a:blip r:embed="rId5">
            <a:extLst>
              <a:ext uri="{96DAC541-7B7A-43D3-8B79-37D633B846F1}">
                <asvg:svgBlip xmlns:asvg="http://schemas.microsoft.com/office/drawing/2016/SVG/main" r:embed="rId7"/>
              </a:ext>
            </a:extLst>
          </a:blip>
          <a:stretch>
            <a:fillRect/>
          </a:stretch>
        </p:blipFill>
        <p:spPr>
          <a:xfrm>
            <a:off x="529649" y="2112399"/>
            <a:ext cx="457408" cy="457405"/>
          </a:xfrm>
          <a:prstGeom prst="rect">
            <a:avLst/>
          </a:prstGeom>
        </p:spPr>
      </p:pic>
      <p:pic>
        <p:nvPicPr>
          <p:cNvPr id="9" name="Elemento grafico 13" descr="Docente">
            <a:extLst>
              <a:ext uri="{FF2B5EF4-FFF2-40B4-BE49-F238E27FC236}">
                <a16:creationId xmlns:a16="http://schemas.microsoft.com/office/drawing/2014/main" id="{515FD4B9-184C-4B19-AEE9-088C9B6B4E8A}"/>
              </a:ext>
            </a:extLst>
          </p:cNvPr>
          <p:cNvPicPr>
            <a:picLocks noChangeAspect="1"/>
          </p:cNvPicPr>
          <p:nvPr/>
        </p:nvPicPr>
        <p:blipFill>
          <a:blip r:embed="rId6">
            <a:extLst>
              <a:ext uri="{96DAC541-7B7A-43D3-8B79-37D633B846F1}">
                <asvg:svgBlip xmlns:asvg="http://schemas.microsoft.com/office/drawing/2016/SVG/main" r:embed="rId9"/>
              </a:ext>
            </a:extLst>
          </a:blip>
          <a:stretch>
            <a:fillRect/>
          </a:stretch>
        </p:blipFill>
        <p:spPr>
          <a:xfrm>
            <a:off x="461099" y="3327281"/>
            <a:ext cx="525958" cy="525954"/>
          </a:xfrm>
          <a:prstGeom prst="rect">
            <a:avLst/>
          </a:prstGeom>
        </p:spPr>
      </p:pic>
    </p:spTree>
    <p:extLst>
      <p:ext uri="{BB962C8B-B14F-4D97-AF65-F5344CB8AC3E}">
        <p14:creationId xmlns:p14="http://schemas.microsoft.com/office/powerpoint/2010/main" val="3654051282"/>
      </p:ext>
    </p:extLst>
  </p:cSld>
  <p:clrMapOvr>
    <a:overrideClrMapping bg1="lt1" tx1="dk1" bg2="lt2" tx2="dk2" accent1="accent1" accent2="accent2" accent3="accent3" accent4="accent4" accent5="accent5" accent6="accent6" hlink="hlink" folHlink="folHlink"/>
  </p:clrMapOvr>
  <p:transition/>
  <p:timing/>
</p:sld>
</file>

<file path=ppt/slides/slide3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Ref idx="1001">
        <a:schemeClr val="bg1"/>
      </p:bgRef>
    </p:bg>
    <p:spTree>
      <p:nvGrpSpPr>
        <p:cNvPr id="1" name="Shape 62"/>
        <p:cNvGrpSpPr/>
        <p:nvPr/>
      </p:nvGrpSpPr>
      <p:grpSpPr>
        <a:xfrm>
          <a:off x="0" y="0"/>
          <a:ext cx="0" cy="0"/>
        </a:xfrm>
      </p:grpSpPr>
      <p:sp>
        <p:nvSpPr>
          <p:cNvPr id="64" name="Google Shape;64;p8"/>
          <p:cNvSpPr/>
          <p:nvPr/>
        </p:nvSpPr>
        <p:spPr>
          <a:xfrm>
            <a:off x="9501049" y="73736"/>
            <a:ext cx="485924" cy="141139"/>
          </a:xfrm>
          <a:prstGeom prst="roundRect">
            <a:avLst>
              <a:gd name="adj" fmla="val 16667"/>
            </a:avLst>
          </a:prstGeom>
          <a:solidFill>
            <a:srgbClr val="0070C0"/>
          </a:solidFill>
          <a:ln>
            <a:noFill/>
          </a:ln>
        </p:spPr>
        <p:txBody>
          <a:bodyPr spcFirstLastPara="1" wrap="square" lIns="75592" tIns="37786" rIns="75592" bIns="37786" anchor="ctr" anchorCtr="0">
            <a:noAutofit/>
          </a:bodyPr>
          <a:lstStyle/>
          <a:p>
            <a:pPr algn="ctr" defTabSz="756026">
              <a:defRPr/>
            </a:pPr>
            <a:fld id="{00000000-1234-1234-1234-123412341234}" type="slidenum">
              <a:rPr lang="it-IT" sz="909">
                <a:solidFill>
                  <a:prstClr val="white"/>
                </a:solidFill>
                <a:latin typeface="Titillium Web" panose="020b0604020202020204" charset="0"/>
                <a:ea typeface="Titillium Web"/>
                <a:cs typeface="Titillium Web"/>
                <a:sym typeface="Titillium Web" panose="020b0604020202020204" charset="0"/>
              </a:rPr>
              <a:pPr algn="ctr" defTabSz="756026">
                <a:defRPr/>
              </a:pPr>
              <a:t>39</a:t>
            </a:fld>
            <a:endParaRPr sz="909">
              <a:solidFill>
                <a:prstClr val="white"/>
              </a:solidFill>
              <a:latin typeface="Titillium Web" panose="020b0604020202020204" charset="0"/>
              <a:ea typeface="Titillium Web"/>
              <a:cs typeface="Titillium Web"/>
              <a:sym typeface="Titillium Web" panose="020b0604020202020204" charset="0"/>
            </a:endParaRPr>
          </a:p>
        </p:txBody>
      </p:sp>
      <p:sp>
        <p:nvSpPr>
          <p:cNvPr id="66" name="Google Shape;66;p8"/>
          <p:cNvSpPr/>
          <p:nvPr/>
        </p:nvSpPr>
        <p:spPr>
          <a:xfrm>
            <a:off x="6983615" y="2450472"/>
            <a:ext cx="1651744" cy="18033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75592" tIns="75592" rIns="75592" bIns="75592" anchor="ctr" anchorCtr="0">
            <a:noAutofit/>
          </a:bodyPr>
          <a:lstStyle/>
          <a:p>
            <a:pPr defTabSz="756026">
              <a:defRPr/>
            </a:pPr>
            <a:endParaRPr sz="1488">
              <a:solidFill>
                <a:prstClr val="black"/>
              </a:solidFill>
              <a:latin typeface="Calibri" panose="020f0502020204030204"/>
            </a:endParaRPr>
          </a:p>
        </p:txBody>
      </p:sp>
      <p:sp>
        <p:nvSpPr>
          <p:cNvPr id="14" name="Google Shape;74;p9"/>
          <p:cNvSpPr txBox="1"/>
          <p:nvPr/>
        </p:nvSpPr>
        <p:spPr>
          <a:xfrm>
            <a:off x="408674" y="69296"/>
            <a:ext cx="8908361" cy="634265"/>
          </a:xfrm>
          <a:prstGeom prst="rect">
            <a:avLst/>
          </a:prstGeom>
          <a:noFill/>
          <a:ln>
            <a:noFill/>
          </a:ln>
        </p:spPr>
        <p:txBody>
          <a:bodyPr spcFirstLastPara="1" wrap="square" lIns="75592" tIns="37786" rIns="75592" bIns="37786" anchor="ctr" anchorCtr="0">
            <a:noAutofit/>
          </a:bodyPr>
          <a:lstStyle/>
          <a:p>
            <a:pPr algn="ctr" defTabSz="756026">
              <a:lnSpc>
                <a:spcPct val="90000"/>
              </a:lnSpc>
              <a:defRPr/>
            </a:pPr>
            <a:r>
              <a:rPr lang="it-IT" sz="2976" b="1">
                <a:solidFill>
                  <a:srgbClr val="002060"/>
                </a:solidFill>
                <a:latin typeface="Calibri" panose="020f0502020204030204" pitchFamily="34" charset="0"/>
                <a:cs typeface="Calibri" panose="020f0502020204030204" pitchFamily="34" charset="0"/>
              </a:rPr>
              <a:t>Linee guida - "La sicurezza nel procurement ICT" </a:t>
            </a:r>
          </a:p>
        </p:txBody>
      </p:sp>
      <p:sp>
        <p:nvSpPr>
          <p:cNvPr id="4" name="Rettangolo con angoli arrotondati 3">
            <a:extLst>
              <a:ext uri="{FF2B5EF4-FFF2-40B4-BE49-F238E27FC236}">
                <a16:creationId xmlns:a16="http://schemas.microsoft.com/office/drawing/2014/main" id="{2C329275-B1A4-4446-8BE8-8AA2FA293805}"/>
              </a:ext>
            </a:extLst>
          </p:cNvPr>
          <p:cNvSpPr/>
          <p:nvPr/>
        </p:nvSpPr>
        <p:spPr>
          <a:xfrm>
            <a:off x="450303" y="1285591"/>
            <a:ext cx="8362505" cy="175483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it-IT"/>
          </a:p>
        </p:txBody>
      </p:sp>
      <p:sp>
        <p:nvSpPr>
          <p:cNvPr id="3" name="CasellaDiTesto 2">
            <a:extLst>
              <a:ext uri="{FF2B5EF4-FFF2-40B4-BE49-F238E27FC236}">
                <a16:creationId xmlns:a16="http://schemas.microsoft.com/office/drawing/2014/main" id="{ACD9F663-5611-43C1-842E-22DC5712DF77}"/>
              </a:ext>
            </a:extLst>
          </p:cNvPr>
          <p:cNvSpPr txBox="1"/>
          <p:nvPr/>
        </p:nvSpPr>
        <p:spPr>
          <a:xfrm>
            <a:off x="409398" y="694838"/>
            <a:ext cx="8449234" cy="428606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it-IT" sz="1650" b="1">
                <a:solidFill>
                  <a:srgbClr val="002060"/>
                </a:solidFill>
                <a:latin typeface="Titillium Web" panose="020b0604020202020204" charset="0"/>
              </a:rPr>
              <a:t>Struttura del documento</a:t>
            </a:r>
          </a:p>
          <a:p>
            <a:pPr marL="285750" indent="-285750">
              <a:buFont typeface="Arial"/>
              <a:buChar char="•"/>
            </a:pPr>
            <a:r>
              <a:rPr lang="it-IT" sz="1600" b="1">
                <a:solidFill>
                  <a:srgbClr val="002060"/>
                </a:solidFill>
                <a:latin typeface="Titillium Web" panose="020b0604020202020204" charset="0"/>
              </a:rPr>
              <a:t>Capitolo 1</a:t>
            </a:r>
            <a:r>
              <a:rPr lang="it-IT" sz="1600">
                <a:solidFill>
                  <a:srgbClr val="002060"/>
                </a:solidFill>
                <a:latin typeface="Titillium Web" panose="020b0604020202020204" charset="0"/>
              </a:rPr>
              <a:t> – Premessa</a:t>
            </a:r>
          </a:p>
          <a:p>
            <a:endParaRPr lang="it-IT" sz="1600">
              <a:solidFill>
                <a:srgbClr val="002060"/>
              </a:solidFill>
              <a:latin typeface="Titillium Web" panose="020b0604020202020204" charset="0"/>
            </a:endParaRPr>
          </a:p>
          <a:p>
            <a:pPr marL="285750" indent="-285750">
              <a:buFont typeface="Arial"/>
              <a:buChar char="•"/>
            </a:pPr>
            <a:r>
              <a:rPr lang="it-IT" sz="1600" b="1">
                <a:solidFill>
                  <a:srgbClr val="002060"/>
                </a:solidFill>
                <a:latin typeface="Titillium Web" panose="020b0604020202020204" charset="0"/>
              </a:rPr>
              <a:t>Capitolo 2</a:t>
            </a:r>
            <a:r>
              <a:rPr lang="it-IT" sz="1600">
                <a:solidFill>
                  <a:srgbClr val="002060"/>
                </a:solidFill>
                <a:latin typeface="Titillium Web" panose="020b0604020202020204" charset="0"/>
              </a:rPr>
              <a:t>  - Indicazioni per le amministrazioni</a:t>
            </a:r>
          </a:p>
          <a:p>
            <a:endParaRPr lang="it-IT" sz="1600">
              <a:solidFill>
                <a:srgbClr val="002060"/>
              </a:solidFill>
              <a:latin typeface="Titillium Web" panose="020b0604020202020204" charset="0"/>
            </a:endParaRPr>
          </a:p>
          <a:p>
            <a:pPr marL="1657350" lvl="3" indent="-285750">
              <a:buFont typeface="Arial"/>
              <a:buChar char="•"/>
            </a:pPr>
            <a:r>
              <a:rPr lang="it-IT" sz="1600">
                <a:solidFill>
                  <a:srgbClr val="002060"/>
                </a:solidFill>
                <a:latin typeface="Titillium Web" panose="020b0604020202020204" charset="0"/>
              </a:rPr>
              <a:t>Paragrafo 2.1 - </a:t>
            </a:r>
            <a:r>
              <a:rPr lang="it-IT" sz="1600" b="1">
                <a:solidFill>
                  <a:srgbClr val="002060"/>
                </a:solidFill>
                <a:latin typeface="Titillium Web" panose="020b0604020202020204" charset="0"/>
              </a:rPr>
              <a:t>Azioni da svolgere prima della fase di procurement</a:t>
            </a:r>
            <a:endParaRPr lang="it-IT" sz="1600">
              <a:solidFill>
                <a:srgbClr val="002060"/>
              </a:solidFill>
              <a:latin typeface="Titillium Web" panose="020b0604020202020204" charset="0"/>
            </a:endParaRPr>
          </a:p>
          <a:p>
            <a:pPr marL="1657350" lvl="3" indent="-285750">
              <a:buFont typeface="Arial"/>
              <a:buChar char="•"/>
            </a:pPr>
            <a:r>
              <a:rPr lang="it-IT" sz="1600">
                <a:solidFill>
                  <a:srgbClr val="002060"/>
                </a:solidFill>
                <a:latin typeface="Titillium Web" panose="020b0604020202020204" charset="0"/>
              </a:rPr>
              <a:t>Paragrafo 2.2 - </a:t>
            </a:r>
            <a:r>
              <a:rPr lang="it-IT" sz="1600" b="1">
                <a:solidFill>
                  <a:srgbClr val="002060"/>
                </a:solidFill>
                <a:latin typeface="Titillium Web" panose="020b0604020202020204" charset="0"/>
              </a:rPr>
              <a:t>Azioni da svolgere durante la fase di procurement</a:t>
            </a:r>
            <a:endParaRPr lang="it-IT" sz="1600">
              <a:solidFill>
                <a:srgbClr val="002060"/>
              </a:solidFill>
              <a:latin typeface="Titillium Web" panose="020b0604020202020204" charset="0"/>
            </a:endParaRPr>
          </a:p>
          <a:p>
            <a:pPr marL="1657350" lvl="3" indent="-285750">
              <a:buFont typeface="Arial"/>
              <a:buChar char="•"/>
            </a:pPr>
            <a:r>
              <a:rPr lang="it-IT" sz="1600">
                <a:solidFill>
                  <a:srgbClr val="002060"/>
                </a:solidFill>
                <a:latin typeface="Titillium Web" panose="020b0604020202020204" charset="0"/>
              </a:rPr>
              <a:t>Paragrafo 2.3 - </a:t>
            </a:r>
            <a:r>
              <a:rPr lang="it-IT" sz="1600" b="1">
                <a:solidFill>
                  <a:srgbClr val="002060"/>
                </a:solidFill>
                <a:latin typeface="Titillium Web" panose="020b0604020202020204" charset="0"/>
              </a:rPr>
              <a:t>Azioni da svolgere dopo la fase di procurement (in esecuzione e/o a posteriori</a:t>
            </a:r>
            <a:r>
              <a:rPr lang="it-IT" sz="1600">
                <a:solidFill>
                  <a:srgbClr val="002060"/>
                </a:solidFill>
                <a:latin typeface="Titillium Web" panose="020b0604020202020204" charset="0"/>
              </a:rPr>
              <a:t>)</a:t>
            </a:r>
          </a:p>
          <a:p>
            <a:pPr marL="1200150" lvl="2" indent="-285750">
              <a:buFont typeface="Arial"/>
              <a:buChar char="•"/>
            </a:pPr>
            <a:endParaRPr lang="it-IT" sz="1600">
              <a:solidFill>
                <a:srgbClr val="002060"/>
              </a:solidFill>
              <a:latin typeface="Titillium Web" panose="020b0604020202020204" charset="0"/>
            </a:endParaRPr>
          </a:p>
          <a:p>
            <a:pPr marL="285750" indent="-285750">
              <a:buFont typeface="Arial"/>
              <a:buChar char="•"/>
            </a:pPr>
            <a:r>
              <a:rPr lang="it-IT" sz="1600" b="1">
                <a:solidFill>
                  <a:srgbClr val="002060"/>
                </a:solidFill>
                <a:latin typeface="Titillium Web" panose="020b0604020202020204" charset="0"/>
              </a:rPr>
              <a:t>Capitolo 3</a:t>
            </a:r>
            <a:r>
              <a:rPr lang="it-IT" sz="1600">
                <a:solidFill>
                  <a:srgbClr val="002060"/>
                </a:solidFill>
                <a:latin typeface="Titillium Web" panose="020b0604020202020204" charset="0"/>
              </a:rPr>
              <a:t> – Indicazioni per AgID</a:t>
            </a:r>
          </a:p>
          <a:p>
            <a:pPr marL="285750" indent="-285750">
              <a:buFont typeface="Arial"/>
              <a:buChar char="•"/>
            </a:pPr>
            <a:endParaRPr lang="it-IT" sz="1600">
              <a:solidFill>
                <a:srgbClr val="002060"/>
              </a:solidFill>
              <a:latin typeface="Titillium Web" panose="020b0604020202020204" charset="0"/>
            </a:endParaRPr>
          </a:p>
          <a:p>
            <a:pPr marL="285750" indent="-285750">
              <a:buFont typeface="Arial"/>
              <a:buChar char="•"/>
            </a:pPr>
            <a:r>
              <a:rPr lang="it-IT" sz="1600" b="1">
                <a:solidFill>
                  <a:srgbClr val="002060"/>
                </a:solidFill>
                <a:latin typeface="Titillium Web" panose="020b0604020202020204" charset="0"/>
              </a:rPr>
              <a:t>Capitolo 4</a:t>
            </a:r>
            <a:r>
              <a:rPr lang="it-IT" sz="1600">
                <a:solidFill>
                  <a:srgbClr val="002060"/>
                </a:solidFill>
                <a:latin typeface="Titillium Web" panose="020b0604020202020204" charset="0"/>
              </a:rPr>
              <a:t> – Indicazioni per le Centrali di committenza</a:t>
            </a:r>
          </a:p>
          <a:p>
            <a:pPr marL="285750" indent="-285750">
              <a:buFont typeface="Arial"/>
              <a:buChar char="•"/>
            </a:pPr>
            <a:endParaRPr lang="it-IT" sz="1600">
              <a:solidFill>
                <a:srgbClr val="002060"/>
              </a:solidFill>
              <a:latin typeface="Titillium Web" panose="020b0604020202020204" charset="0"/>
            </a:endParaRPr>
          </a:p>
          <a:p>
            <a:pPr marL="285750" indent="-285750">
              <a:buFont typeface="Arial"/>
              <a:buChar char="•"/>
            </a:pPr>
            <a:r>
              <a:rPr lang="it-IT" sz="1600" b="1">
                <a:solidFill>
                  <a:srgbClr val="002060"/>
                </a:solidFill>
                <a:latin typeface="Titillium Web" panose="020b0604020202020204" charset="0"/>
              </a:rPr>
              <a:t>Capitolo 5</a:t>
            </a:r>
            <a:r>
              <a:rPr lang="it-IT" sz="1600">
                <a:solidFill>
                  <a:srgbClr val="002060"/>
                </a:solidFill>
                <a:latin typeface="Titillium Web" panose="020b0604020202020204" charset="0"/>
              </a:rPr>
              <a:t> – Protezione dei dati personali</a:t>
            </a:r>
          </a:p>
          <a:p>
            <a:pPr marL="285750" indent="-285750">
              <a:buFont typeface="Arial"/>
              <a:buChar char="•"/>
            </a:pPr>
            <a:endParaRPr lang="it-IT" sz="1600">
              <a:solidFill>
                <a:srgbClr val="002060"/>
              </a:solidFill>
              <a:latin typeface="Titillium Web" panose="020b0604020202020204" charset="0"/>
            </a:endParaRPr>
          </a:p>
          <a:p>
            <a:pPr marL="285750" indent="-285750">
              <a:buFont typeface="Arial"/>
              <a:buChar char="•"/>
            </a:pPr>
            <a:r>
              <a:rPr lang="it-IT" sz="1600" b="1">
                <a:solidFill>
                  <a:srgbClr val="002060"/>
                </a:solidFill>
                <a:latin typeface="Titillium Web" panose="020b0604020202020204" charset="0"/>
              </a:rPr>
              <a:t>Appendice – A</a:t>
            </a:r>
            <a:r>
              <a:rPr lang="it-IT" sz="1600">
                <a:solidFill>
                  <a:srgbClr val="002060"/>
                </a:solidFill>
                <a:latin typeface="Titillium Web" panose="020b0604020202020204" charset="0"/>
              </a:rPr>
              <a:t> – Requisiti Sicurezza Ammissibili   </a:t>
            </a:r>
            <a:r>
              <a:rPr lang="it-IT" sz="1650">
                <a:solidFill>
                  <a:srgbClr val="002060"/>
                </a:solidFill>
                <a:latin typeface="Titillium Web" panose="020b0604020202020204" charset="0"/>
              </a:rPr>
              <a:t>      </a:t>
            </a:r>
            <a:endParaRPr lang="it-IT">
              <a:cs typeface="Calibri"/>
            </a:endParaRPr>
          </a:p>
        </p:txBody>
      </p:sp>
    </p:spTree>
    <p:extLst>
      <p:ext uri="{BB962C8B-B14F-4D97-AF65-F5344CB8AC3E}">
        <p14:creationId xmlns:p14="http://schemas.microsoft.com/office/powerpoint/2010/main" val="3608932871"/>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6" name="Immagine 5" descr="WEF Report 2019.PNG">
            <a:extLst>
              <a:ext uri="{FF2B5EF4-FFF2-40B4-BE49-F238E27FC236}">
                <a16:creationId xmlns:a16="http://schemas.microsoft.com/office/drawing/2014/main" id="{1B15E0B7-2A21-4EE7-A621-280459152144}"/>
              </a:ext>
            </a:extLst>
          </p:cNvPr>
          <p:cNvPicPr>
            <a:picLocks noChangeAspect="1"/>
          </p:cNvPicPr>
          <p:nvPr/>
        </p:nvPicPr>
        <p:blipFill>
          <a:blip r:embed="rId2"/>
          <a:stretch>
            <a:fillRect/>
          </a:stretch>
        </p:blipFill>
        <p:spPr>
          <a:xfrm>
            <a:off x="1340146" y="819393"/>
            <a:ext cx="2925743" cy="4134631"/>
          </a:xfrm>
          <a:prstGeom prst="rect">
            <a:avLst/>
          </a:prstGeom>
          <a:ln>
            <a:solidFill>
              <a:schemeClr val="accent6">
                <a:lumMod val="75000"/>
              </a:schemeClr>
            </a:solidFill>
          </a:ln>
          <a:effectLst>
            <a:outerShdw blurRad="50800" dist="38100" dir="8100000" algn="tr" rotWithShape="0">
              <a:prstClr val="black">
                <a:alpha val="40000"/>
              </a:prstClr>
            </a:outerShdw>
          </a:effectLst>
        </p:spPr>
      </p:pic>
      <p:pic>
        <p:nvPicPr>
          <p:cNvPr id="11267" name="Immagine 6">
            <a:extLst>
              <a:ext uri="{FF2B5EF4-FFF2-40B4-BE49-F238E27FC236}">
                <a16:creationId xmlns:a16="http://schemas.microsoft.com/office/drawing/2014/main" id="{CD158254-BF72-4EA6-BA8A-ED753C6E83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4828987" y="817240"/>
            <a:ext cx="4221262" cy="4166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1A17CE6E-9E92-4485-816A-D97177F4B0F7}"/>
              </a:ext>
            </a:extLst>
          </p:cNvPr>
          <p:cNvSpPr/>
          <p:nvPr/>
        </p:nvSpPr>
        <p:spPr bwMode="auto">
          <a:xfrm>
            <a:off x="7208697" y="1704275"/>
            <a:ext cx="1012001" cy="535533"/>
          </a:xfrm>
          <a:prstGeom prst="ellipse">
            <a:avLst/>
          </a:prstGeom>
          <a:noFill/>
          <a:ln w="57150">
            <a:solidFill>
              <a:srgbClr val="0070C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wrap="none" anchor="ctr"/>
          <a:lstStyle/>
          <a:p>
            <a:pPr>
              <a:defRPr/>
            </a:pPr>
            <a:endParaRPr lang="en-US" sz="1488">
              <a:solidFill>
                <a:schemeClr val="tx1"/>
              </a:solidFill>
            </a:endParaRPr>
          </a:p>
        </p:txBody>
      </p:sp>
      <p:sp>
        <p:nvSpPr>
          <p:cNvPr id="9" name="Google Shape;74;p9">
            <a:extLst>
              <a:ext uri="{FF2B5EF4-FFF2-40B4-BE49-F238E27FC236}">
                <a16:creationId xmlns:a16="http://schemas.microsoft.com/office/drawing/2014/main" id="{8D51EAB2-88BD-4D11-83DB-3AC9E3364144}"/>
              </a:ext>
            </a:extLst>
          </p:cNvPr>
          <p:cNvSpPr txBox="1"/>
          <p:nvPr/>
        </p:nvSpPr>
        <p:spPr>
          <a:xfrm>
            <a:off x="245496" y="144306"/>
            <a:ext cx="8908361" cy="634265"/>
          </a:xfrm>
          <a:prstGeom prst="rect">
            <a:avLst/>
          </a:prstGeom>
          <a:noFill/>
          <a:ln>
            <a:noFill/>
          </a:ln>
        </p:spPr>
        <p:txBody>
          <a:bodyPr spcFirstLastPara="1" wrap="square" lIns="75592" tIns="37786" rIns="75592" bIns="37786" anchor="ctr" anchorCtr="0">
            <a:noAutofit/>
          </a:bodyPr>
          <a:lstStyle/>
          <a:p>
            <a:pPr defTabSz="756026">
              <a:lnSpc>
                <a:spcPct val="90000"/>
              </a:lnSpc>
            </a:pPr>
            <a:r>
              <a:rPr lang="it-IT" sz="2976" b="1">
                <a:solidFill>
                  <a:srgbClr val="002060"/>
                </a:solidFill>
                <a:latin typeface="Calibri" panose="020f0502020204030204" pitchFamily="34" charset="0"/>
                <a:ea typeface="Calibri"/>
                <a:cs typeface="Calibri" panose="020f0502020204030204" pitchFamily="34" charset="0"/>
                <a:sym typeface="Calibri" panose="020f0502020204030204"/>
              </a:rPr>
              <a:t>Cybersecurity: moda o realtà?</a:t>
            </a:r>
            <a:endParaRPr lang="it-IT" sz="2976">
              <a:solidFill>
                <a:prstClr val="black"/>
              </a:solidFill>
              <a:latin typeface="Calibri" panose="020f0502020204030204" pitchFamily="34" charset="0"/>
              <a:cs typeface="Calibri" panose="020f0502020204030204" pitchFamily="34" charset="0"/>
            </a:endParaRPr>
          </a:p>
        </p:txBody>
      </p:sp>
      <p:sp>
        <p:nvSpPr>
          <p:cNvPr id="11" name="Oval 10">
            <a:extLst>
              <a:ext uri="{FF2B5EF4-FFF2-40B4-BE49-F238E27FC236}">
                <a16:creationId xmlns:a16="http://schemas.microsoft.com/office/drawing/2014/main" id="{8DA667AD-1509-4B36-9404-E5989DAE32F1}"/>
              </a:ext>
            </a:extLst>
          </p:cNvPr>
          <p:cNvSpPr/>
          <p:nvPr/>
        </p:nvSpPr>
        <p:spPr bwMode="auto">
          <a:xfrm>
            <a:off x="5684697" y="1848208"/>
            <a:ext cx="1012001" cy="535533"/>
          </a:xfrm>
          <a:prstGeom prst="ellipse">
            <a:avLst/>
          </a:prstGeom>
          <a:noFill/>
          <a:ln w="57150">
            <a:solidFill>
              <a:srgbClr val="0070C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wrap="none" anchor="ctr"/>
          <a:lstStyle/>
          <a:p>
            <a:pPr>
              <a:defRPr/>
            </a:pPr>
            <a:endParaRPr lang="en-US" sz="1488">
              <a:solidFill>
                <a:schemeClr val="tx1"/>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Tn>
                        </p:par>
                        <p:par>
                          <p:cTn id="5" fill="hold" nodeType="afterGroup">
                            <p:stCondLst>
                              <p:cond delay="0"/>
                            </p:stCondLst>
                            <p:childTnLst>
                              <p:par>
                                <p:cTn id="6" presetID="10" presetClass="entr" presetSubtype="0" fill="hold" nodeType="afterEffect">
                                  <p:childTnLst>
                                    <p:set>
                                      <p:cBhvr>
                                        <p:cTn id="7" dur="1" fill="hold">
                                          <p:stCondLst>
                                            <p:cond delay="0"/>
                                          </p:stCondLst>
                                        </p:cTn>
                                        <p:tgtEl>
                                          <p:spTgt spid="6"/>
                                        </p:tgtEl>
                                        <p:attrNameLst>
                                          <p:attrName>style.visibility</p:attrName>
                                        </p:attrNameLst>
                                      </p:cBhvr>
                                      <p:to>
                                        <p:strVal val="visible"/>
                                      </p:to>
                                    </p:set>
                                    <p:animEffect transition="in" filter="fade">
                                      <p:cBhvr>
                                        <p:cTn id="8" dur="1000"/>
                                        <p:tgtEl>
                                          <p:spTgt spid="6"/>
                                        </p:tgtEl>
                                      </p:cBhvr>
                                    </p:animEffect>
                                  </p:childTnLst>
                                </p:cTn>
                              </p:par>
                            </p:childTnLst>
                          </p:cTn>
                        </p:par>
                      </p:childTnLst>
                    </p:cTn>
                  </p:par>
                  <p:par>
                    <p:cTn id="9" fill="hold" nodeType="clickPar">
                      <p:stCondLst>
                        <p:cond delay="indefinite"/>
                        <p:cond evt="onBegin" delay="0">
                          <p:tn val="8"/>
                        </p:cond>
                      </p:stCondLst>
                      <p:childTnLst>
                        <p:par>
                          <p:cTn id="10" fill="hold" nodeType="withGroup">
                            <p:stCondLst>
                              <p:cond delay="indefinite"/>
                            </p:stCondLst>
                          </p:cTn>
                        </p:par>
                        <p:par>
                          <p:cTn id="11" fill="hold" nodeType="afterGroup">
                            <p:stCondLst>
                              <p:cond delay="0"/>
                            </p:stCondLst>
                            <p:childTnLst>
                              <p:par>
                                <p:cTn id="12" presetID="10" presetClass="entr" presetSubtype="0" fill="hold" nodeType="clickEffect">
                                  <p:childTnLst>
                                    <p:set>
                                      <p:cBhvr>
                                        <p:cTn id="13" dur="1" fill="hold">
                                          <p:stCondLst>
                                            <p:cond delay="0"/>
                                          </p:stCondLst>
                                        </p:cTn>
                                        <p:tgtEl>
                                          <p:spTgt spid="11267"/>
                                        </p:tgtEl>
                                        <p:attrNameLst>
                                          <p:attrName>style.visibility</p:attrName>
                                        </p:attrNameLst>
                                      </p:cBhvr>
                                      <p:to>
                                        <p:strVal val="visible"/>
                                      </p:to>
                                    </p:set>
                                    <p:animEffect transition="in" filter="fade">
                                      <p:cBhvr>
                                        <p:cTn id="14" dur="500"/>
                                        <p:tgtEl>
                                          <p:spTgt spid="11267"/>
                                        </p:tgtEl>
                                      </p:cBhvr>
                                    </p:animEffect>
                                  </p:childTnLst>
                                </p:cTn>
                              </p:par>
                            </p:childTnLst>
                          </p:cTn>
                        </p:par>
                      </p:childTnLst>
                    </p:cTn>
                  </p:par>
                  <p:par>
                    <p:cTn id="15" fill="hold" nodeType="clickPar">
                      <p:stCondLst>
                        <p:cond delay="indefinite"/>
                        <p:cond evt="onBegin" delay="0">
                          <p:tn val="14"/>
                        </p:cond>
                      </p:stCondLst>
                      <p:childTnLst>
                        <p:par>
                          <p:cTn id="16" fill="hold" nodeType="withGroup">
                            <p:stCondLst>
                              <p:cond delay="indefinite"/>
                            </p:stCondLst>
                          </p:cTn>
                        </p:par>
                        <p:par>
                          <p:cTn id="17" fill="hold" nodeType="afterGroup">
                            <p:stCondLst>
                              <p:cond delay="0"/>
                            </p:stCondLst>
                            <p:childTnLst>
                              <p:par>
                                <p:cTn id="18" presetID="10" presetClass="entr" presetSubtype="0" fill="hold" grpId="0" nodeType="clickEffect">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childTnLst>
                                </p:cTn>
                              </p:par>
                            </p:childTnLst>
                          </p:cTn>
                        </p:par>
                      </p:childTnLst>
                    </p:cTn>
                  </p:par>
                  <p:par>
                    <p:cTn id="21" fill="hold" nodeType="clickPar">
                      <p:stCondLst>
                        <p:cond delay="indefinite"/>
                        <p:cond evt="onBegin" delay="0">
                          <p:tn val="20"/>
                        </p:cond>
                      </p:stCondLst>
                      <p:childTnLst>
                        <p:par>
                          <p:cTn id="22" fill="hold" nodeType="withGroup">
                            <p:stCondLst>
                              <p:cond delay="indefinite"/>
                            </p:stCondLst>
                          </p:cTn>
                        </p:par>
                        <p:par>
                          <p:cTn id="23" fill="hold" nodeType="afterGroup">
                            <p:stCondLst>
                              <p:cond delay="0"/>
                            </p:stCondLst>
                            <p:childTnLst>
                              <p:par>
                                <p:cTn id="24" presetID="10" presetClass="entr" presetSubtype="0" fill="hold" grpId="1" nodeType="clickEffec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1"/>
    </p:bldLst>
  </p:timing>
</p:sld>
</file>

<file path=ppt/slides/slide40.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Ref idx="1001">
        <a:schemeClr val="bg1"/>
      </p:bgRef>
    </p:bg>
    <p:spTree>
      <p:nvGrpSpPr>
        <p:cNvPr id="1" name="Shape 62"/>
        <p:cNvGrpSpPr/>
        <p:nvPr/>
      </p:nvGrpSpPr>
      <p:grpSpPr>
        <a:xfrm>
          <a:off x="0" y="0"/>
          <a:ext cx="0" cy="0"/>
        </a:xfrm>
      </p:grpSpPr>
      <p:sp>
        <p:nvSpPr>
          <p:cNvPr id="64" name="Google Shape;64;p8"/>
          <p:cNvSpPr/>
          <p:nvPr/>
        </p:nvSpPr>
        <p:spPr>
          <a:xfrm>
            <a:off x="9501049" y="73736"/>
            <a:ext cx="485924" cy="141139"/>
          </a:xfrm>
          <a:prstGeom prst="roundRect">
            <a:avLst>
              <a:gd name="adj" fmla="val 16667"/>
            </a:avLst>
          </a:prstGeom>
          <a:solidFill>
            <a:srgbClr val="0070C0"/>
          </a:solidFill>
          <a:ln>
            <a:noFill/>
          </a:ln>
        </p:spPr>
        <p:txBody>
          <a:bodyPr spcFirstLastPara="1" wrap="square" lIns="75592" tIns="37786" rIns="75592" bIns="37786" anchor="ctr" anchorCtr="0">
            <a:noAutofit/>
          </a:bodyPr>
          <a:lstStyle/>
          <a:p>
            <a:pPr algn="ctr" defTabSz="756026">
              <a:defRPr/>
            </a:pPr>
            <a:fld id="{00000000-1234-1234-1234-123412341234}" type="slidenum">
              <a:rPr lang="it-IT" sz="909">
                <a:solidFill>
                  <a:prstClr val="white"/>
                </a:solidFill>
                <a:latin typeface="Titillium Web" panose="020b0604020202020204" charset="0"/>
                <a:ea typeface="Titillium Web"/>
                <a:cs typeface="Titillium Web"/>
                <a:sym typeface="Titillium Web" panose="020b0604020202020204" charset="0"/>
              </a:rPr>
              <a:pPr algn="ctr" defTabSz="756026">
                <a:defRPr/>
              </a:pPr>
              <a:t>40</a:t>
            </a:fld>
            <a:endParaRPr sz="909">
              <a:solidFill>
                <a:prstClr val="white"/>
              </a:solidFill>
              <a:latin typeface="Titillium Web" panose="020b0604020202020204" charset="0"/>
              <a:ea typeface="Titillium Web"/>
              <a:cs typeface="Titillium Web"/>
              <a:sym typeface="Titillium Web" panose="020b0604020202020204" charset="0"/>
            </a:endParaRPr>
          </a:p>
        </p:txBody>
      </p:sp>
      <p:sp>
        <p:nvSpPr>
          <p:cNvPr id="66" name="Google Shape;66;p8"/>
          <p:cNvSpPr/>
          <p:nvPr/>
        </p:nvSpPr>
        <p:spPr>
          <a:xfrm>
            <a:off x="6983615" y="2450472"/>
            <a:ext cx="1651744" cy="18033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75592" tIns="75592" rIns="75592" bIns="75592" anchor="ctr" anchorCtr="0">
            <a:noAutofit/>
          </a:bodyPr>
          <a:lstStyle/>
          <a:p>
            <a:pPr defTabSz="756026">
              <a:defRPr/>
            </a:pPr>
            <a:endParaRPr sz="1488">
              <a:solidFill>
                <a:prstClr val="black"/>
              </a:solidFill>
              <a:latin typeface="Calibri" panose="020f0502020204030204"/>
            </a:endParaRPr>
          </a:p>
        </p:txBody>
      </p:sp>
      <p:sp>
        <p:nvSpPr>
          <p:cNvPr id="14" name="Google Shape;74;p9"/>
          <p:cNvSpPr txBox="1"/>
          <p:nvPr/>
        </p:nvSpPr>
        <p:spPr>
          <a:xfrm>
            <a:off x="408674" y="121222"/>
            <a:ext cx="8908361" cy="634265"/>
          </a:xfrm>
          <a:prstGeom prst="rect">
            <a:avLst/>
          </a:prstGeom>
          <a:noFill/>
          <a:ln>
            <a:noFill/>
          </a:ln>
        </p:spPr>
        <p:txBody>
          <a:bodyPr spcFirstLastPara="1" wrap="square" lIns="75592" tIns="37786" rIns="75592" bIns="37786" anchor="ctr" anchorCtr="0">
            <a:noAutofit/>
          </a:bodyPr>
          <a:lstStyle/>
          <a:p>
            <a:pPr algn="ctr" defTabSz="756026">
              <a:lnSpc>
                <a:spcPct val="90000"/>
              </a:lnSpc>
              <a:defRPr/>
            </a:pPr>
            <a:r>
              <a:rPr lang="it-IT" sz="2976" b="1">
                <a:solidFill>
                  <a:srgbClr val="002060"/>
                </a:solidFill>
                <a:latin typeface="Calibri" panose="020f0502020204030204" pitchFamily="34" charset="0"/>
                <a:cs typeface="Calibri" panose="020f0502020204030204" pitchFamily="34" charset="0"/>
              </a:rPr>
              <a:t>Linee guida - "La sicurezza nel procurement ICT" </a:t>
            </a:r>
          </a:p>
        </p:txBody>
      </p:sp>
      <p:sp>
        <p:nvSpPr>
          <p:cNvPr id="3" name="Fumetto: rettangolo con angoli arrotondati 2">
            <a:extLst>
              <a:ext uri="{FF2B5EF4-FFF2-40B4-BE49-F238E27FC236}">
                <a16:creationId xmlns:a16="http://schemas.microsoft.com/office/drawing/2014/main" id="{604A9B5D-23A2-4523-AF01-33AF49C0FDF5}"/>
              </a:ext>
            </a:extLst>
          </p:cNvPr>
          <p:cNvSpPr/>
          <p:nvPr/>
        </p:nvSpPr>
        <p:spPr>
          <a:xfrm>
            <a:off x="1386391" y="1750159"/>
            <a:ext cx="6132672" cy="994229"/>
          </a:xfrm>
          <a:prstGeom prst="wedgeRoundRectCallout">
            <a:avLst/>
          </a:prstGeom>
        </p:spPr>
        <p:style>
          <a:lnRef idx="1">
            <a:schemeClr val="accent5"/>
          </a:lnRef>
          <a:fillRef idx="2">
            <a:schemeClr val="accent5"/>
          </a:fillRef>
          <a:effectRef idx="1">
            <a:schemeClr val="accent5"/>
          </a:effectRef>
          <a:fontRef idx="minor">
            <a:schemeClr val="dk1"/>
          </a:fontRef>
        </p:style>
        <p:txBody>
          <a:bodyPr rtlCol="0" anchor="ctr"/>
          <a:lstStyle/>
          <a:p>
            <a:endParaRPr lang="it-IT" b="1" i="1">
              <a:solidFill>
                <a:srgbClr val="002060"/>
              </a:solidFill>
              <a:ea typeface="+mn-lt"/>
              <a:cs typeface="+mn-lt"/>
            </a:endParaRPr>
          </a:p>
          <a:p>
            <a:endParaRPr lang="it-IT" sz="1400" b="1" i="1">
              <a:solidFill>
                <a:srgbClr val="002060"/>
              </a:solidFill>
              <a:ea typeface="+mn-lt"/>
              <a:cs typeface="+mn-lt"/>
            </a:endParaRPr>
          </a:p>
          <a:p>
            <a:r>
              <a:rPr lang="it-IT" sz="1400" b="1" i="1">
                <a:solidFill>
                  <a:srgbClr val="002060"/>
                </a:solidFill>
                <a:latin typeface="Titillium Web" panose="020b0604020202020204" charset="0"/>
              </a:rPr>
              <a:t>2.1 Azioni da svolgere prima della fase di procurement </a:t>
            </a:r>
            <a:endParaRPr lang="en-US" sz="1400" b="1" i="1">
              <a:solidFill>
                <a:srgbClr val="002060"/>
              </a:solidFill>
              <a:latin typeface="Titillium Web" panose="020b0604020202020204" charset="0"/>
            </a:endParaRPr>
          </a:p>
          <a:p>
            <a:r>
              <a:rPr lang="it-IT" sz="1400" i="1">
                <a:solidFill>
                  <a:srgbClr val="002060"/>
                </a:solidFill>
                <a:latin typeface="Titillium Web" panose="020b0604020202020204" charset="0"/>
              </a:rPr>
              <a:t>(es. classificazione di sistemi/servizi per criticità, definizione metodologie generali, piani di contingenza, formazione, politiche per il personale, sensibilizzazione decisori, ecc.)</a:t>
            </a:r>
            <a:endParaRPr lang="en-US" sz="1400" i="1">
              <a:solidFill>
                <a:srgbClr val="002060"/>
              </a:solidFill>
              <a:latin typeface="Titillium Web" panose="020b0604020202020204" charset="0"/>
            </a:endParaRPr>
          </a:p>
          <a:p>
            <a:endParaRPr lang="it-IT" i="1">
              <a:ea typeface="+mn-lt"/>
              <a:cs typeface="+mn-lt"/>
            </a:endParaRPr>
          </a:p>
          <a:p>
            <a:pPr algn="ctr"/>
            <a:endParaRPr lang="it-IT" i="1">
              <a:cs typeface="Calibri"/>
            </a:endParaRPr>
          </a:p>
        </p:txBody>
      </p:sp>
      <p:sp>
        <p:nvSpPr>
          <p:cNvPr id="6" name="Fumetto: rettangolo con angoli arrotondati 5">
            <a:extLst>
              <a:ext uri="{FF2B5EF4-FFF2-40B4-BE49-F238E27FC236}">
                <a16:creationId xmlns:a16="http://schemas.microsoft.com/office/drawing/2014/main" id="{3EF93C29-756A-4689-B69D-EDCA6DD9B490}"/>
              </a:ext>
            </a:extLst>
          </p:cNvPr>
          <p:cNvSpPr/>
          <p:nvPr/>
        </p:nvSpPr>
        <p:spPr>
          <a:xfrm>
            <a:off x="2947828" y="3011022"/>
            <a:ext cx="4967669" cy="901453"/>
          </a:xfrm>
          <a:prstGeom prst="wedgeRoundRectCallout">
            <a:avLst/>
          </a:prstGeom>
        </p:spPr>
        <p:style>
          <a:lnRef idx="0">
            <a:schemeClr val="accent5"/>
          </a:lnRef>
          <a:fillRef idx="3">
            <a:schemeClr val="accent5"/>
          </a:fillRef>
          <a:effectRef idx="3">
            <a:schemeClr val="accent5"/>
          </a:effectRef>
          <a:fontRef idx="minor">
            <a:schemeClr val="lt1"/>
          </a:fontRef>
        </p:style>
        <p:txBody>
          <a:bodyPr rtlCol="0" anchor="ctr"/>
          <a:lstStyle/>
          <a:p>
            <a:endParaRPr lang="it-IT" b="1" i="1">
              <a:solidFill>
                <a:srgbClr val="002060"/>
              </a:solidFill>
              <a:ea typeface="+mn-lt"/>
              <a:cs typeface="+mn-lt"/>
            </a:endParaRPr>
          </a:p>
          <a:p>
            <a:r>
              <a:rPr lang="it-IT" sz="1400" b="1">
                <a:solidFill>
                  <a:srgbClr val="002060"/>
                </a:solidFill>
                <a:latin typeface="Titillium Web" panose="020b0604020202020204" charset="0"/>
              </a:rPr>
              <a:t>2.2 Azioni da svolgere in fase di procurement </a:t>
            </a:r>
            <a:r>
              <a:rPr lang="en-US" sz="1400" i="1">
                <a:ea typeface="+mn-lt"/>
                <a:cs typeface="+mn-lt"/>
              </a:rPr>
              <a:t> </a:t>
            </a:r>
            <a:endParaRPr lang="en-US" sz="1400" i="1">
              <a:cs typeface="Calibri"/>
            </a:endParaRPr>
          </a:p>
          <a:p>
            <a:r>
              <a:rPr lang="it-IT" sz="1400">
                <a:solidFill>
                  <a:srgbClr val="002060"/>
                </a:solidFill>
                <a:latin typeface="Titillium Web" panose="020b0604020202020204" charset="0"/>
              </a:rPr>
              <a:t>(</a:t>
            </a:r>
            <a:r>
              <a:rPr lang="it-IT" sz="1400" i="1">
                <a:solidFill>
                  <a:srgbClr val="002060"/>
                </a:solidFill>
                <a:latin typeface="Titillium Web" panose="020b0604020202020204" charset="0"/>
              </a:rPr>
              <a:t>scrittura documentazione di gara, formazione commissioni, scelta criteri per l’ammissione e l’assegnazione dei punteggi, ecc.</a:t>
            </a:r>
            <a:r>
              <a:rPr lang="it-IT" sz="1400">
                <a:solidFill>
                  <a:srgbClr val="002060"/>
                </a:solidFill>
                <a:latin typeface="Titillium Web" panose="020b0604020202020204" charset="0"/>
              </a:rPr>
              <a:t>)</a:t>
            </a:r>
            <a:r>
              <a:rPr lang="en-US" sz="1400">
                <a:solidFill>
                  <a:srgbClr val="002060"/>
                </a:solidFill>
                <a:latin typeface="Titillium Web" panose="020b0604020202020204" charset="0"/>
              </a:rPr>
              <a:t> </a:t>
            </a:r>
          </a:p>
          <a:p>
            <a:pPr algn="ctr"/>
            <a:endParaRPr lang="it-IT" i="1">
              <a:cs typeface="Calibri"/>
            </a:endParaRPr>
          </a:p>
        </p:txBody>
      </p:sp>
      <p:sp>
        <p:nvSpPr>
          <p:cNvPr id="7" name="CasellaDiTesto 6">
            <a:extLst>
              <a:ext uri="{FF2B5EF4-FFF2-40B4-BE49-F238E27FC236}">
                <a16:creationId xmlns:a16="http://schemas.microsoft.com/office/drawing/2014/main" id="{65AA6A24-21A6-4D48-9F61-B69099B88BA2}"/>
              </a:ext>
            </a:extLst>
          </p:cNvPr>
          <p:cNvSpPr txBox="1"/>
          <p:nvPr/>
        </p:nvSpPr>
        <p:spPr>
          <a:xfrm>
            <a:off x="531636" y="659442"/>
            <a:ext cx="9288000" cy="9848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it-IT" sz="1600" b="1">
                <a:solidFill>
                  <a:srgbClr val="002060"/>
                </a:solidFill>
                <a:latin typeface="Titillium Web" panose="020b0604020202020204" charset="0"/>
              </a:rPr>
              <a:t>2. Indicazioni per le amministrazioni</a:t>
            </a:r>
          </a:p>
          <a:p>
            <a:pPr algn="ctr"/>
            <a:endParaRPr lang="it-IT" sz="1400" b="1">
              <a:solidFill>
                <a:srgbClr val="002060"/>
              </a:solidFill>
              <a:latin typeface="Calibri" panose="020f0502020204030204"/>
              <a:cs typeface="Calibri"/>
            </a:endParaRPr>
          </a:p>
          <a:p>
            <a:r>
              <a:rPr lang="it-IT" sz="1400">
                <a:solidFill>
                  <a:srgbClr val="002060"/>
                </a:solidFill>
                <a:latin typeface="Titillium Web" panose="020b0604020202020204" charset="0"/>
              </a:rPr>
              <a:t>Azioni da compiere nelle varie fasi del processo di acquisizione, requisiti da capitolato, suggerimenti da declinare per le varie tipologie di acquisizione.</a:t>
            </a:r>
            <a:r>
              <a:rPr lang="it-IT" sz="1400">
                <a:latin typeface="Titillium Web" panose="020b0604020202020204" charset="0"/>
              </a:rPr>
              <a:t>​</a:t>
            </a:r>
            <a:endParaRPr lang="it-IT" sz="1400" b="1">
              <a:solidFill>
                <a:srgbClr val="002060"/>
              </a:solidFill>
              <a:latin typeface="Titillium Web" panose="020b0604020202020204" charset="0"/>
            </a:endParaRPr>
          </a:p>
        </p:txBody>
      </p:sp>
      <p:sp>
        <p:nvSpPr>
          <p:cNvPr id="9" name="Freccia circolare a sinistra 8">
            <a:extLst>
              <a:ext uri="{FF2B5EF4-FFF2-40B4-BE49-F238E27FC236}">
                <a16:creationId xmlns:a16="http://schemas.microsoft.com/office/drawing/2014/main" id="{B0FBA0EE-2824-4C6B-B482-62E745A0B67E}"/>
              </a:ext>
            </a:extLst>
          </p:cNvPr>
          <p:cNvSpPr/>
          <p:nvPr/>
        </p:nvSpPr>
        <p:spPr>
          <a:xfrm>
            <a:off x="8071196" y="2145600"/>
            <a:ext cx="730675" cy="1216556"/>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10" name="Freccia circolare a destra 9">
            <a:extLst>
              <a:ext uri="{FF2B5EF4-FFF2-40B4-BE49-F238E27FC236}">
                <a16:creationId xmlns:a16="http://schemas.microsoft.com/office/drawing/2014/main" id="{383BC3A1-BF57-4132-87FB-3DEE315EACC4}"/>
              </a:ext>
            </a:extLst>
          </p:cNvPr>
          <p:cNvSpPr/>
          <p:nvPr/>
        </p:nvSpPr>
        <p:spPr>
          <a:xfrm>
            <a:off x="1895423" y="3579214"/>
            <a:ext cx="797458" cy="1186868"/>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13" name="Rettangolo con angoli arrotondati 12">
            <a:extLst>
              <a:ext uri="{FF2B5EF4-FFF2-40B4-BE49-F238E27FC236}">
                <a16:creationId xmlns:a16="http://schemas.microsoft.com/office/drawing/2014/main" id="{9E82CF54-1A29-4F7A-A3A1-67C5F1E94E4B}"/>
              </a:ext>
            </a:extLst>
          </p:cNvPr>
          <p:cNvSpPr/>
          <p:nvPr/>
        </p:nvSpPr>
        <p:spPr>
          <a:xfrm>
            <a:off x="4006610" y="4171462"/>
            <a:ext cx="5219962" cy="8344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400" b="1">
                <a:solidFill>
                  <a:srgbClr val="002060"/>
                </a:solidFill>
                <a:latin typeface="Titillium Web" panose="020b0604020202020204" charset="0"/>
              </a:rPr>
              <a:t>2.3 Azioni da svolgere dopo la stipula del contratto </a:t>
            </a:r>
            <a:endParaRPr lang="en-US" sz="1400" b="1">
              <a:solidFill>
                <a:srgbClr val="002060"/>
              </a:solidFill>
              <a:latin typeface="Titillium Web" panose="020b0604020202020204" charset="0"/>
            </a:endParaRPr>
          </a:p>
          <a:p>
            <a:r>
              <a:rPr lang="it-IT" sz="1400" i="1">
                <a:solidFill>
                  <a:srgbClr val="002060"/>
                </a:solidFill>
                <a:latin typeface="Titillium Web" panose="020b0604020202020204" charset="0"/>
              </a:rPr>
              <a:t>(aspetti di cui tener conto in operatività o a posteriori, dopo la chiusura del contratto) </a:t>
            </a:r>
          </a:p>
        </p:txBody>
      </p:sp>
    </p:spTree>
    <p:extLst>
      <p:ext uri="{BB962C8B-B14F-4D97-AF65-F5344CB8AC3E}">
        <p14:creationId xmlns:p14="http://schemas.microsoft.com/office/powerpoint/2010/main" val="20940286"/>
      </p:ext>
    </p:extLst>
  </p:cSld>
  <p:clrMapOvr>
    <a:overrideClrMapping bg1="lt1" tx1="dk1" bg2="lt2" tx2="dk2" accent1="accent1" accent2="accent2" accent3="accent3" accent4="accent4" accent5="accent5" accent6="accent6" hlink="hlink" folHlink="folHlink"/>
  </p:clrMapOvr>
  <p:transition/>
  <p:timing/>
</p:sld>
</file>

<file path=ppt/slides/slide4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Ref idx="1001">
        <a:schemeClr val="bg1"/>
      </p:bgRef>
    </p:bg>
    <p:spTree>
      <p:nvGrpSpPr>
        <p:cNvPr id="1" name="Shape 62"/>
        <p:cNvGrpSpPr/>
        <p:nvPr/>
      </p:nvGrpSpPr>
      <p:grpSpPr>
        <a:xfrm>
          <a:off x="0" y="0"/>
          <a:ext cx="0" cy="0"/>
        </a:xfrm>
      </p:grpSpPr>
      <p:sp>
        <p:nvSpPr>
          <p:cNvPr id="64" name="Google Shape;64;p8"/>
          <p:cNvSpPr/>
          <p:nvPr/>
        </p:nvSpPr>
        <p:spPr>
          <a:xfrm>
            <a:off x="9501049" y="73736"/>
            <a:ext cx="485924" cy="141139"/>
          </a:xfrm>
          <a:prstGeom prst="roundRect">
            <a:avLst>
              <a:gd name="adj" fmla="val 16667"/>
            </a:avLst>
          </a:prstGeom>
          <a:solidFill>
            <a:srgbClr val="0070C0"/>
          </a:solidFill>
          <a:ln>
            <a:noFill/>
          </a:ln>
        </p:spPr>
        <p:txBody>
          <a:bodyPr spcFirstLastPara="1" wrap="square" lIns="75592" tIns="37786" rIns="75592" bIns="37786" anchor="ctr" anchorCtr="0">
            <a:noAutofit/>
          </a:bodyPr>
          <a:lstStyle/>
          <a:p>
            <a:pPr algn="ctr" defTabSz="756026">
              <a:defRPr/>
            </a:pPr>
            <a:fld id="{00000000-1234-1234-1234-123412341234}" type="slidenum">
              <a:rPr lang="it-IT" sz="909">
                <a:solidFill>
                  <a:prstClr val="white"/>
                </a:solidFill>
                <a:latin typeface="Titillium Web" panose="020b0604020202020204" charset="0"/>
                <a:ea typeface="Titillium Web"/>
                <a:cs typeface="Titillium Web"/>
                <a:sym typeface="Titillium Web" panose="020b0604020202020204" charset="0"/>
              </a:rPr>
              <a:pPr algn="ctr" defTabSz="756026">
                <a:defRPr/>
              </a:pPr>
              <a:t>41</a:t>
            </a:fld>
            <a:endParaRPr sz="909">
              <a:solidFill>
                <a:prstClr val="white"/>
              </a:solidFill>
              <a:latin typeface="Titillium Web" panose="020b0604020202020204" charset="0"/>
              <a:ea typeface="Titillium Web"/>
              <a:cs typeface="Titillium Web"/>
              <a:sym typeface="Titillium Web" panose="020b0604020202020204" charset="0"/>
            </a:endParaRPr>
          </a:p>
        </p:txBody>
      </p:sp>
      <p:sp>
        <p:nvSpPr>
          <p:cNvPr id="66" name="Google Shape;66;p8"/>
          <p:cNvSpPr/>
          <p:nvPr/>
        </p:nvSpPr>
        <p:spPr>
          <a:xfrm>
            <a:off x="6983615" y="2450472"/>
            <a:ext cx="1651744" cy="18033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75592" tIns="75592" rIns="75592" bIns="75592" anchor="ctr" anchorCtr="0">
            <a:noAutofit/>
          </a:bodyPr>
          <a:lstStyle/>
          <a:p>
            <a:pPr defTabSz="756026">
              <a:defRPr/>
            </a:pPr>
            <a:endParaRPr sz="1488">
              <a:solidFill>
                <a:prstClr val="black"/>
              </a:solidFill>
              <a:latin typeface="Calibri" panose="020f0502020204030204"/>
            </a:endParaRPr>
          </a:p>
        </p:txBody>
      </p:sp>
      <p:sp>
        <p:nvSpPr>
          <p:cNvPr id="14" name="Google Shape;74;p9"/>
          <p:cNvSpPr txBox="1"/>
          <p:nvPr/>
        </p:nvSpPr>
        <p:spPr>
          <a:xfrm>
            <a:off x="408674" y="121222"/>
            <a:ext cx="8908361" cy="634265"/>
          </a:xfrm>
          <a:prstGeom prst="rect">
            <a:avLst/>
          </a:prstGeom>
          <a:noFill/>
          <a:ln>
            <a:noFill/>
          </a:ln>
        </p:spPr>
        <p:txBody>
          <a:bodyPr spcFirstLastPara="1" wrap="square" lIns="75592" tIns="37786" rIns="75592" bIns="37786" anchor="ctr" anchorCtr="0">
            <a:noAutofit/>
          </a:bodyPr>
          <a:lstStyle/>
          <a:p>
            <a:pPr algn="ctr" defTabSz="756026">
              <a:lnSpc>
                <a:spcPct val="90000"/>
              </a:lnSpc>
              <a:defRPr/>
            </a:pPr>
            <a:r>
              <a:rPr lang="it-IT" sz="2976" b="1">
                <a:solidFill>
                  <a:srgbClr val="002060"/>
                </a:solidFill>
                <a:latin typeface="Calibri" panose="020f0502020204030204" pitchFamily="34" charset="0"/>
                <a:cs typeface="Calibri" panose="020f0502020204030204" pitchFamily="34" charset="0"/>
              </a:rPr>
              <a:t>Linee guida - "La sicurezza nel procurement ICT" </a:t>
            </a:r>
          </a:p>
        </p:txBody>
      </p:sp>
      <p:sp>
        <p:nvSpPr>
          <p:cNvPr id="2" name="CasellaDiTesto 1">
            <a:extLst>
              <a:ext uri="{FF2B5EF4-FFF2-40B4-BE49-F238E27FC236}">
                <a16:creationId xmlns:a16="http://schemas.microsoft.com/office/drawing/2014/main" id="{8A25657B-07C1-4266-9EBE-D48BA26F4E6C}"/>
              </a:ext>
            </a:extLst>
          </p:cNvPr>
          <p:cNvSpPr txBox="1"/>
          <p:nvPr/>
        </p:nvSpPr>
        <p:spPr>
          <a:xfrm>
            <a:off x="312986" y="817231"/>
            <a:ext cx="9352140" cy="34624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it-IT" sz="1650" b="1">
                <a:solidFill>
                  <a:srgbClr val="002060"/>
                </a:solidFill>
                <a:latin typeface="Titillium Web" panose="020b0604020202020204" charset="0"/>
              </a:rPr>
              <a:t>2.1 Azioni da svolgere prima della fase di procurement  - 1 di 3</a:t>
            </a:r>
          </a:p>
        </p:txBody>
      </p:sp>
      <p:sp>
        <p:nvSpPr>
          <p:cNvPr id="3" name="Rettangolo con angoli arrotondati 2">
            <a:extLst>
              <a:ext uri="{FF2B5EF4-FFF2-40B4-BE49-F238E27FC236}">
                <a16:creationId xmlns:a16="http://schemas.microsoft.com/office/drawing/2014/main" id="{19910E47-33C9-4E21-B782-47E9E462CC2C}"/>
              </a:ext>
            </a:extLst>
          </p:cNvPr>
          <p:cNvSpPr/>
          <p:nvPr/>
        </p:nvSpPr>
        <p:spPr>
          <a:xfrm>
            <a:off x="437426" y="1294333"/>
            <a:ext cx="9308606" cy="1250125"/>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it-IT" sz="1200" b="1" i="1">
                <a:solidFill>
                  <a:srgbClr val="002060"/>
                </a:solidFill>
                <a:latin typeface="Titillium Web" panose="020b0604020202020204" charset="0"/>
              </a:rPr>
              <a:t>AG1 - Promuovere competenza e consapevolezza </a:t>
            </a:r>
            <a:endParaRPr lang="it-IT" sz="1200" i="1">
              <a:cs typeface="Calibri"/>
            </a:endParaRPr>
          </a:p>
          <a:p>
            <a:endParaRPr lang="it-IT" sz="1200" b="1" i="1">
              <a:solidFill>
                <a:srgbClr val="002060"/>
              </a:solidFill>
              <a:latin typeface="Titillium Web" panose="020b0604020202020204" charset="0"/>
            </a:endParaRPr>
          </a:p>
          <a:p>
            <a:pPr marL="171450" lvl="1" indent="-171450" algn="just">
              <a:buFont typeface="Courier New"/>
              <a:buChar char="o"/>
            </a:pPr>
            <a:r>
              <a:rPr lang="it-IT" sz="1200" b="1" i="1">
                <a:solidFill>
                  <a:srgbClr val="002060"/>
                </a:solidFill>
                <a:latin typeface="Titillium Web" panose="020b0604020202020204" charset="0"/>
              </a:rPr>
              <a:t>Disporre</a:t>
            </a:r>
            <a:r>
              <a:rPr lang="it-IT" sz="1200" i="1">
                <a:solidFill>
                  <a:srgbClr val="002060"/>
                </a:solidFill>
                <a:latin typeface="Titillium Web" panose="020b0604020202020204" charset="0"/>
              </a:rPr>
              <a:t> di risorse umane con competenze aggiornate di Procurement Management, Gestione Progetti, Risk Management –Sicurezza e protezione dati –</a:t>
            </a:r>
          </a:p>
          <a:p>
            <a:pPr marL="171450" lvl="1" indent="-171450" algn="just">
              <a:buFont typeface="Courier New"/>
              <a:buChar char="o"/>
            </a:pPr>
            <a:r>
              <a:rPr lang="it-IT" sz="1200" b="1" i="1">
                <a:solidFill>
                  <a:srgbClr val="002060"/>
                </a:solidFill>
                <a:latin typeface="Titillium Web" panose="020b0604020202020204" charset="0"/>
              </a:rPr>
              <a:t>Definire</a:t>
            </a:r>
            <a:r>
              <a:rPr lang="it-IT" sz="1200" i="1">
                <a:solidFill>
                  <a:srgbClr val="002060"/>
                </a:solidFill>
                <a:latin typeface="Titillium Web" panose="020b0604020202020204" charset="0"/>
              </a:rPr>
              <a:t> Percorsi Formativi e di Sensibilizzazione</a:t>
            </a:r>
          </a:p>
          <a:p>
            <a:pPr marL="171450" lvl="1" indent="-171450" algn="just">
              <a:buFont typeface="Courier New"/>
              <a:buChar char="o"/>
            </a:pPr>
            <a:r>
              <a:rPr lang="it-IT" sz="1200" b="1" i="1">
                <a:solidFill>
                  <a:srgbClr val="002060"/>
                </a:solidFill>
                <a:latin typeface="Titillium Web" panose="020b0604020202020204" charset="0"/>
              </a:rPr>
              <a:t>Organizzare</a:t>
            </a:r>
            <a:r>
              <a:rPr lang="it-IT" sz="1200" i="1">
                <a:solidFill>
                  <a:srgbClr val="002060"/>
                </a:solidFill>
                <a:latin typeface="Titillium Web" panose="020b0604020202020204" charset="0"/>
              </a:rPr>
              <a:t> eventi tematici, seminari sui rischi della "non sicurezza"</a:t>
            </a:r>
          </a:p>
        </p:txBody>
      </p:sp>
      <p:sp>
        <p:nvSpPr>
          <p:cNvPr id="8" name="Rettangolo con angoli arrotondati 7">
            <a:extLst>
              <a:ext uri="{FF2B5EF4-FFF2-40B4-BE49-F238E27FC236}">
                <a16:creationId xmlns:a16="http://schemas.microsoft.com/office/drawing/2014/main" id="{CC9C7664-33FC-4A2B-9AAA-5A63CE10661C}"/>
              </a:ext>
            </a:extLst>
          </p:cNvPr>
          <p:cNvSpPr/>
          <p:nvPr/>
        </p:nvSpPr>
        <p:spPr>
          <a:xfrm>
            <a:off x="437583" y="2707467"/>
            <a:ext cx="9304897" cy="897573"/>
          </a:xfrm>
          <a:prstGeom prst="roundRect">
            <a:avLst/>
          </a:prstGeom>
        </p:spPr>
        <p:style>
          <a:lnRef idx="0">
            <a:schemeClr val="accent5"/>
          </a:lnRef>
          <a:fillRef idx="3">
            <a:schemeClr val="accent5"/>
          </a:fillRef>
          <a:effectRef idx="3">
            <a:schemeClr val="accent5"/>
          </a:effectRef>
          <a:fontRef idx="minor">
            <a:schemeClr val="lt1"/>
          </a:fontRef>
        </p:style>
        <p:txBody>
          <a:bodyPr lIns="91440" tIns="45720" rIns="91440" bIns="45720" rtlCol="0" anchor="ctr"/>
          <a:lstStyle/>
          <a:p>
            <a:pPr algn="ctr"/>
            <a:r>
              <a:rPr lang="it-IT" sz="1200" b="1">
                <a:solidFill>
                  <a:srgbClr val="002060"/>
                </a:solidFill>
                <a:latin typeface="Titillium Web" panose="020b0604020202020204" charset="0"/>
              </a:rPr>
              <a:t>AG2 - Raccogliere buone prassi ed esperienze </a:t>
            </a:r>
            <a:endParaRPr lang="it-IT">
              <a:cs typeface="Calibri"/>
            </a:endParaRPr>
          </a:p>
          <a:p>
            <a:endParaRPr lang="it-IT" sz="1200" i="1">
              <a:solidFill>
                <a:srgbClr val="002060"/>
              </a:solidFill>
              <a:latin typeface="Titillium Web" panose="020b0604020202020204" charset="0"/>
            </a:endParaRPr>
          </a:p>
          <a:p>
            <a:pPr marL="171450" indent="-171450">
              <a:buFont typeface="Courier New"/>
              <a:buChar char="o"/>
            </a:pPr>
            <a:r>
              <a:rPr lang="it-IT" sz="1200" i="1">
                <a:solidFill>
                  <a:srgbClr val="002060"/>
                </a:solidFill>
                <a:latin typeface="Titillium Web" panose="020b0604020202020204" charset="0"/>
              </a:rPr>
              <a:t>Raccogliere al proprio interno casi di successo/insuccesso, in termini di sicurezza, riscontrati nelle precedenti acquisizioni ICT</a:t>
            </a:r>
            <a:endParaRPr lang="it-IT" sz="1200" i="1">
              <a:solidFill>
                <a:srgbClr val="000000"/>
              </a:solidFill>
              <a:latin typeface="Calibri" panose="020f0502020204030204"/>
              <a:cs typeface="Calibri"/>
            </a:endParaRPr>
          </a:p>
        </p:txBody>
      </p:sp>
      <p:sp>
        <p:nvSpPr>
          <p:cNvPr id="10" name="Rettangolo con angoli arrotondati 9">
            <a:extLst>
              <a:ext uri="{FF2B5EF4-FFF2-40B4-BE49-F238E27FC236}">
                <a16:creationId xmlns:a16="http://schemas.microsoft.com/office/drawing/2014/main" id="{8E3410B7-61BA-422E-8270-2DFA641C43EC}"/>
              </a:ext>
            </a:extLst>
          </p:cNvPr>
          <p:cNvSpPr/>
          <p:nvPr/>
        </p:nvSpPr>
        <p:spPr>
          <a:xfrm>
            <a:off x="434002" y="3883224"/>
            <a:ext cx="9316027" cy="1097972"/>
          </a:xfrm>
          <a:prstGeom prst="roundRect">
            <a:avLst/>
          </a:prstGeom>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it-IT" sz="1200" b="1">
                <a:solidFill>
                  <a:srgbClr val="002060"/>
                </a:solidFill>
                <a:latin typeface="Titillium Web" panose="020b0604020202020204" charset="0"/>
              </a:rPr>
              <a:t>AG3 - Stabilire ruoli e responsabilità</a:t>
            </a:r>
            <a:r>
              <a:rPr lang="it-IT" sz="1200" i="1">
                <a:solidFill>
                  <a:srgbClr val="002060"/>
                </a:solidFill>
                <a:latin typeface="Titillium Web" panose="020b0604020202020204" charset="0"/>
              </a:rPr>
              <a:t> </a:t>
            </a:r>
            <a:endParaRPr lang="it-IT"/>
          </a:p>
          <a:p>
            <a:endParaRPr lang="it-IT" sz="1200" i="1">
              <a:solidFill>
                <a:srgbClr val="002060"/>
              </a:solidFill>
              <a:latin typeface="Titillium Web" panose="020b0604020202020204" charset="0"/>
            </a:endParaRPr>
          </a:p>
          <a:p>
            <a:pPr marL="171450" indent="-171450">
              <a:buFont typeface="Courier New"/>
              <a:buChar char="o"/>
            </a:pPr>
            <a:r>
              <a:rPr lang="it-IT" sz="1200" i="1">
                <a:solidFill>
                  <a:srgbClr val="002060"/>
                </a:solidFill>
                <a:latin typeface="Titillium Web" panose="020b0604020202020204" charset="0"/>
              </a:rPr>
              <a:t>Definire, all’interno della propria struttura, ruoli e responsabilità connesse con la sicurezza del procurement ICT, identificando profili idonei e assegnando incarichi formali (Matrice RACI-VS)</a:t>
            </a:r>
            <a:endParaRPr lang="it-IT">
              <a:cs typeface="Calibri"/>
            </a:endParaRPr>
          </a:p>
          <a:p>
            <a:pPr algn="ctr"/>
            <a:endParaRPr lang="it-IT" sz="1200" b="1" i="1">
              <a:solidFill>
                <a:srgbClr val="002060"/>
              </a:solidFill>
              <a:latin typeface="Titillium Web" panose="020b0604020202020204" charset="0"/>
              <a:cs typeface="Calibri"/>
            </a:endParaRPr>
          </a:p>
        </p:txBody>
      </p:sp>
    </p:spTree>
    <p:extLst>
      <p:ext uri="{BB962C8B-B14F-4D97-AF65-F5344CB8AC3E}">
        <p14:creationId xmlns:p14="http://schemas.microsoft.com/office/powerpoint/2010/main" val="3461325628"/>
      </p:ext>
    </p:extLst>
  </p:cSld>
  <p:clrMapOvr>
    <a:overrideClrMapping bg1="lt1" tx1="dk1" bg2="lt2" tx2="dk2" accent1="accent1" accent2="accent2" accent3="accent3" accent4="accent4" accent5="accent5" accent6="accent6" hlink="hlink" folHlink="folHlink"/>
  </p:clrMapOvr>
  <p:transition/>
  <p:timing/>
</p:sld>
</file>

<file path=ppt/slides/slide4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Ref idx="1001">
        <a:schemeClr val="bg1"/>
      </p:bgRef>
    </p:bg>
    <p:spTree>
      <p:nvGrpSpPr>
        <p:cNvPr id="1" name="Shape 62"/>
        <p:cNvGrpSpPr/>
        <p:nvPr/>
      </p:nvGrpSpPr>
      <p:grpSpPr>
        <a:xfrm>
          <a:off x="0" y="0"/>
          <a:ext cx="0" cy="0"/>
        </a:xfrm>
      </p:grpSpPr>
      <p:sp>
        <p:nvSpPr>
          <p:cNvPr id="64" name="Google Shape;64;p8"/>
          <p:cNvSpPr/>
          <p:nvPr/>
        </p:nvSpPr>
        <p:spPr>
          <a:xfrm>
            <a:off x="9501049" y="73736"/>
            <a:ext cx="485924" cy="141139"/>
          </a:xfrm>
          <a:prstGeom prst="roundRect">
            <a:avLst>
              <a:gd name="adj" fmla="val 16667"/>
            </a:avLst>
          </a:prstGeom>
          <a:solidFill>
            <a:srgbClr val="0070C0"/>
          </a:solidFill>
          <a:ln>
            <a:noFill/>
          </a:ln>
        </p:spPr>
        <p:txBody>
          <a:bodyPr spcFirstLastPara="1" wrap="square" lIns="75592" tIns="37786" rIns="75592" bIns="37786" anchor="ctr" anchorCtr="0">
            <a:noAutofit/>
          </a:bodyPr>
          <a:lstStyle/>
          <a:p>
            <a:pPr algn="ctr" defTabSz="756026">
              <a:defRPr/>
            </a:pPr>
            <a:fld id="{00000000-1234-1234-1234-123412341234}" type="slidenum">
              <a:rPr lang="it-IT" sz="909">
                <a:solidFill>
                  <a:prstClr val="white"/>
                </a:solidFill>
                <a:latin typeface="Titillium Web" panose="020b0604020202020204" charset="0"/>
                <a:ea typeface="Titillium Web"/>
                <a:cs typeface="Titillium Web"/>
                <a:sym typeface="Titillium Web" panose="020b0604020202020204" charset="0"/>
              </a:rPr>
              <a:pPr algn="ctr" defTabSz="756026">
                <a:defRPr/>
              </a:pPr>
              <a:t>42</a:t>
            </a:fld>
            <a:endParaRPr sz="909">
              <a:solidFill>
                <a:prstClr val="white"/>
              </a:solidFill>
              <a:latin typeface="Titillium Web" panose="020b0604020202020204" charset="0"/>
              <a:ea typeface="Titillium Web"/>
              <a:cs typeface="Titillium Web"/>
              <a:sym typeface="Titillium Web" panose="020b0604020202020204" charset="0"/>
            </a:endParaRPr>
          </a:p>
        </p:txBody>
      </p:sp>
      <p:sp>
        <p:nvSpPr>
          <p:cNvPr id="66" name="Google Shape;66;p8"/>
          <p:cNvSpPr/>
          <p:nvPr/>
        </p:nvSpPr>
        <p:spPr>
          <a:xfrm>
            <a:off x="6983615" y="2450472"/>
            <a:ext cx="1651744" cy="18033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75592" tIns="75592" rIns="75592" bIns="75592" anchor="ctr" anchorCtr="0">
            <a:noAutofit/>
          </a:bodyPr>
          <a:lstStyle/>
          <a:p>
            <a:pPr defTabSz="756026">
              <a:defRPr/>
            </a:pPr>
            <a:endParaRPr sz="1488">
              <a:solidFill>
                <a:prstClr val="black"/>
              </a:solidFill>
              <a:latin typeface="Calibri" panose="020f0502020204030204"/>
            </a:endParaRPr>
          </a:p>
        </p:txBody>
      </p:sp>
      <p:sp>
        <p:nvSpPr>
          <p:cNvPr id="14" name="Google Shape;74;p9"/>
          <p:cNvSpPr txBox="1"/>
          <p:nvPr/>
        </p:nvSpPr>
        <p:spPr>
          <a:xfrm>
            <a:off x="408674" y="121222"/>
            <a:ext cx="8908361" cy="634265"/>
          </a:xfrm>
          <a:prstGeom prst="rect">
            <a:avLst/>
          </a:prstGeom>
          <a:noFill/>
          <a:ln>
            <a:noFill/>
          </a:ln>
        </p:spPr>
        <p:txBody>
          <a:bodyPr spcFirstLastPara="1" wrap="square" lIns="75592" tIns="37786" rIns="75592" bIns="37786" anchor="ctr" anchorCtr="0">
            <a:noAutofit/>
          </a:bodyPr>
          <a:lstStyle/>
          <a:p>
            <a:pPr algn="ctr" defTabSz="756026">
              <a:lnSpc>
                <a:spcPct val="90000"/>
              </a:lnSpc>
              <a:defRPr/>
            </a:pPr>
            <a:r>
              <a:rPr lang="it-IT" sz="2976" b="1">
                <a:solidFill>
                  <a:srgbClr val="002060"/>
                </a:solidFill>
                <a:latin typeface="Calibri" panose="020f0502020204030204" pitchFamily="34" charset="0"/>
                <a:cs typeface="Calibri" panose="020f0502020204030204" pitchFamily="34" charset="0"/>
              </a:rPr>
              <a:t>Linee guida - "La sicurezza nel procurement ICT" </a:t>
            </a:r>
          </a:p>
        </p:txBody>
      </p:sp>
      <p:sp>
        <p:nvSpPr>
          <p:cNvPr id="2" name="CasellaDiTesto 1">
            <a:extLst>
              <a:ext uri="{FF2B5EF4-FFF2-40B4-BE49-F238E27FC236}">
                <a16:creationId xmlns:a16="http://schemas.microsoft.com/office/drawing/2014/main" id="{8A25657B-07C1-4266-9EBE-D48BA26F4E6C}"/>
              </a:ext>
            </a:extLst>
          </p:cNvPr>
          <p:cNvSpPr txBox="1"/>
          <p:nvPr/>
        </p:nvSpPr>
        <p:spPr>
          <a:xfrm>
            <a:off x="316572" y="691144"/>
            <a:ext cx="9352140" cy="59247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it-IT" sz="1600" b="1">
                <a:solidFill>
                  <a:srgbClr val="002060"/>
                </a:solidFill>
                <a:latin typeface="Titillium Web" panose="020b0604020202020204" charset="0"/>
              </a:rPr>
              <a:t>Esempio Matrice RACI-VS</a:t>
            </a:r>
          </a:p>
          <a:p>
            <a:endParaRPr lang="it-IT" sz="1650">
              <a:solidFill>
                <a:srgbClr val="002060"/>
              </a:solidFill>
              <a:latin typeface="Titillium Web" panose="020b0604020202020204" charset="0"/>
            </a:endParaRPr>
          </a:p>
        </p:txBody>
      </p:sp>
      <p:pic>
        <p:nvPicPr>
          <p:cNvPr id="3" name="Immagine 3">
            <a:extLst>
              <a:ext uri="{FF2B5EF4-FFF2-40B4-BE49-F238E27FC236}">
                <a16:creationId xmlns:a16="http://schemas.microsoft.com/office/drawing/2014/main" id="{F8230418-3F3F-4F2D-917E-5518E061270B}"/>
              </a:ext>
            </a:extLst>
          </p:cNvPr>
          <p:cNvPicPr>
            <a:picLocks noChangeAspect="1"/>
          </p:cNvPicPr>
          <p:nvPr/>
        </p:nvPicPr>
        <p:blipFill>
          <a:blip r:embed="rId4"/>
          <a:stretch>
            <a:fillRect/>
          </a:stretch>
        </p:blipFill>
        <p:spPr>
          <a:xfrm>
            <a:off x="913761" y="1197458"/>
            <a:ext cx="7395255" cy="3143797"/>
          </a:xfrm>
          <a:prstGeom prst="rect">
            <a:avLst/>
          </a:prstGeom>
        </p:spPr>
      </p:pic>
    </p:spTree>
    <p:extLst>
      <p:ext uri="{BB962C8B-B14F-4D97-AF65-F5344CB8AC3E}">
        <p14:creationId xmlns:p14="http://schemas.microsoft.com/office/powerpoint/2010/main" val="2361106571"/>
      </p:ext>
    </p:extLst>
  </p:cSld>
  <p:clrMapOvr>
    <a:overrideClrMapping bg1="lt1" tx1="dk1" bg2="lt2" tx2="dk2" accent1="accent1" accent2="accent2" accent3="accent3" accent4="accent4" accent5="accent5" accent6="accent6" hlink="hlink" folHlink="folHlink"/>
  </p:clrMapOvr>
  <p:transition/>
  <p:timing/>
</p:sld>
</file>

<file path=ppt/slides/slide4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Ref idx="1001">
        <a:schemeClr val="bg1"/>
      </p:bgRef>
    </p:bg>
    <p:spTree>
      <p:nvGrpSpPr>
        <p:cNvPr id="1" name="Shape 62"/>
        <p:cNvGrpSpPr/>
        <p:nvPr/>
      </p:nvGrpSpPr>
      <p:grpSpPr>
        <a:xfrm>
          <a:off x="0" y="0"/>
          <a:ext cx="0" cy="0"/>
        </a:xfrm>
      </p:grpSpPr>
      <p:sp>
        <p:nvSpPr>
          <p:cNvPr id="64" name="Google Shape;64;p8"/>
          <p:cNvSpPr/>
          <p:nvPr/>
        </p:nvSpPr>
        <p:spPr>
          <a:xfrm>
            <a:off x="9501049" y="73736"/>
            <a:ext cx="485924" cy="141139"/>
          </a:xfrm>
          <a:prstGeom prst="roundRect">
            <a:avLst>
              <a:gd name="adj" fmla="val 16667"/>
            </a:avLst>
          </a:prstGeom>
          <a:solidFill>
            <a:srgbClr val="0070C0"/>
          </a:solidFill>
          <a:ln>
            <a:noFill/>
          </a:ln>
        </p:spPr>
        <p:txBody>
          <a:bodyPr spcFirstLastPara="1" wrap="square" lIns="75592" tIns="37786" rIns="75592" bIns="37786" anchor="ctr" anchorCtr="0">
            <a:noAutofit/>
          </a:bodyPr>
          <a:lstStyle/>
          <a:p>
            <a:pPr algn="ctr" defTabSz="756026">
              <a:defRPr/>
            </a:pPr>
            <a:fld id="{00000000-1234-1234-1234-123412341234}" type="slidenum">
              <a:rPr lang="it-IT" sz="909">
                <a:solidFill>
                  <a:prstClr val="white"/>
                </a:solidFill>
                <a:latin typeface="Titillium Web" panose="020b0604020202020204" charset="0"/>
                <a:ea typeface="Titillium Web"/>
                <a:cs typeface="Titillium Web"/>
                <a:sym typeface="Titillium Web" panose="020b0604020202020204" charset="0"/>
              </a:rPr>
              <a:pPr algn="ctr" defTabSz="756026">
                <a:defRPr/>
              </a:pPr>
              <a:t>43</a:t>
            </a:fld>
            <a:endParaRPr sz="909">
              <a:solidFill>
                <a:prstClr val="white"/>
              </a:solidFill>
              <a:latin typeface="Titillium Web" panose="020b0604020202020204" charset="0"/>
              <a:ea typeface="Titillium Web"/>
              <a:cs typeface="Titillium Web"/>
              <a:sym typeface="Titillium Web" panose="020b0604020202020204" charset="0"/>
            </a:endParaRPr>
          </a:p>
        </p:txBody>
      </p:sp>
      <p:sp>
        <p:nvSpPr>
          <p:cNvPr id="66" name="Google Shape;66;p8"/>
          <p:cNvSpPr/>
          <p:nvPr/>
        </p:nvSpPr>
        <p:spPr>
          <a:xfrm>
            <a:off x="6983615" y="2450472"/>
            <a:ext cx="1651744" cy="18033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75592" tIns="75592" rIns="75592" bIns="75592" anchor="ctr" anchorCtr="0">
            <a:noAutofit/>
          </a:bodyPr>
          <a:lstStyle/>
          <a:p>
            <a:pPr defTabSz="756026">
              <a:defRPr/>
            </a:pPr>
            <a:endParaRPr sz="1488">
              <a:solidFill>
                <a:prstClr val="black"/>
              </a:solidFill>
              <a:latin typeface="Calibri" panose="020f0502020204030204"/>
            </a:endParaRPr>
          </a:p>
        </p:txBody>
      </p:sp>
      <p:sp>
        <p:nvSpPr>
          <p:cNvPr id="14" name="Google Shape;74;p9"/>
          <p:cNvSpPr txBox="1"/>
          <p:nvPr/>
        </p:nvSpPr>
        <p:spPr>
          <a:xfrm>
            <a:off x="408674" y="121222"/>
            <a:ext cx="8908361" cy="634265"/>
          </a:xfrm>
          <a:prstGeom prst="rect">
            <a:avLst/>
          </a:prstGeom>
          <a:noFill/>
          <a:ln>
            <a:noFill/>
          </a:ln>
        </p:spPr>
        <p:txBody>
          <a:bodyPr spcFirstLastPara="1" wrap="square" lIns="75592" tIns="37786" rIns="75592" bIns="37786" anchor="ctr" anchorCtr="0">
            <a:noAutofit/>
          </a:bodyPr>
          <a:lstStyle/>
          <a:p>
            <a:pPr algn="ctr" defTabSz="756026">
              <a:lnSpc>
                <a:spcPct val="90000"/>
              </a:lnSpc>
              <a:defRPr/>
            </a:pPr>
            <a:r>
              <a:rPr lang="it-IT" sz="2976" b="1">
                <a:solidFill>
                  <a:srgbClr val="002060"/>
                </a:solidFill>
                <a:latin typeface="Calibri" panose="020f0502020204030204" pitchFamily="34" charset="0"/>
                <a:cs typeface="Calibri" panose="020f0502020204030204" pitchFamily="34" charset="0"/>
              </a:rPr>
              <a:t>Linee guida - "La sicurezza nel procurement ICT" </a:t>
            </a:r>
          </a:p>
        </p:txBody>
      </p:sp>
      <p:sp>
        <p:nvSpPr>
          <p:cNvPr id="4" name="CasellaDiTesto 3">
            <a:extLst>
              <a:ext uri="{FF2B5EF4-FFF2-40B4-BE49-F238E27FC236}">
                <a16:creationId xmlns:a16="http://schemas.microsoft.com/office/drawing/2014/main" id="{76CFE8D4-DEBA-4DC5-B203-3B2CB5E743B5}"/>
              </a:ext>
            </a:extLst>
          </p:cNvPr>
          <p:cNvSpPr txBox="1"/>
          <p:nvPr/>
        </p:nvSpPr>
        <p:spPr>
          <a:xfrm>
            <a:off x="320600" y="760124"/>
            <a:ext cx="9563668"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it-IT" sz="1600" b="1">
                <a:solidFill>
                  <a:srgbClr val="002060"/>
                </a:solidFill>
                <a:latin typeface="Titillium Web" panose="020b0604020202020204" charset="0"/>
              </a:rPr>
              <a:t>2.1 Azioni da svolgere prima della fase di procurement  - 2 di 3</a:t>
            </a:r>
          </a:p>
        </p:txBody>
      </p:sp>
      <p:sp>
        <p:nvSpPr>
          <p:cNvPr id="3" name="Rettangolo con angoli arrotondati 2">
            <a:extLst>
              <a:ext uri="{FF2B5EF4-FFF2-40B4-BE49-F238E27FC236}">
                <a16:creationId xmlns:a16="http://schemas.microsoft.com/office/drawing/2014/main" id="{38989C35-67A4-4E92-BBD7-408CBC11CD15}"/>
              </a:ext>
            </a:extLst>
          </p:cNvPr>
          <p:cNvSpPr/>
          <p:nvPr/>
        </p:nvSpPr>
        <p:spPr>
          <a:xfrm>
            <a:off x="407761" y="1293971"/>
            <a:ext cx="9308606" cy="2148209"/>
          </a:xfrm>
          <a:prstGeom prst="roundRect">
            <a:avLst/>
          </a:prstGeom>
        </p:spPr>
        <p:style>
          <a:lnRef idx="1">
            <a:schemeClr val="accent1"/>
          </a:lnRef>
          <a:fillRef idx="2">
            <a:schemeClr val="accent1"/>
          </a:fillRef>
          <a:effectRef idx="1">
            <a:schemeClr val="accent1"/>
          </a:effectRef>
          <a:fontRef idx="minor">
            <a:schemeClr val="dk1"/>
          </a:fontRef>
        </p:style>
        <p:txBody>
          <a:bodyPr lIns="91440" tIns="45720" rIns="91440" bIns="45720" rtlCol="0" anchor="ctr"/>
          <a:lstStyle/>
          <a:p>
            <a:pPr algn="ctr"/>
            <a:r>
              <a:rPr lang="it-IT" sz="1200" b="1">
                <a:solidFill>
                  <a:srgbClr val="002060"/>
                </a:solidFill>
                <a:latin typeface="Titillium Web" panose="020b0604020202020204" charset="0"/>
              </a:rPr>
              <a:t>AG4 - Effettuare una ricognizione dei beni informatici e dei servizi </a:t>
            </a:r>
            <a:endParaRPr lang="en-US" sz="1200" b="1">
              <a:solidFill>
                <a:srgbClr val="002060"/>
              </a:solidFill>
              <a:latin typeface="Titillium Web" panose="020b0604020202020204" charset="0"/>
            </a:endParaRPr>
          </a:p>
          <a:p>
            <a:pPr marL="285750" indent="-285750">
              <a:buFont typeface="Arial,Sans-Serif"/>
              <a:buChar char="•"/>
            </a:pPr>
            <a:endParaRPr lang="it-IT" sz="1200">
              <a:solidFill>
                <a:srgbClr val="002060"/>
              </a:solidFill>
              <a:latin typeface="Titillium Web" panose="020b0604020202020204" charset="0"/>
            </a:endParaRPr>
          </a:p>
          <a:p>
            <a:pPr marL="285750" indent="-285750">
              <a:buFont typeface="Courier New"/>
              <a:buChar char="o"/>
            </a:pPr>
            <a:r>
              <a:rPr lang="it-IT" sz="1200">
                <a:solidFill>
                  <a:srgbClr val="002060"/>
                </a:solidFill>
                <a:latin typeface="Titillium Web" panose="020b0604020202020204" charset="0"/>
              </a:rPr>
              <a:t>L’amministrazione deve </a:t>
            </a:r>
            <a:r>
              <a:rPr lang="it-IT" sz="1200" b="1">
                <a:solidFill>
                  <a:srgbClr val="002060"/>
                </a:solidFill>
                <a:latin typeface="Titillium Web" panose="020b0604020202020204" charset="0"/>
              </a:rPr>
              <a:t>disporre di un inventario aggiornato</a:t>
            </a:r>
            <a:r>
              <a:rPr lang="it-IT" sz="1200">
                <a:solidFill>
                  <a:srgbClr val="002060"/>
                </a:solidFill>
                <a:latin typeface="Titillium Web" panose="020b0604020202020204" charset="0"/>
              </a:rPr>
              <a:t> dei propri beni informatici (“asset”)</a:t>
            </a:r>
            <a:endParaRPr lang="en-US" sz="1200">
              <a:solidFill>
                <a:srgbClr val="002060"/>
              </a:solidFill>
              <a:latin typeface="Titillium Web" panose="020b0604020202020204" charset="0"/>
            </a:endParaRPr>
          </a:p>
          <a:p>
            <a:pPr marL="285750" indent="-285750">
              <a:buFont typeface="Courier New"/>
              <a:buChar char="o"/>
            </a:pPr>
            <a:r>
              <a:rPr lang="it-IT" sz="1200" b="1">
                <a:solidFill>
                  <a:srgbClr val="002060"/>
                </a:solidFill>
                <a:latin typeface="Titillium Web" panose="020b0604020202020204" charset="0"/>
              </a:rPr>
              <a:t>Definire l'owner/responsabile di ogni asset</a:t>
            </a:r>
            <a:r>
              <a:rPr lang="it-IT" sz="1200">
                <a:solidFill>
                  <a:srgbClr val="002060"/>
                </a:solidFill>
                <a:latin typeface="Titillium Web" panose="020b0604020202020204" charset="0"/>
              </a:rPr>
              <a:t> in termini di protezione dei requisiti generali di sicurezza (Riservatezza, Integrità, Disponibilità, Non Ripudio, Autenticità)</a:t>
            </a:r>
            <a:endParaRPr lang="en-US" sz="1200">
              <a:solidFill>
                <a:srgbClr val="002060"/>
              </a:solidFill>
              <a:latin typeface="Titillium Web" panose="020b0604020202020204" charset="0"/>
            </a:endParaRPr>
          </a:p>
          <a:p>
            <a:pPr marL="285750" indent="-285750">
              <a:buFont typeface="Courier New"/>
              <a:buChar char="o"/>
            </a:pPr>
            <a:r>
              <a:rPr lang="it-IT" sz="1200" b="1">
                <a:solidFill>
                  <a:srgbClr val="002060"/>
                </a:solidFill>
                <a:latin typeface="Titillium Web" panose="020b0604020202020204" charset="0"/>
              </a:rPr>
              <a:t>Costituire un analogo inventario/catalogo dei servizi</a:t>
            </a:r>
            <a:r>
              <a:rPr lang="it-IT" sz="1200">
                <a:solidFill>
                  <a:srgbClr val="002060"/>
                </a:solidFill>
                <a:latin typeface="Titillium Web" panose="020b0604020202020204" charset="0"/>
              </a:rPr>
              <a:t> che l’amministrazione eroga al suo interno e nei confronti dei suoi utenti istituzionali (cittadini, imprese)</a:t>
            </a:r>
            <a:endParaRPr lang="en-US" sz="1200">
              <a:solidFill>
                <a:srgbClr val="002060"/>
              </a:solidFill>
              <a:latin typeface="Titillium Web" panose="020b0604020202020204" charset="0"/>
            </a:endParaRPr>
          </a:p>
          <a:p>
            <a:pPr marL="285750" indent="-285750">
              <a:buFont typeface="Courier New"/>
              <a:buChar char="o"/>
            </a:pPr>
            <a:r>
              <a:rPr lang="it-IT" sz="1200" b="1">
                <a:solidFill>
                  <a:srgbClr val="002060"/>
                </a:solidFill>
                <a:latin typeface="Titillium Web" panose="020b0604020202020204" charset="0"/>
              </a:rPr>
              <a:t>Mapping tra i due inventari (asset e servizi)</a:t>
            </a:r>
            <a:r>
              <a:rPr lang="it-IT" sz="1200">
                <a:solidFill>
                  <a:srgbClr val="002060"/>
                </a:solidFill>
                <a:latin typeface="Titillium Web" panose="020b0604020202020204" charset="0"/>
              </a:rPr>
              <a:t>. Ad esempio quali beni informatici sono utilizzati per erogare quali servizi.</a:t>
            </a:r>
            <a:endParaRPr lang="en-US" sz="1200">
              <a:solidFill>
                <a:srgbClr val="002060"/>
              </a:solidFill>
              <a:latin typeface="Titillium Web" panose="020b0604020202020204" charset="0"/>
            </a:endParaRPr>
          </a:p>
          <a:p>
            <a:pPr marL="285750" indent="-285750">
              <a:buFont typeface="Courier New"/>
              <a:buChar char="o"/>
            </a:pPr>
            <a:r>
              <a:rPr lang="it-IT" sz="1200" b="1">
                <a:solidFill>
                  <a:srgbClr val="002060"/>
                </a:solidFill>
                <a:latin typeface="Titillium Web" panose="020b0604020202020204" charset="0"/>
              </a:rPr>
              <a:t>Aggiornamento continuo dei due inventari (asset, servizi)</a:t>
            </a:r>
            <a:endParaRPr lang="en-US" sz="1200" b="1">
              <a:solidFill>
                <a:srgbClr val="002060"/>
              </a:solidFill>
              <a:latin typeface="Titillium Web" panose="020b0604020202020204" charset="0"/>
            </a:endParaRPr>
          </a:p>
          <a:p>
            <a:pPr algn="ctr"/>
            <a:endParaRPr lang="it-IT" sz="1200" b="1">
              <a:solidFill>
                <a:srgbClr val="002060"/>
              </a:solidFill>
              <a:latin typeface="Titillium Web" panose="020b0604020202020204" charset="0"/>
            </a:endParaRPr>
          </a:p>
        </p:txBody>
      </p:sp>
      <p:sp>
        <p:nvSpPr>
          <p:cNvPr id="5" name="Rettangolo con angoli arrotondati 4">
            <a:extLst>
              <a:ext uri="{FF2B5EF4-FFF2-40B4-BE49-F238E27FC236}">
                <a16:creationId xmlns:a16="http://schemas.microsoft.com/office/drawing/2014/main" id="{68EA406B-55E4-4648-B1EC-6D4E13B19AA2}"/>
              </a:ext>
            </a:extLst>
          </p:cNvPr>
          <p:cNvSpPr/>
          <p:nvPr/>
        </p:nvSpPr>
        <p:spPr>
          <a:xfrm>
            <a:off x="407918" y="3664393"/>
            <a:ext cx="9304897" cy="1068283"/>
          </a:xfrm>
          <a:prstGeom prst="roundRect">
            <a:avLst/>
          </a:prstGeom>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it-IT" sz="1200" b="1">
              <a:solidFill>
                <a:srgbClr val="002060"/>
              </a:solidFill>
              <a:latin typeface="Titillium Web" panose="020b0604020202020204" charset="0"/>
            </a:endParaRPr>
          </a:p>
          <a:p>
            <a:pPr algn="ctr"/>
            <a:r>
              <a:rPr lang="it-IT" sz="1200" b="1">
                <a:solidFill>
                  <a:srgbClr val="002060"/>
                </a:solidFill>
                <a:latin typeface="Titillium Web" panose="020b0604020202020204" charset="0"/>
              </a:rPr>
              <a:t>AG5 - Classificazione di beni e servizi sotto il profilo della sicurezza</a:t>
            </a:r>
            <a:endParaRPr lang="en-US" sz="1200" b="1">
              <a:solidFill>
                <a:srgbClr val="002060"/>
              </a:solidFill>
              <a:latin typeface="Titillium Web" panose="020b0604020202020204" charset="0"/>
            </a:endParaRPr>
          </a:p>
          <a:p>
            <a:endParaRPr lang="it-IT" sz="1200">
              <a:solidFill>
                <a:srgbClr val="002060"/>
              </a:solidFill>
              <a:latin typeface="Titillium Web" panose="020b0604020202020204" charset="0"/>
            </a:endParaRPr>
          </a:p>
          <a:p>
            <a:pPr marL="171450" indent="-171450">
              <a:buFont typeface="Courier New"/>
              <a:buChar char="o"/>
            </a:pPr>
            <a:r>
              <a:rPr lang="it-IT" sz="1200" b="1" i="1">
                <a:solidFill>
                  <a:srgbClr val="002060"/>
                </a:solidFill>
                <a:latin typeface="Titillium Web" panose="020b0604020202020204" charset="0"/>
              </a:rPr>
              <a:t>Classificare i beni e i servizi individuati (AG4)</a:t>
            </a:r>
            <a:r>
              <a:rPr lang="it-IT" sz="1200" i="1">
                <a:solidFill>
                  <a:srgbClr val="002060"/>
                </a:solidFill>
                <a:latin typeface="Titillium Web" panose="020b0604020202020204" charset="0"/>
              </a:rPr>
              <a:t>  in termini di </a:t>
            </a:r>
            <a:r>
              <a:rPr lang="it-IT" sz="1200" b="1" i="1">
                <a:solidFill>
                  <a:srgbClr val="002060"/>
                </a:solidFill>
                <a:latin typeface="Titillium Web" panose="020b0604020202020204" charset="0"/>
              </a:rPr>
              <a:t>criticità, rischi, minacce, vulnerabilità</a:t>
            </a:r>
            <a:r>
              <a:rPr lang="it-IT" sz="1200" i="1">
                <a:solidFill>
                  <a:srgbClr val="002060"/>
                </a:solidFill>
                <a:latin typeface="Titillium Web" panose="020b0604020202020204" charset="0"/>
              </a:rPr>
              <a:t> (Risk Assessment - Business Impact Analisys periodici o a seguito di eventi che cambiano le condizioni operativi dell'amministrazione)</a:t>
            </a:r>
            <a:endParaRPr lang="en-US" sz="1200" i="1">
              <a:solidFill>
                <a:srgbClr val="002060"/>
              </a:solidFill>
              <a:latin typeface="Titillium Web" panose="020b0604020202020204" charset="0"/>
            </a:endParaRPr>
          </a:p>
          <a:p>
            <a:pPr algn="ctr"/>
            <a:endParaRPr lang="it-IT" sz="1200" i="1">
              <a:solidFill>
                <a:srgbClr val="002060"/>
              </a:solidFill>
              <a:latin typeface="Titillium Web" panose="020b0604020202020204" charset="0"/>
            </a:endParaRPr>
          </a:p>
        </p:txBody>
      </p:sp>
    </p:spTree>
    <p:extLst>
      <p:ext uri="{BB962C8B-B14F-4D97-AF65-F5344CB8AC3E}">
        <p14:creationId xmlns:p14="http://schemas.microsoft.com/office/powerpoint/2010/main" val="851332295"/>
      </p:ext>
    </p:extLst>
  </p:cSld>
  <p:clrMapOvr>
    <a:overrideClrMapping bg1="lt1" tx1="dk1" bg2="lt2" tx2="dk2" accent1="accent1" accent2="accent2" accent3="accent3" accent4="accent4" accent5="accent5" accent6="accent6" hlink="hlink" folHlink="folHlink"/>
  </p:clrMapOvr>
  <p:transition/>
  <p:timing/>
</p:sld>
</file>

<file path=ppt/slides/slide4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Ref idx="1001">
        <a:schemeClr val="bg1"/>
      </p:bgRef>
    </p:bg>
    <p:spTree>
      <p:nvGrpSpPr>
        <p:cNvPr id="1" name="Shape 62"/>
        <p:cNvGrpSpPr/>
        <p:nvPr/>
      </p:nvGrpSpPr>
      <p:grpSpPr>
        <a:xfrm>
          <a:off x="0" y="0"/>
          <a:ext cx="0" cy="0"/>
        </a:xfrm>
      </p:grpSpPr>
      <p:sp>
        <p:nvSpPr>
          <p:cNvPr id="64" name="Google Shape;64;p8"/>
          <p:cNvSpPr/>
          <p:nvPr/>
        </p:nvSpPr>
        <p:spPr>
          <a:xfrm>
            <a:off x="9501049" y="73736"/>
            <a:ext cx="485924" cy="141139"/>
          </a:xfrm>
          <a:prstGeom prst="roundRect">
            <a:avLst>
              <a:gd name="adj" fmla="val 16667"/>
            </a:avLst>
          </a:prstGeom>
          <a:solidFill>
            <a:srgbClr val="0070C0"/>
          </a:solidFill>
          <a:ln>
            <a:noFill/>
          </a:ln>
        </p:spPr>
        <p:txBody>
          <a:bodyPr spcFirstLastPara="1" wrap="square" lIns="75592" tIns="37786" rIns="75592" bIns="37786" anchor="ctr" anchorCtr="0">
            <a:noAutofit/>
          </a:bodyPr>
          <a:lstStyle/>
          <a:p>
            <a:pPr algn="ctr" defTabSz="756026">
              <a:defRPr/>
            </a:pPr>
            <a:fld id="{00000000-1234-1234-1234-123412341234}" type="slidenum">
              <a:rPr lang="it-IT" sz="909">
                <a:solidFill>
                  <a:prstClr val="white"/>
                </a:solidFill>
                <a:latin typeface="Titillium Web" panose="020b0604020202020204" charset="0"/>
                <a:ea typeface="Titillium Web"/>
                <a:cs typeface="Titillium Web"/>
                <a:sym typeface="Titillium Web" panose="020b0604020202020204" charset="0"/>
              </a:rPr>
              <a:pPr algn="ctr" defTabSz="756026">
                <a:defRPr/>
              </a:pPr>
              <a:t>44</a:t>
            </a:fld>
            <a:endParaRPr sz="909">
              <a:solidFill>
                <a:prstClr val="white"/>
              </a:solidFill>
              <a:latin typeface="Titillium Web" panose="020b0604020202020204" charset="0"/>
              <a:ea typeface="Titillium Web"/>
              <a:cs typeface="Titillium Web"/>
              <a:sym typeface="Titillium Web" panose="020b0604020202020204" charset="0"/>
            </a:endParaRPr>
          </a:p>
        </p:txBody>
      </p:sp>
      <p:sp>
        <p:nvSpPr>
          <p:cNvPr id="66" name="Google Shape;66;p8"/>
          <p:cNvSpPr/>
          <p:nvPr/>
        </p:nvSpPr>
        <p:spPr>
          <a:xfrm>
            <a:off x="6983615" y="2450472"/>
            <a:ext cx="1651744" cy="18033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75592" tIns="75592" rIns="75592" bIns="75592" anchor="ctr" anchorCtr="0">
            <a:noAutofit/>
          </a:bodyPr>
          <a:lstStyle/>
          <a:p>
            <a:pPr defTabSz="756026">
              <a:defRPr/>
            </a:pPr>
            <a:endParaRPr sz="1488">
              <a:solidFill>
                <a:prstClr val="black"/>
              </a:solidFill>
              <a:latin typeface="Calibri" panose="020f0502020204030204"/>
            </a:endParaRPr>
          </a:p>
        </p:txBody>
      </p:sp>
      <p:sp>
        <p:nvSpPr>
          <p:cNvPr id="14" name="Google Shape;74;p9"/>
          <p:cNvSpPr txBox="1"/>
          <p:nvPr/>
        </p:nvSpPr>
        <p:spPr>
          <a:xfrm>
            <a:off x="408674" y="121222"/>
            <a:ext cx="8908361" cy="634265"/>
          </a:xfrm>
          <a:prstGeom prst="rect">
            <a:avLst/>
          </a:prstGeom>
          <a:noFill/>
          <a:ln>
            <a:noFill/>
          </a:ln>
        </p:spPr>
        <p:txBody>
          <a:bodyPr spcFirstLastPara="1" wrap="square" lIns="75592" tIns="37786" rIns="75592" bIns="37786" anchor="ctr" anchorCtr="0">
            <a:noAutofit/>
          </a:bodyPr>
          <a:lstStyle/>
          <a:p>
            <a:pPr algn="ctr" defTabSz="756026">
              <a:lnSpc>
                <a:spcPct val="90000"/>
              </a:lnSpc>
              <a:defRPr/>
            </a:pPr>
            <a:r>
              <a:rPr lang="it-IT" sz="2976" b="1">
                <a:solidFill>
                  <a:srgbClr val="002060"/>
                </a:solidFill>
                <a:latin typeface="Calibri" panose="020f0502020204030204" pitchFamily="34" charset="0"/>
                <a:cs typeface="Calibri" panose="020f0502020204030204" pitchFamily="34" charset="0"/>
              </a:rPr>
              <a:t>Linee guida - "La sicurezza nel procurement ICT" </a:t>
            </a:r>
          </a:p>
        </p:txBody>
      </p:sp>
      <p:sp>
        <p:nvSpPr>
          <p:cNvPr id="2" name="CasellaDiTesto 1">
            <a:extLst>
              <a:ext uri="{FF2B5EF4-FFF2-40B4-BE49-F238E27FC236}">
                <a16:creationId xmlns:a16="http://schemas.microsoft.com/office/drawing/2014/main" id="{FC0A7939-B9DA-4CFD-AC9C-3317E9559239}"/>
              </a:ext>
            </a:extLst>
          </p:cNvPr>
          <p:cNvSpPr txBox="1"/>
          <p:nvPr/>
        </p:nvSpPr>
        <p:spPr>
          <a:xfrm>
            <a:off x="312986" y="817231"/>
            <a:ext cx="9563668" cy="34624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it-IT" sz="1650" b="1">
                <a:solidFill>
                  <a:srgbClr val="002060"/>
                </a:solidFill>
                <a:latin typeface="Titillium Web" panose="020b0604020202020204" charset="0"/>
              </a:rPr>
              <a:t>2.1 Azioni da svolgere prima della fase di procurement  - 3 di 3</a:t>
            </a:r>
          </a:p>
        </p:txBody>
      </p:sp>
      <p:sp>
        <p:nvSpPr>
          <p:cNvPr id="3" name="Rettangolo con angoli arrotondati 2">
            <a:extLst>
              <a:ext uri="{FF2B5EF4-FFF2-40B4-BE49-F238E27FC236}">
                <a16:creationId xmlns:a16="http://schemas.microsoft.com/office/drawing/2014/main" id="{936C49BE-1850-4110-BB58-D79F27D525DA}"/>
              </a:ext>
            </a:extLst>
          </p:cNvPr>
          <p:cNvSpPr/>
          <p:nvPr/>
        </p:nvSpPr>
        <p:spPr>
          <a:xfrm>
            <a:off x="407761" y="1249463"/>
            <a:ext cx="9308606" cy="2185320"/>
          </a:xfrm>
          <a:prstGeom prst="roundRect">
            <a:avLst/>
          </a:prstGeom>
        </p:spPr>
        <p:style>
          <a:lnRef idx="1">
            <a:schemeClr val="accent5"/>
          </a:lnRef>
          <a:fillRef idx="2">
            <a:schemeClr val="accent5"/>
          </a:fillRef>
          <a:effectRef idx="1">
            <a:schemeClr val="accent5"/>
          </a:effectRef>
          <a:fontRef idx="minor">
            <a:schemeClr val="dk1"/>
          </a:fontRef>
        </p:style>
        <p:txBody>
          <a:bodyPr lIns="91440" tIns="45720" rIns="91440" bIns="45720" rtlCol="0" anchor="ctr"/>
          <a:lstStyle/>
          <a:p>
            <a:pPr algn="ctr"/>
            <a:r>
              <a:rPr lang="it-IT" sz="1200" b="1">
                <a:solidFill>
                  <a:srgbClr val="002060"/>
                </a:solidFill>
                <a:latin typeface="Titillium Web" panose="020b0604020202020204" charset="0"/>
              </a:rPr>
              <a:t>AG6 - Definire una metodologia di audit e valutazione del fornitore in materia di sicurezza</a:t>
            </a:r>
            <a:endParaRPr lang="en-US" sz="1200" b="1">
              <a:solidFill>
                <a:srgbClr val="002060"/>
              </a:solidFill>
              <a:latin typeface="Titillium Web" panose="020b0604020202020204" charset="0"/>
            </a:endParaRPr>
          </a:p>
          <a:p>
            <a:endParaRPr lang="it-IT" sz="1200" i="1">
              <a:solidFill>
                <a:srgbClr val="002060"/>
              </a:solidFill>
              <a:latin typeface="Titillium Web" panose="020b0604020202020204" charset="0"/>
            </a:endParaRPr>
          </a:p>
          <a:p>
            <a:r>
              <a:rPr lang="it-IT" sz="1200" b="1" i="1">
                <a:solidFill>
                  <a:srgbClr val="002060"/>
                </a:solidFill>
                <a:latin typeface="Titillium Web" panose="020b0604020202020204" charset="0"/>
              </a:rPr>
              <a:t>Organizzarsi in modo da poter svolgere efficaci azioni di audit</a:t>
            </a:r>
            <a:r>
              <a:rPr lang="it-IT" sz="1200" i="1">
                <a:solidFill>
                  <a:srgbClr val="002060"/>
                </a:solidFill>
                <a:latin typeface="Titillium Web" panose="020b0604020202020204" charset="0"/>
              </a:rPr>
              <a:t> nei confronti dei propri fornitori</a:t>
            </a:r>
            <a:endParaRPr lang="en-US" sz="1200" i="1">
              <a:solidFill>
                <a:srgbClr val="002060"/>
              </a:solidFill>
              <a:latin typeface="Titillium Web" panose="020b0604020202020204" charset="0"/>
            </a:endParaRPr>
          </a:p>
          <a:p>
            <a:endParaRPr lang="it-IT" sz="1200" i="1">
              <a:solidFill>
                <a:srgbClr val="002060"/>
              </a:solidFill>
              <a:latin typeface="Titillium Web" panose="020b0604020202020204" charset="0"/>
            </a:endParaRPr>
          </a:p>
          <a:p>
            <a:pPr marL="171450" indent="-171450">
              <a:buFont typeface="Courier New"/>
              <a:buChar char="o"/>
            </a:pPr>
            <a:r>
              <a:rPr lang="it-IT" sz="1200" b="1" i="1">
                <a:solidFill>
                  <a:srgbClr val="002060"/>
                </a:solidFill>
                <a:latin typeface="Titillium Web" panose="020b0604020202020204" charset="0"/>
              </a:rPr>
              <a:t>Definire processo e modalità di svolgimento delle attività di audit</a:t>
            </a:r>
            <a:r>
              <a:rPr lang="it-IT" sz="1200" i="1">
                <a:solidFill>
                  <a:srgbClr val="002060"/>
                </a:solidFill>
                <a:latin typeface="Titillium Web" panose="020b0604020202020204" charset="0"/>
              </a:rPr>
              <a:t> ed esplicitarle nei capitolati di gare e/o contratti con i fornitori</a:t>
            </a:r>
            <a:endParaRPr lang="en-US" sz="1200" i="1">
              <a:solidFill>
                <a:srgbClr val="002060"/>
              </a:solidFill>
              <a:latin typeface="Titillium Web" panose="020b0604020202020204" charset="0"/>
            </a:endParaRPr>
          </a:p>
          <a:p>
            <a:pPr marL="628650" lvl="1" indent="-171450">
              <a:buFont typeface="Arial"/>
              <a:buChar char="•"/>
            </a:pPr>
            <a:r>
              <a:rPr lang="it-IT" sz="1200" b="1" i="1">
                <a:solidFill>
                  <a:srgbClr val="002060"/>
                </a:solidFill>
                <a:latin typeface="Titillium Web" panose="020b0604020202020204" charset="0"/>
              </a:rPr>
              <a:t>Stabilire</a:t>
            </a:r>
            <a:r>
              <a:rPr lang="it-IT" sz="1200" i="1">
                <a:solidFill>
                  <a:srgbClr val="002060"/>
                </a:solidFill>
                <a:latin typeface="Titillium Web" panose="020b0604020202020204" charset="0"/>
              </a:rPr>
              <a:t>:</a:t>
            </a:r>
            <a:endParaRPr lang="en-US" sz="1200" i="1">
              <a:solidFill>
                <a:srgbClr val="002060"/>
              </a:solidFill>
              <a:latin typeface="Titillium Web" panose="020b0604020202020204" charset="0"/>
            </a:endParaRPr>
          </a:p>
          <a:p>
            <a:pPr marL="1143000" lvl="2" indent="-228600">
              <a:buAutoNum type="arabicPeriod"/>
            </a:pPr>
            <a:r>
              <a:rPr lang="it-IT" sz="1200" b="1" i="1">
                <a:solidFill>
                  <a:srgbClr val="002060"/>
                </a:solidFill>
                <a:latin typeface="Titillium Web" panose="020b0604020202020204" charset="0"/>
              </a:rPr>
              <a:t>Obiettivi</a:t>
            </a:r>
            <a:r>
              <a:rPr lang="it-IT" sz="1200" i="1">
                <a:solidFill>
                  <a:srgbClr val="002060"/>
                </a:solidFill>
                <a:latin typeface="Titillium Web" panose="020b0604020202020204" charset="0"/>
              </a:rPr>
              <a:t> (es. Verificare le misure di sicurezza adottate dal fornitore nell'erogazione delle sue prestazioni)</a:t>
            </a:r>
            <a:endParaRPr lang="en-US" sz="1200" i="1">
              <a:solidFill>
                <a:srgbClr val="002060"/>
              </a:solidFill>
              <a:latin typeface="Titillium Web" panose="020b0604020202020204" charset="0"/>
            </a:endParaRPr>
          </a:p>
          <a:p>
            <a:pPr marL="1143000" lvl="2" indent="-228600">
              <a:buAutoNum type="arabicPeriod"/>
            </a:pPr>
            <a:r>
              <a:rPr lang="it-IT" sz="1200" b="1" i="1">
                <a:solidFill>
                  <a:srgbClr val="002060"/>
                </a:solidFill>
                <a:latin typeface="Titillium Web" panose="020b0604020202020204" charset="0"/>
              </a:rPr>
              <a:t>Periodicità</a:t>
            </a:r>
            <a:r>
              <a:rPr lang="it-IT" sz="1200" i="1">
                <a:solidFill>
                  <a:srgbClr val="002060"/>
                </a:solidFill>
                <a:latin typeface="Titillium Web" panose="020b0604020202020204" charset="0"/>
              </a:rPr>
              <a:t> con la quale verranno eseguiti audit</a:t>
            </a:r>
            <a:endParaRPr lang="en-US" sz="1200" i="1">
              <a:solidFill>
                <a:srgbClr val="002060"/>
              </a:solidFill>
              <a:latin typeface="Titillium Web" panose="020b0604020202020204" charset="0"/>
            </a:endParaRPr>
          </a:p>
          <a:p>
            <a:pPr marL="1143000" lvl="2" indent="-228600">
              <a:buAutoNum type="arabicPeriod"/>
            </a:pPr>
            <a:r>
              <a:rPr lang="it-IT" sz="1200" b="1" i="1">
                <a:solidFill>
                  <a:srgbClr val="002060"/>
                </a:solidFill>
                <a:latin typeface="Titillium Web" panose="020b0604020202020204" charset="0"/>
              </a:rPr>
              <a:t>Indicatori</a:t>
            </a:r>
            <a:r>
              <a:rPr lang="it-IT" sz="1200" i="1">
                <a:solidFill>
                  <a:srgbClr val="002060"/>
                </a:solidFill>
                <a:latin typeface="Titillium Web" panose="020b0604020202020204" charset="0"/>
              </a:rPr>
              <a:t> (metodi e misure che saranno utilizzati)</a:t>
            </a:r>
            <a:endParaRPr lang="en-US" sz="1200" i="1">
              <a:solidFill>
                <a:srgbClr val="002060"/>
              </a:solidFill>
              <a:latin typeface="Titillium Web" panose="020b0604020202020204" charset="0"/>
            </a:endParaRPr>
          </a:p>
        </p:txBody>
      </p:sp>
      <p:sp>
        <p:nvSpPr>
          <p:cNvPr id="8" name="Rettangolo con angoli arrotondati 7">
            <a:extLst>
              <a:ext uri="{FF2B5EF4-FFF2-40B4-BE49-F238E27FC236}">
                <a16:creationId xmlns:a16="http://schemas.microsoft.com/office/drawing/2014/main" id="{4AD18B1F-C95F-4034-81DC-F1CAFEDDEEED}"/>
              </a:ext>
            </a:extLst>
          </p:cNvPr>
          <p:cNvSpPr/>
          <p:nvPr/>
        </p:nvSpPr>
        <p:spPr>
          <a:xfrm>
            <a:off x="441266" y="3605147"/>
            <a:ext cx="9308606" cy="1361458"/>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lIns="91440" tIns="45720" rIns="91440" bIns="45720" rtlCol="0" anchor="ctr"/>
          <a:lstStyle/>
          <a:p>
            <a:pPr algn="ctr"/>
            <a:r>
              <a:rPr lang="it-IT" sz="1200" b="1">
                <a:solidFill>
                  <a:srgbClr val="002060"/>
                </a:solidFill>
                <a:latin typeface="Titillium Web" panose="020b0604020202020204" charset="0"/>
              </a:rPr>
              <a:t>AG7 - Definire una metodologia di audit interno in materia di sicurezza</a:t>
            </a:r>
            <a:endParaRPr lang="en-US" sz="1200" b="1">
              <a:solidFill>
                <a:srgbClr val="002060"/>
              </a:solidFill>
              <a:latin typeface="Titillium Web" panose="020b0604020202020204" charset="0"/>
            </a:endParaRPr>
          </a:p>
          <a:p>
            <a:endParaRPr lang="it-IT" sz="1200" b="1">
              <a:solidFill>
                <a:srgbClr val="002060"/>
              </a:solidFill>
              <a:latin typeface="Titillium Web" panose="020b0604020202020204" charset="0"/>
            </a:endParaRPr>
          </a:p>
          <a:p>
            <a:pPr marL="171450" indent="-171450">
              <a:buFont typeface="Courier New"/>
              <a:buChar char="o"/>
            </a:pPr>
            <a:r>
              <a:rPr lang="it-IT" sz="1200" b="1" i="1">
                <a:solidFill>
                  <a:srgbClr val="002060"/>
                </a:solidFill>
                <a:latin typeface="Titillium Web" panose="020b0604020202020204" charset="0"/>
              </a:rPr>
              <a:t>In coerenza con l’azione precedente</a:t>
            </a:r>
            <a:r>
              <a:rPr lang="it-IT" sz="1200" i="1">
                <a:solidFill>
                  <a:srgbClr val="002060"/>
                </a:solidFill>
                <a:latin typeface="Titillium Web" panose="020b0604020202020204" charset="0"/>
              </a:rPr>
              <a:t>, le amministrazioni devono organizzarsi anche per effettuare </a:t>
            </a:r>
            <a:r>
              <a:rPr lang="it-IT" sz="1200" b="1" i="1">
                <a:solidFill>
                  <a:srgbClr val="002060"/>
                </a:solidFill>
                <a:latin typeface="Titillium Web" panose="020b0604020202020204" charset="0"/>
              </a:rPr>
              <a:t>audit interni</a:t>
            </a:r>
            <a:r>
              <a:rPr lang="it-IT" sz="1200" i="1">
                <a:solidFill>
                  <a:srgbClr val="002060"/>
                </a:solidFill>
                <a:latin typeface="Titillium Web" panose="020b0604020202020204" charset="0"/>
              </a:rPr>
              <a:t>, che avranno l’obiettivo di verificare la corretta adozione, nel tempo, di tutte le misure di sicurezza e la conformità alle normative vigenti in materia (ad esempio il GDPR).</a:t>
            </a:r>
            <a:endParaRPr lang="en-US" sz="1200" i="1">
              <a:solidFill>
                <a:srgbClr val="002060"/>
              </a:solidFill>
              <a:latin typeface="Titillium Web" panose="020b0604020202020204" charset="0"/>
            </a:endParaRPr>
          </a:p>
        </p:txBody>
      </p:sp>
      <p:sp>
        <p:nvSpPr>
          <p:cNvPr id="4" name="Connettore 3">
            <a:extLst>
              <a:ext uri="{FF2B5EF4-FFF2-40B4-BE49-F238E27FC236}">
                <a16:creationId xmlns:a16="http://schemas.microsoft.com/office/drawing/2014/main" id="{AA476724-3B29-4C72-81CC-EFE59C35034D}"/>
              </a:ext>
            </a:extLst>
          </p:cNvPr>
          <p:cNvSpPr/>
          <p:nvPr/>
        </p:nvSpPr>
        <p:spPr>
          <a:xfrm>
            <a:off x="9441759" y="4614333"/>
            <a:ext cx="459316" cy="459316"/>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i="1"/>
          </a:p>
        </p:txBody>
      </p:sp>
    </p:spTree>
    <p:extLst>
      <p:ext uri="{BB962C8B-B14F-4D97-AF65-F5344CB8AC3E}">
        <p14:creationId xmlns:p14="http://schemas.microsoft.com/office/powerpoint/2010/main" val="3295111368"/>
      </p:ext>
    </p:extLst>
  </p:cSld>
  <p:clrMapOvr>
    <a:overrideClrMapping bg1="lt1" tx1="dk1" bg2="lt2" tx2="dk2" accent1="accent1" accent2="accent2" accent3="accent3" accent4="accent4" accent5="accent5" accent6="accent6" hlink="hlink" folHlink="folHlink"/>
  </p:clrMapOvr>
  <p:transition/>
  <p:timing/>
</p:sld>
</file>

<file path=ppt/slides/slide4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Ref idx="1001">
        <a:schemeClr val="bg1"/>
      </p:bgRef>
    </p:bg>
    <p:spTree>
      <p:nvGrpSpPr>
        <p:cNvPr id="1" name="Shape 62"/>
        <p:cNvGrpSpPr/>
        <p:nvPr/>
      </p:nvGrpSpPr>
      <p:grpSpPr>
        <a:xfrm>
          <a:off x="0" y="0"/>
          <a:ext cx="0" cy="0"/>
        </a:xfrm>
      </p:grpSpPr>
      <p:sp>
        <p:nvSpPr>
          <p:cNvPr id="64" name="Google Shape;64;p8"/>
          <p:cNvSpPr/>
          <p:nvPr/>
        </p:nvSpPr>
        <p:spPr>
          <a:xfrm>
            <a:off x="9501049" y="73736"/>
            <a:ext cx="485924" cy="141139"/>
          </a:xfrm>
          <a:prstGeom prst="roundRect">
            <a:avLst>
              <a:gd name="adj" fmla="val 16667"/>
            </a:avLst>
          </a:prstGeom>
          <a:solidFill>
            <a:srgbClr val="0070C0"/>
          </a:solidFill>
          <a:ln>
            <a:noFill/>
          </a:ln>
        </p:spPr>
        <p:txBody>
          <a:bodyPr spcFirstLastPara="1" wrap="square" lIns="75592" tIns="37786" rIns="75592" bIns="37786" anchor="ctr" anchorCtr="0">
            <a:noAutofit/>
          </a:bodyPr>
          <a:lstStyle/>
          <a:p>
            <a:pPr algn="ctr" defTabSz="756026">
              <a:defRPr/>
            </a:pPr>
            <a:fld id="{00000000-1234-1234-1234-123412341234}" type="slidenum">
              <a:rPr lang="it-IT" sz="909">
                <a:solidFill>
                  <a:prstClr val="white"/>
                </a:solidFill>
                <a:latin typeface="Titillium Web" panose="020b0604020202020204" charset="0"/>
                <a:ea typeface="Titillium Web"/>
                <a:cs typeface="Titillium Web"/>
                <a:sym typeface="Titillium Web" panose="020b0604020202020204" charset="0"/>
              </a:rPr>
              <a:pPr algn="ctr" defTabSz="756026">
                <a:defRPr/>
              </a:pPr>
              <a:t>45</a:t>
            </a:fld>
            <a:endParaRPr sz="909">
              <a:solidFill>
                <a:prstClr val="white"/>
              </a:solidFill>
              <a:latin typeface="Titillium Web" panose="020b0604020202020204" charset="0"/>
              <a:ea typeface="Titillium Web"/>
              <a:cs typeface="Titillium Web"/>
              <a:sym typeface="Titillium Web" panose="020b0604020202020204" charset="0"/>
            </a:endParaRPr>
          </a:p>
        </p:txBody>
      </p:sp>
      <p:sp>
        <p:nvSpPr>
          <p:cNvPr id="66" name="Google Shape;66;p8"/>
          <p:cNvSpPr/>
          <p:nvPr/>
        </p:nvSpPr>
        <p:spPr>
          <a:xfrm>
            <a:off x="6983615" y="2450472"/>
            <a:ext cx="1651744" cy="18033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75592" tIns="75592" rIns="75592" bIns="75592" anchor="ctr" anchorCtr="0">
            <a:noAutofit/>
          </a:bodyPr>
          <a:lstStyle/>
          <a:p>
            <a:pPr defTabSz="756026">
              <a:defRPr/>
            </a:pPr>
            <a:endParaRPr sz="1488">
              <a:solidFill>
                <a:prstClr val="black"/>
              </a:solidFill>
              <a:latin typeface="Calibri" panose="020f0502020204030204"/>
            </a:endParaRPr>
          </a:p>
        </p:txBody>
      </p:sp>
      <p:sp>
        <p:nvSpPr>
          <p:cNvPr id="14" name="Google Shape;74;p9"/>
          <p:cNvSpPr txBox="1"/>
          <p:nvPr/>
        </p:nvSpPr>
        <p:spPr>
          <a:xfrm>
            <a:off x="408674" y="121222"/>
            <a:ext cx="8908361" cy="634265"/>
          </a:xfrm>
          <a:prstGeom prst="rect">
            <a:avLst/>
          </a:prstGeom>
          <a:noFill/>
          <a:ln>
            <a:noFill/>
          </a:ln>
        </p:spPr>
        <p:txBody>
          <a:bodyPr spcFirstLastPara="1" wrap="square" lIns="75592" tIns="37786" rIns="75592" bIns="37786" anchor="ctr" anchorCtr="0">
            <a:noAutofit/>
          </a:bodyPr>
          <a:lstStyle/>
          <a:p>
            <a:pPr algn="ctr" defTabSz="756026">
              <a:lnSpc>
                <a:spcPct val="90000"/>
              </a:lnSpc>
              <a:defRPr/>
            </a:pPr>
            <a:r>
              <a:rPr lang="it-IT" sz="2976" b="1">
                <a:solidFill>
                  <a:srgbClr val="002060"/>
                </a:solidFill>
                <a:latin typeface="Calibri" panose="020f0502020204030204" pitchFamily="34" charset="0"/>
                <a:cs typeface="Calibri" panose="020f0502020204030204" pitchFamily="34" charset="0"/>
              </a:rPr>
              <a:t>Linee guida - "La sicurezza nel procurement ICT" </a:t>
            </a:r>
          </a:p>
        </p:txBody>
      </p:sp>
      <p:pic>
        <p:nvPicPr>
          <p:cNvPr id="3" name="Immagine 6" descr="Immagine che contiene tavolo&#10;&#10;Descrizione generata automaticamente">
            <a:extLst>
              <a:ext uri="{FF2B5EF4-FFF2-40B4-BE49-F238E27FC236}">
                <a16:creationId xmlns:a16="http://schemas.microsoft.com/office/drawing/2014/main" id="{EA66918C-B1D0-4B96-BC77-3F67E5DDA0FD}"/>
              </a:ext>
            </a:extLst>
          </p:cNvPr>
          <p:cNvPicPr>
            <a:picLocks noChangeAspect="1"/>
          </p:cNvPicPr>
          <p:nvPr/>
        </p:nvPicPr>
        <p:blipFill>
          <a:blip r:embed="rId4"/>
          <a:stretch>
            <a:fillRect/>
          </a:stretch>
        </p:blipFill>
        <p:spPr>
          <a:xfrm>
            <a:off x="4526092" y="1949059"/>
            <a:ext cx="4998480" cy="1847208"/>
          </a:xfrm>
          <a:prstGeom prst="rect">
            <a:avLst/>
          </a:prstGeom>
        </p:spPr>
      </p:pic>
      <p:sp>
        <p:nvSpPr>
          <p:cNvPr id="4" name="CasellaDiTesto 3">
            <a:extLst>
              <a:ext uri="{FF2B5EF4-FFF2-40B4-BE49-F238E27FC236}">
                <a16:creationId xmlns:a16="http://schemas.microsoft.com/office/drawing/2014/main" id="{378969F8-877D-4B7F-8B62-124BDF8C2A9D}"/>
              </a:ext>
            </a:extLst>
          </p:cNvPr>
          <p:cNvSpPr txBox="1"/>
          <p:nvPr/>
        </p:nvSpPr>
        <p:spPr>
          <a:xfrm>
            <a:off x="698462" y="806247"/>
            <a:ext cx="8825088" cy="34624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it-IT" sz="1650" b="1">
                <a:solidFill>
                  <a:srgbClr val="002060"/>
                </a:solidFill>
                <a:latin typeface="Titillium Web" panose="020b0604020202020204" charset="0"/>
              </a:rPr>
              <a:t>CHECK LIST Azioni Generali</a:t>
            </a:r>
          </a:p>
        </p:txBody>
      </p:sp>
      <p:sp>
        <p:nvSpPr>
          <p:cNvPr id="9" name="Rettangolo con angoli arrotondati 8">
            <a:extLst>
              <a:ext uri="{FF2B5EF4-FFF2-40B4-BE49-F238E27FC236}">
                <a16:creationId xmlns:a16="http://schemas.microsoft.com/office/drawing/2014/main" id="{8B3C64EF-2CA0-4EC0-B738-9497F5FF4C9A}"/>
              </a:ext>
            </a:extLst>
          </p:cNvPr>
          <p:cNvSpPr/>
          <p:nvPr/>
        </p:nvSpPr>
        <p:spPr>
          <a:xfrm>
            <a:off x="470918" y="3285027"/>
            <a:ext cx="3706198" cy="1205591"/>
          </a:xfrm>
          <a:prstGeom prst="roundRect">
            <a:avLst/>
          </a:prstGeom>
        </p:spPr>
        <p:style>
          <a:lnRef idx="3">
            <a:schemeClr val="lt1"/>
          </a:lnRef>
          <a:fillRef idx="1">
            <a:schemeClr val="accent5"/>
          </a:fillRef>
          <a:effectRef idx="1">
            <a:schemeClr val="accent5"/>
          </a:effectRef>
          <a:fontRef idx="minor">
            <a:schemeClr val="lt1"/>
          </a:fontRef>
        </p:style>
        <p:txBody>
          <a:bodyPr lIns="91440" tIns="45720" rIns="91440" bIns="45720" rtlCol="0" anchor="ctr"/>
          <a:lstStyle/>
          <a:p>
            <a:pPr algn="just"/>
            <a:r>
              <a:rPr lang="en-US" sz="1200" noProof="1">
                <a:solidFill>
                  <a:srgbClr val="002060"/>
                </a:solidFill>
                <a:latin typeface="Titillium Web" panose="020b0604020202020204" charset="0"/>
              </a:rPr>
              <a:t>Un </a:t>
            </a:r>
            <a:r>
              <a:rPr lang="en-US" sz="1200" b="1" noProof="1">
                <a:solidFill>
                  <a:srgbClr val="002060"/>
                </a:solidFill>
                <a:latin typeface="Titillium Web" panose="020b0604020202020204" charset="0"/>
              </a:rPr>
              <a:t>raffinamento</a:t>
            </a:r>
            <a:r>
              <a:rPr lang="en-US" sz="1200" noProof="1">
                <a:solidFill>
                  <a:srgbClr val="002060"/>
                </a:solidFill>
                <a:latin typeface="Titillium Web" panose="020b0604020202020204" charset="0"/>
              </a:rPr>
              <a:t> di questo strumento si ottiene</a:t>
            </a:r>
          </a:p>
          <a:p>
            <a:pPr algn="just"/>
            <a:r>
              <a:rPr lang="en-US" sz="1200" noProof="1">
                <a:solidFill>
                  <a:srgbClr val="002060"/>
                </a:solidFill>
                <a:latin typeface="Titillium Web" panose="020b0604020202020204" charset="0"/>
              </a:rPr>
              <a:t>imputando a ciascuna domanda un peso differente a seconda dell’importanza di ciascuna azione nel contesto della singola amministrazione.</a:t>
            </a:r>
          </a:p>
        </p:txBody>
      </p:sp>
      <p:sp>
        <p:nvSpPr>
          <p:cNvPr id="5" name="Fumetto: rettangolo con angoli arrotondati 4">
            <a:extLst>
              <a:ext uri="{FF2B5EF4-FFF2-40B4-BE49-F238E27FC236}">
                <a16:creationId xmlns:a16="http://schemas.microsoft.com/office/drawing/2014/main" id="{89080D85-04D8-47FC-B94A-44B4CA8F54BE}"/>
              </a:ext>
            </a:extLst>
          </p:cNvPr>
          <p:cNvSpPr/>
          <p:nvPr/>
        </p:nvSpPr>
        <p:spPr>
          <a:xfrm>
            <a:off x="437426" y="1386573"/>
            <a:ext cx="3743301" cy="1576870"/>
          </a:xfrm>
          <a:prstGeom prst="wedgeRoundRectCallout">
            <a:avLst/>
          </a:prstGeom>
        </p:spPr>
        <p:style>
          <a:lnRef idx="1">
            <a:schemeClr val="accent5"/>
          </a:lnRef>
          <a:fillRef idx="2">
            <a:schemeClr val="accent5"/>
          </a:fillRef>
          <a:effectRef idx="1">
            <a:schemeClr val="accent5"/>
          </a:effectRef>
          <a:fontRef idx="minor">
            <a:schemeClr val="dk1"/>
          </a:fontRef>
        </p:style>
        <p:txBody>
          <a:bodyPr rtlCol="0" anchor="ctr"/>
          <a:lstStyle/>
          <a:p>
            <a:pPr algn="just"/>
            <a:r>
              <a:rPr lang="en-US" sz="1200" b="1" noProof="1">
                <a:solidFill>
                  <a:srgbClr val="002060"/>
                </a:solidFill>
                <a:latin typeface="Titillium Web" panose="020b0604020202020204" charset="0"/>
              </a:rPr>
              <a:t>Attraverso</a:t>
            </a:r>
            <a:r>
              <a:rPr lang="en-US" sz="1200" noProof="1">
                <a:solidFill>
                  <a:srgbClr val="002060"/>
                </a:solidFill>
                <a:latin typeface="Titillium Web" panose="020b0604020202020204" charset="0"/>
              </a:rPr>
              <a:t> la tabella mostrata, l’amministrazione può verificare a che livello di preparazione si trovanel contesto della sicurezza nel procurement ICT (</a:t>
            </a:r>
            <a:r>
              <a:rPr lang="en-US" sz="1200" i="1" noProof="1">
                <a:solidFill>
                  <a:srgbClr val="002060"/>
                </a:solidFill>
                <a:latin typeface="Titillium Web" panose="020b0604020202020204" charset="0"/>
              </a:rPr>
              <a:t>ad esempio confrontando la somma delle risposte rispetto al massimo possibile), e quali azioni deve ancora compiere  per migliorare la sua posizione</a:t>
            </a:r>
            <a:r>
              <a:rPr lang="en-US" sz="1200" noProof="1">
                <a:solidFill>
                  <a:srgbClr val="002060"/>
                </a:solidFill>
                <a:latin typeface="Titillium Web" panose="020b0604020202020204" charset="0"/>
              </a:rPr>
              <a:t>.</a:t>
            </a:r>
            <a:endParaRPr lang="it-IT" sz="1200" noProof="1">
              <a:solidFill>
                <a:srgbClr val="002060"/>
              </a:solidFill>
              <a:latin typeface="Titillium Web" panose="020b0604020202020204" charset="0"/>
            </a:endParaRPr>
          </a:p>
        </p:txBody>
      </p:sp>
    </p:spTree>
    <p:extLst>
      <p:ext uri="{BB962C8B-B14F-4D97-AF65-F5344CB8AC3E}">
        <p14:creationId xmlns:p14="http://schemas.microsoft.com/office/powerpoint/2010/main" val="3495656245"/>
      </p:ext>
    </p:extLst>
  </p:cSld>
  <p:clrMapOvr>
    <a:overrideClrMapping bg1="lt1" tx1="dk1" bg2="lt2" tx2="dk2" accent1="accent1" accent2="accent2" accent3="accent3" accent4="accent4" accent5="accent5" accent6="accent6" hlink="hlink" folHlink="folHlink"/>
  </p:clrMapOvr>
  <p:transition/>
  <p:timing/>
</p:sld>
</file>

<file path=ppt/slides/slide4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Ref idx="1001">
        <a:schemeClr val="bg1"/>
      </p:bgRef>
    </p:bg>
    <p:spTree>
      <p:nvGrpSpPr>
        <p:cNvPr id="1" name="Shape 62"/>
        <p:cNvGrpSpPr/>
        <p:nvPr/>
      </p:nvGrpSpPr>
      <p:grpSpPr>
        <a:xfrm>
          <a:off x="0" y="0"/>
          <a:ext cx="0" cy="0"/>
        </a:xfrm>
      </p:grpSpPr>
      <p:sp>
        <p:nvSpPr>
          <p:cNvPr id="64" name="Google Shape;64;p8"/>
          <p:cNvSpPr/>
          <p:nvPr/>
        </p:nvSpPr>
        <p:spPr>
          <a:xfrm>
            <a:off x="9501049" y="73736"/>
            <a:ext cx="485924" cy="141139"/>
          </a:xfrm>
          <a:prstGeom prst="roundRect">
            <a:avLst>
              <a:gd name="adj" fmla="val 16667"/>
            </a:avLst>
          </a:prstGeom>
          <a:solidFill>
            <a:srgbClr val="0070C0"/>
          </a:solidFill>
          <a:ln>
            <a:noFill/>
          </a:ln>
        </p:spPr>
        <p:txBody>
          <a:bodyPr spcFirstLastPara="1" wrap="square" lIns="75592" tIns="37786" rIns="75592" bIns="37786" anchor="ctr" anchorCtr="0">
            <a:noAutofit/>
          </a:bodyPr>
          <a:lstStyle/>
          <a:p>
            <a:pPr algn="ctr" defTabSz="756026">
              <a:defRPr/>
            </a:pPr>
            <a:fld id="{00000000-1234-1234-1234-123412341234}" type="slidenum">
              <a:rPr lang="it-IT" sz="909">
                <a:solidFill>
                  <a:prstClr val="white"/>
                </a:solidFill>
                <a:latin typeface="Titillium Web" panose="020b0604020202020204" charset="0"/>
                <a:ea typeface="Titillium Web"/>
                <a:cs typeface="Titillium Web"/>
                <a:sym typeface="Titillium Web" panose="020b0604020202020204" charset="0"/>
              </a:rPr>
              <a:pPr algn="ctr" defTabSz="756026">
                <a:defRPr/>
              </a:pPr>
              <a:t>46</a:t>
            </a:fld>
            <a:endParaRPr sz="909">
              <a:solidFill>
                <a:prstClr val="white"/>
              </a:solidFill>
              <a:latin typeface="Titillium Web" panose="020b0604020202020204" charset="0"/>
              <a:ea typeface="Titillium Web"/>
              <a:cs typeface="Titillium Web"/>
              <a:sym typeface="Titillium Web" panose="020b0604020202020204" charset="0"/>
            </a:endParaRPr>
          </a:p>
        </p:txBody>
      </p:sp>
      <p:sp>
        <p:nvSpPr>
          <p:cNvPr id="66" name="Google Shape;66;p8"/>
          <p:cNvSpPr/>
          <p:nvPr/>
        </p:nvSpPr>
        <p:spPr>
          <a:xfrm>
            <a:off x="6983615" y="2450472"/>
            <a:ext cx="1651744" cy="18033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75592" tIns="75592" rIns="75592" bIns="75592" anchor="ctr" anchorCtr="0">
            <a:noAutofit/>
          </a:bodyPr>
          <a:lstStyle/>
          <a:p>
            <a:pPr defTabSz="756026">
              <a:defRPr/>
            </a:pPr>
            <a:endParaRPr sz="1488">
              <a:solidFill>
                <a:prstClr val="black"/>
              </a:solidFill>
              <a:latin typeface="Calibri" panose="020f0502020204030204"/>
            </a:endParaRPr>
          </a:p>
        </p:txBody>
      </p:sp>
      <p:sp>
        <p:nvSpPr>
          <p:cNvPr id="14" name="Google Shape;74;p9"/>
          <p:cNvSpPr txBox="1"/>
          <p:nvPr/>
        </p:nvSpPr>
        <p:spPr>
          <a:xfrm>
            <a:off x="408674" y="121222"/>
            <a:ext cx="8908361" cy="634265"/>
          </a:xfrm>
          <a:prstGeom prst="rect">
            <a:avLst/>
          </a:prstGeom>
          <a:noFill/>
          <a:ln>
            <a:noFill/>
          </a:ln>
        </p:spPr>
        <p:txBody>
          <a:bodyPr spcFirstLastPara="1" wrap="square" lIns="75592" tIns="37786" rIns="75592" bIns="37786" anchor="ctr" anchorCtr="0">
            <a:noAutofit/>
          </a:bodyPr>
          <a:lstStyle/>
          <a:p>
            <a:pPr algn="ctr" defTabSz="756026">
              <a:lnSpc>
                <a:spcPct val="90000"/>
              </a:lnSpc>
              <a:defRPr/>
            </a:pPr>
            <a:r>
              <a:rPr lang="it-IT" sz="2976" b="1">
                <a:solidFill>
                  <a:srgbClr val="002060"/>
                </a:solidFill>
                <a:latin typeface="Calibri" panose="020f0502020204030204" pitchFamily="34" charset="0"/>
                <a:cs typeface="Calibri" panose="020f0502020204030204" pitchFamily="34" charset="0"/>
              </a:rPr>
              <a:t>Linee guida - "La sicurezza nel procurement ICT" </a:t>
            </a:r>
          </a:p>
        </p:txBody>
      </p:sp>
      <p:sp>
        <p:nvSpPr>
          <p:cNvPr id="2" name="CasellaDiTesto 1">
            <a:extLst>
              <a:ext uri="{FF2B5EF4-FFF2-40B4-BE49-F238E27FC236}">
                <a16:creationId xmlns:a16="http://schemas.microsoft.com/office/drawing/2014/main" id="{CB48571A-6091-40EF-8CE2-A923D270936B}"/>
              </a:ext>
            </a:extLst>
          </p:cNvPr>
          <p:cNvSpPr txBox="1"/>
          <p:nvPr/>
        </p:nvSpPr>
        <p:spPr>
          <a:xfrm>
            <a:off x="335386" y="694785"/>
            <a:ext cx="9542556" cy="13003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it-IT" sz="1600" b="1">
                <a:solidFill>
                  <a:srgbClr val="002060"/>
                </a:solidFill>
                <a:latin typeface="Titillium Web" panose="020b0604020202020204" charset="0"/>
              </a:rPr>
              <a:t>2.2 Azioni da svolgere durante la fase di procurement  - 1 di 4</a:t>
            </a:r>
          </a:p>
          <a:p>
            <a:endParaRPr lang="it-IT" sz="1250">
              <a:solidFill>
                <a:srgbClr val="002060"/>
              </a:solidFill>
              <a:latin typeface="Titillium Web" panose="020b0604020202020204" charset="0"/>
            </a:endParaRPr>
          </a:p>
          <a:p>
            <a:pPr algn="just"/>
            <a:r>
              <a:rPr lang="it-IT" sz="1250">
                <a:solidFill>
                  <a:srgbClr val="002060"/>
                </a:solidFill>
                <a:latin typeface="Titillium Web" panose="020b0604020202020204" charset="0"/>
              </a:rPr>
              <a:t>Il paragrafo </a:t>
            </a:r>
            <a:r>
              <a:rPr lang="it-IT" sz="1250" b="1">
                <a:solidFill>
                  <a:srgbClr val="002060"/>
                </a:solidFill>
                <a:latin typeface="Titillium Web" panose="020b0604020202020204" charset="0"/>
              </a:rPr>
              <a:t>elenca le azioni che le amministrazioni devono compiere</a:t>
            </a:r>
            <a:r>
              <a:rPr lang="it-IT" sz="1250">
                <a:solidFill>
                  <a:srgbClr val="002060"/>
                </a:solidFill>
                <a:latin typeface="Titillium Web" panose="020b0604020202020204" charset="0"/>
              </a:rPr>
              <a:t>, sul tema della gestione della sicurezza, </a:t>
            </a:r>
            <a:r>
              <a:rPr lang="it-IT" sz="1250" b="1">
                <a:solidFill>
                  <a:srgbClr val="002060"/>
                </a:solidFill>
                <a:latin typeface="Titillium Web" panose="020b0604020202020204" charset="0"/>
              </a:rPr>
              <a:t>nel corso del procedimento di acquisizione</a:t>
            </a:r>
            <a:r>
              <a:rPr lang="it-IT" sz="1250">
                <a:solidFill>
                  <a:srgbClr val="002060"/>
                </a:solidFill>
                <a:latin typeface="Titillium Web" panose="020b0604020202020204" charset="0"/>
              </a:rPr>
              <a:t>, che comprende anche la scrittura della documentazione di gara. </a:t>
            </a:r>
            <a:r>
              <a:rPr lang="it-IT" sz="1250" b="1">
                <a:solidFill>
                  <a:srgbClr val="002060"/>
                </a:solidFill>
                <a:latin typeface="Titillium Web" panose="020b0604020202020204" charset="0"/>
              </a:rPr>
              <a:t>Rispetto alle azioni precedenti</a:t>
            </a:r>
            <a:r>
              <a:rPr lang="it-IT" sz="1250">
                <a:solidFill>
                  <a:srgbClr val="002060"/>
                </a:solidFill>
                <a:latin typeface="Titillium Web" panose="020b0604020202020204" charset="0"/>
              </a:rPr>
              <a:t>, che erano generali e di tipo strategico-organizzativo, </a:t>
            </a:r>
            <a:r>
              <a:rPr lang="it-IT" sz="1250" b="1">
                <a:solidFill>
                  <a:srgbClr val="002060"/>
                </a:solidFill>
                <a:latin typeface="Titillium Web" panose="020b0604020202020204" charset="0"/>
              </a:rPr>
              <a:t>queste azioni sono operative</a:t>
            </a:r>
            <a:r>
              <a:rPr lang="it-IT" sz="1250">
                <a:solidFill>
                  <a:srgbClr val="002060"/>
                </a:solidFill>
                <a:latin typeface="Titillium Web" panose="020b0604020202020204" charset="0"/>
              </a:rPr>
              <a:t>, dipendono dalle caratteristiche della singola acquisizione (sia per l’oggetto della fornitura che per il procedimento di acquisizione), e in alcuni casi sono alternative tra loro.</a:t>
            </a:r>
          </a:p>
        </p:txBody>
      </p:sp>
      <p:sp>
        <p:nvSpPr>
          <p:cNvPr id="3" name="Rettangolo con angoli arrotondati 2">
            <a:extLst>
              <a:ext uri="{FF2B5EF4-FFF2-40B4-BE49-F238E27FC236}">
                <a16:creationId xmlns:a16="http://schemas.microsoft.com/office/drawing/2014/main" id="{9C60E89B-3C1F-4D06-B21E-2AB4E2C0BB3A}"/>
              </a:ext>
            </a:extLst>
          </p:cNvPr>
          <p:cNvSpPr/>
          <p:nvPr/>
        </p:nvSpPr>
        <p:spPr>
          <a:xfrm>
            <a:off x="355848" y="2024646"/>
            <a:ext cx="9308606" cy="3001760"/>
          </a:xfrm>
          <a:prstGeom prst="roundRect">
            <a:avLst/>
          </a:prstGeom>
        </p:spPr>
        <p:style>
          <a:lnRef idx="1">
            <a:schemeClr val="accent1"/>
          </a:lnRef>
          <a:fillRef idx="2">
            <a:schemeClr val="accent1"/>
          </a:fillRef>
          <a:effectRef idx="1">
            <a:schemeClr val="accent1"/>
          </a:effectRef>
          <a:fontRef idx="minor">
            <a:schemeClr val="dk1"/>
          </a:fontRef>
        </p:style>
        <p:txBody>
          <a:bodyPr lIns="91440" tIns="45720" rIns="91440" bIns="45720" rtlCol="0" anchor="ctr"/>
          <a:lstStyle/>
          <a:p>
            <a:pPr algn="ctr"/>
            <a:r>
              <a:rPr lang="it-IT" sz="1250" b="1">
                <a:solidFill>
                  <a:srgbClr val="002060"/>
                </a:solidFill>
                <a:latin typeface="Titillium Web" panose="020b0604020202020204" charset="0"/>
              </a:rPr>
              <a:t>AP1 - Analizzare la fornitura e classificarla in base a criteri di sicurezza</a:t>
            </a:r>
            <a:endParaRPr lang="en-US" sz="1250" b="1">
              <a:solidFill>
                <a:srgbClr val="002060"/>
              </a:solidFill>
              <a:latin typeface="Titillium Web" panose="020b0604020202020204" charset="0"/>
            </a:endParaRPr>
          </a:p>
          <a:p>
            <a:pPr marL="285750" indent="-285750" algn="just">
              <a:buFont typeface="Arial,Sans-Serif"/>
              <a:buChar char="•"/>
            </a:pPr>
            <a:endParaRPr lang="it-IT" sz="1200">
              <a:ea typeface="+mn-lt"/>
              <a:cs typeface="+mn-lt"/>
            </a:endParaRPr>
          </a:p>
          <a:p>
            <a:pPr algn="just"/>
            <a:r>
              <a:rPr lang="it-IT" sz="1250">
                <a:solidFill>
                  <a:srgbClr val="002060"/>
                </a:solidFill>
                <a:latin typeface="Titillium Web" panose="020b0604020202020204" charset="0"/>
              </a:rPr>
              <a:t>In generale,</a:t>
            </a:r>
            <a:r>
              <a:rPr lang="it-IT" sz="1250" b="1">
                <a:solidFill>
                  <a:srgbClr val="002060"/>
                </a:solidFill>
                <a:latin typeface="Titillium Web" panose="020b0604020202020204" charset="0"/>
              </a:rPr>
              <a:t> la criticità del bene o servizio impattato si riflette sulla criticità dell’acquisizione</a:t>
            </a:r>
            <a:r>
              <a:rPr lang="it-IT" sz="1250">
                <a:solidFill>
                  <a:srgbClr val="002060"/>
                </a:solidFill>
                <a:latin typeface="Titillium Web" panose="020b0604020202020204" charset="0"/>
              </a:rPr>
              <a:t>. Ad esempio, ove l’acquisizione impatti su un servizio pubblico erogato dall’amministrazione ai cittadini, oppure su un bene e servizio richiesto da norme di carattere generale o speciale, l’acquisizione </a:t>
            </a:r>
            <a:r>
              <a:rPr lang="it-IT" sz="1250" b="1">
                <a:solidFill>
                  <a:srgbClr val="002060"/>
                </a:solidFill>
                <a:latin typeface="Titillium Web" panose="020b0604020202020204" charset="0"/>
              </a:rPr>
              <a:t>dovrà essere considerata critica</a:t>
            </a:r>
            <a:r>
              <a:rPr lang="it-IT" sz="1250">
                <a:solidFill>
                  <a:srgbClr val="002060"/>
                </a:solidFill>
                <a:latin typeface="Titillium Web" panose="020b0604020202020204" charset="0"/>
              </a:rPr>
              <a:t>. Possono tuttavia essere definiti altri criteri, ad esempio:</a:t>
            </a:r>
            <a:endParaRPr lang="en-US" sz="1250">
              <a:solidFill>
                <a:srgbClr val="002060"/>
              </a:solidFill>
              <a:latin typeface="Titillium Web" panose="020b0604020202020204" charset="0"/>
            </a:endParaRPr>
          </a:p>
          <a:p>
            <a:pPr algn="just"/>
            <a:endParaRPr lang="it-IT" sz="1250">
              <a:solidFill>
                <a:srgbClr val="002060"/>
              </a:solidFill>
              <a:latin typeface="Titillium Web" panose="020b0604020202020204" charset="0"/>
            </a:endParaRPr>
          </a:p>
          <a:p>
            <a:pPr marL="742950" lvl="1" indent="-285750" algn="just">
              <a:buFont typeface="Courier New"/>
              <a:buChar char="o"/>
            </a:pPr>
            <a:r>
              <a:rPr lang="it-IT" sz="1250" b="1">
                <a:solidFill>
                  <a:srgbClr val="002060"/>
                </a:solidFill>
                <a:latin typeface="Titillium Web" panose="020b0604020202020204" charset="0"/>
              </a:rPr>
              <a:t>la dimensione complessiva in termini finanziari</a:t>
            </a:r>
            <a:r>
              <a:rPr lang="it-IT" sz="1250">
                <a:solidFill>
                  <a:srgbClr val="002060"/>
                </a:solidFill>
                <a:latin typeface="Titillium Web" panose="020b0604020202020204" charset="0"/>
              </a:rPr>
              <a:t> dell’acquisizione (un possibile criterio è definire “critiche” le acquisizioni di importo oltre una certa soglia);</a:t>
            </a:r>
            <a:endParaRPr lang="en-US" sz="1250">
              <a:solidFill>
                <a:srgbClr val="002060"/>
              </a:solidFill>
              <a:latin typeface="Titillium Web" panose="020b0604020202020204" charset="0"/>
            </a:endParaRPr>
          </a:p>
          <a:p>
            <a:pPr marL="742950" lvl="1" indent="-285750" algn="just">
              <a:buFont typeface="Courier New"/>
              <a:buChar char="o"/>
            </a:pPr>
            <a:r>
              <a:rPr lang="it-IT" sz="1250" b="1">
                <a:solidFill>
                  <a:srgbClr val="002060"/>
                </a:solidFill>
                <a:latin typeface="Titillium Web" panose="020b0604020202020204" charset="0"/>
              </a:rPr>
              <a:t>la durata temporale del contratto da stipulare</a:t>
            </a:r>
            <a:r>
              <a:rPr lang="it-IT" sz="1250">
                <a:solidFill>
                  <a:srgbClr val="002060"/>
                </a:solidFill>
                <a:latin typeface="Titillium Web" panose="020b0604020202020204" charset="0"/>
              </a:rPr>
              <a:t> (anche in questo caso, si potrebbero definire “critiche” le acquisizioni di durata oltre una certa soglia)</a:t>
            </a:r>
            <a:endParaRPr lang="en-US" sz="1250">
              <a:solidFill>
                <a:srgbClr val="002060"/>
              </a:solidFill>
              <a:latin typeface="Titillium Web" panose="020b0604020202020204" charset="0"/>
            </a:endParaRPr>
          </a:p>
          <a:p>
            <a:pPr marL="742950" lvl="1" indent="-285750" algn="just">
              <a:buFont typeface="Courier New"/>
              <a:buChar char="o"/>
            </a:pPr>
            <a:r>
              <a:rPr lang="it-IT" sz="1250" b="1">
                <a:solidFill>
                  <a:srgbClr val="002060"/>
                </a:solidFill>
                <a:latin typeface="Titillium Web" panose="020b0604020202020204" charset="0"/>
              </a:rPr>
              <a:t>la sede ove verrà installato il bene da acquisire</a:t>
            </a:r>
            <a:r>
              <a:rPr lang="it-IT" sz="1250">
                <a:solidFill>
                  <a:srgbClr val="002060"/>
                </a:solidFill>
                <a:latin typeface="Titillium Web" panose="020b0604020202020204" charset="0"/>
              </a:rPr>
              <a:t> o saranno erogate le prestazioni del fornitore (ad esempio, se è necessario consentire al fornitore di accedere a locali ove si svolgono attività critiche dell’amministrazione, oppure ove sono conservati informazioni critiche).</a:t>
            </a:r>
            <a:endParaRPr lang="en-US" sz="1250">
              <a:solidFill>
                <a:srgbClr val="002060"/>
              </a:solidFill>
              <a:latin typeface="Titillium Web" panose="020b0604020202020204" charset="0"/>
            </a:endParaRPr>
          </a:p>
        </p:txBody>
      </p:sp>
    </p:spTree>
    <p:extLst>
      <p:ext uri="{BB962C8B-B14F-4D97-AF65-F5344CB8AC3E}">
        <p14:creationId xmlns:p14="http://schemas.microsoft.com/office/powerpoint/2010/main" val="4202749375"/>
      </p:ext>
    </p:extLst>
  </p:cSld>
  <p:clrMapOvr>
    <a:overrideClrMapping bg1="lt1" tx1="dk1" bg2="lt2" tx2="dk2" accent1="accent1" accent2="accent2" accent3="accent3" accent4="accent4" accent5="accent5" accent6="accent6" hlink="hlink" folHlink="folHlink"/>
  </p:clrMapOvr>
  <p:transition/>
  <p:timing/>
</p:sld>
</file>

<file path=ppt/slides/slide4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Ref idx="1001">
        <a:schemeClr val="bg1"/>
      </p:bgRef>
    </p:bg>
    <p:spTree>
      <p:nvGrpSpPr>
        <p:cNvPr id="1" name="Shape 62"/>
        <p:cNvGrpSpPr/>
        <p:nvPr/>
      </p:nvGrpSpPr>
      <p:grpSpPr>
        <a:xfrm>
          <a:off x="0" y="0"/>
          <a:ext cx="0" cy="0"/>
        </a:xfrm>
      </p:grpSpPr>
      <p:sp>
        <p:nvSpPr>
          <p:cNvPr id="64" name="Google Shape;64;p8"/>
          <p:cNvSpPr/>
          <p:nvPr/>
        </p:nvSpPr>
        <p:spPr>
          <a:xfrm>
            <a:off x="9501049" y="73736"/>
            <a:ext cx="485924" cy="141139"/>
          </a:xfrm>
          <a:prstGeom prst="roundRect">
            <a:avLst>
              <a:gd name="adj" fmla="val 16667"/>
            </a:avLst>
          </a:prstGeom>
          <a:solidFill>
            <a:srgbClr val="0070C0"/>
          </a:solidFill>
          <a:ln>
            <a:noFill/>
          </a:ln>
        </p:spPr>
        <p:txBody>
          <a:bodyPr spcFirstLastPara="1" wrap="square" lIns="75592" tIns="37786" rIns="75592" bIns="37786" anchor="ctr" anchorCtr="0">
            <a:noAutofit/>
          </a:bodyPr>
          <a:lstStyle/>
          <a:p>
            <a:pPr algn="ctr" defTabSz="756026">
              <a:defRPr/>
            </a:pPr>
            <a:fld id="{00000000-1234-1234-1234-123412341234}" type="slidenum">
              <a:rPr lang="it-IT" sz="909">
                <a:solidFill>
                  <a:prstClr val="white"/>
                </a:solidFill>
                <a:latin typeface="Titillium Web" panose="020b0604020202020204" charset="0"/>
                <a:ea typeface="Titillium Web"/>
                <a:cs typeface="Titillium Web"/>
                <a:sym typeface="Titillium Web" panose="020b0604020202020204" charset="0"/>
              </a:rPr>
              <a:pPr algn="ctr" defTabSz="756026">
                <a:defRPr/>
              </a:pPr>
              <a:t>47</a:t>
            </a:fld>
            <a:endParaRPr sz="909">
              <a:solidFill>
                <a:prstClr val="white"/>
              </a:solidFill>
              <a:latin typeface="Titillium Web" panose="020b0604020202020204" charset="0"/>
              <a:ea typeface="Titillium Web"/>
              <a:cs typeface="Titillium Web"/>
              <a:sym typeface="Titillium Web" panose="020b0604020202020204" charset="0"/>
            </a:endParaRPr>
          </a:p>
        </p:txBody>
      </p:sp>
      <p:sp>
        <p:nvSpPr>
          <p:cNvPr id="66" name="Google Shape;66;p8"/>
          <p:cNvSpPr/>
          <p:nvPr/>
        </p:nvSpPr>
        <p:spPr>
          <a:xfrm>
            <a:off x="6983615" y="2450472"/>
            <a:ext cx="1651744" cy="18033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75592" tIns="75592" rIns="75592" bIns="75592" anchor="ctr" anchorCtr="0">
            <a:noAutofit/>
          </a:bodyPr>
          <a:lstStyle/>
          <a:p>
            <a:pPr defTabSz="756026">
              <a:defRPr/>
            </a:pPr>
            <a:endParaRPr sz="1488">
              <a:solidFill>
                <a:prstClr val="black"/>
              </a:solidFill>
              <a:latin typeface="Calibri" panose="020f0502020204030204"/>
            </a:endParaRPr>
          </a:p>
        </p:txBody>
      </p:sp>
      <p:sp>
        <p:nvSpPr>
          <p:cNvPr id="14" name="Google Shape;74;p9"/>
          <p:cNvSpPr txBox="1"/>
          <p:nvPr/>
        </p:nvSpPr>
        <p:spPr>
          <a:xfrm>
            <a:off x="408674" y="121222"/>
            <a:ext cx="8908361" cy="634265"/>
          </a:xfrm>
          <a:prstGeom prst="rect">
            <a:avLst/>
          </a:prstGeom>
          <a:noFill/>
          <a:ln>
            <a:noFill/>
          </a:ln>
        </p:spPr>
        <p:txBody>
          <a:bodyPr spcFirstLastPara="1" wrap="square" lIns="75592" tIns="37786" rIns="75592" bIns="37786" anchor="ctr" anchorCtr="0">
            <a:noAutofit/>
          </a:bodyPr>
          <a:lstStyle/>
          <a:p>
            <a:pPr algn="ctr" defTabSz="756026">
              <a:lnSpc>
                <a:spcPct val="90000"/>
              </a:lnSpc>
              <a:defRPr/>
            </a:pPr>
            <a:r>
              <a:rPr lang="it-IT" sz="2976" b="1">
                <a:solidFill>
                  <a:srgbClr val="002060"/>
                </a:solidFill>
                <a:latin typeface="Calibri" panose="020f0502020204030204" pitchFamily="34" charset="0"/>
                <a:cs typeface="Calibri" panose="020f0502020204030204" pitchFamily="34" charset="0"/>
              </a:rPr>
              <a:t>Linee guida - "La sicurezza nel procurement ICT" </a:t>
            </a:r>
          </a:p>
        </p:txBody>
      </p:sp>
      <p:sp>
        <p:nvSpPr>
          <p:cNvPr id="4" name="CasellaDiTesto 3">
            <a:extLst>
              <a:ext uri="{FF2B5EF4-FFF2-40B4-BE49-F238E27FC236}">
                <a16:creationId xmlns:a16="http://schemas.microsoft.com/office/drawing/2014/main" id="{D8DEADD0-3167-43AE-9DAC-2EC72FF03516}"/>
              </a:ext>
            </a:extLst>
          </p:cNvPr>
          <p:cNvSpPr txBox="1"/>
          <p:nvPr/>
        </p:nvSpPr>
        <p:spPr>
          <a:xfrm>
            <a:off x="3303076" y="753640"/>
            <a:ext cx="346678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it-IT" sz="1600" b="1">
                <a:solidFill>
                  <a:srgbClr val="002060"/>
                </a:solidFill>
                <a:latin typeface="Titillium Web" panose="020b0604020202020204" charset="0"/>
              </a:rPr>
              <a:t>Calcolo Criticità Acquisizione</a:t>
            </a:r>
          </a:p>
        </p:txBody>
      </p:sp>
      <p:pic>
        <p:nvPicPr>
          <p:cNvPr id="5" name="Immagine 2" descr="Immagine che contiene tavolo&#10;&#10;Descrizione generata automaticamente">
            <a:extLst>
              <a:ext uri="{FF2B5EF4-FFF2-40B4-BE49-F238E27FC236}">
                <a16:creationId xmlns:a16="http://schemas.microsoft.com/office/drawing/2014/main" id="{3E9A8402-5905-41D3-97D5-1EA1F1064E8D}"/>
              </a:ext>
            </a:extLst>
          </p:cNvPr>
          <p:cNvPicPr>
            <a:picLocks noChangeAspect="1"/>
          </p:cNvPicPr>
          <p:nvPr/>
        </p:nvPicPr>
        <p:blipFill>
          <a:blip r:embed="rId4"/>
          <a:stretch>
            <a:fillRect/>
          </a:stretch>
        </p:blipFill>
        <p:spPr>
          <a:xfrm>
            <a:off x="4894839" y="2173967"/>
            <a:ext cx="4521298" cy="1672986"/>
          </a:xfrm>
          <a:prstGeom prst="rect">
            <a:avLst/>
          </a:prstGeom>
        </p:spPr>
      </p:pic>
      <p:sp>
        <p:nvSpPr>
          <p:cNvPr id="2" name="Rettangolo con angoli arrotondati 1">
            <a:extLst>
              <a:ext uri="{FF2B5EF4-FFF2-40B4-BE49-F238E27FC236}">
                <a16:creationId xmlns:a16="http://schemas.microsoft.com/office/drawing/2014/main" id="{3744C8B1-03DE-4663-9601-C6F78061DB29}"/>
              </a:ext>
            </a:extLst>
          </p:cNvPr>
          <p:cNvSpPr/>
          <p:nvPr/>
        </p:nvSpPr>
        <p:spPr>
          <a:xfrm>
            <a:off x="433523" y="1164155"/>
            <a:ext cx="4025274" cy="3825623"/>
          </a:xfrm>
          <a:prstGeom prst="roundRect">
            <a:avLst/>
          </a:prstGeom>
        </p:spPr>
        <p:style>
          <a:lnRef idx="1">
            <a:schemeClr val="accent5"/>
          </a:lnRef>
          <a:fillRef idx="2">
            <a:schemeClr val="accent5"/>
          </a:fillRef>
          <a:effectRef idx="1">
            <a:schemeClr val="accent5"/>
          </a:effectRef>
          <a:fontRef idx="minor">
            <a:schemeClr val="dk1"/>
          </a:fontRef>
        </p:style>
        <p:txBody>
          <a:bodyPr lIns="91440" tIns="45720" rIns="91440" bIns="45720" rtlCol="0" anchor="ctr"/>
          <a:lstStyle/>
          <a:p>
            <a:pPr algn="just"/>
            <a:endParaRPr lang="en-US" sz="1250">
              <a:solidFill>
                <a:srgbClr val="002060"/>
              </a:solidFill>
              <a:ea typeface="+mn-lt"/>
              <a:cs typeface="+mn-lt"/>
            </a:endParaRPr>
          </a:p>
          <a:p>
            <a:pPr algn="just"/>
            <a:endParaRPr lang="en-US" sz="1250">
              <a:solidFill>
                <a:srgbClr val="002060"/>
              </a:solidFill>
              <a:ea typeface="+mn-lt"/>
              <a:cs typeface="+mn-lt"/>
            </a:endParaRPr>
          </a:p>
          <a:p>
            <a:pPr algn="just"/>
            <a:r>
              <a:rPr lang="en-US" sz="1250" noProof="1">
                <a:solidFill>
                  <a:srgbClr val="002060"/>
                </a:solidFill>
                <a:ea typeface="+mn-lt"/>
                <a:cs typeface="+mn-lt"/>
              </a:rPr>
              <a:t>Uno </a:t>
            </a:r>
            <a:r>
              <a:rPr lang="en-US" sz="1250" b="1" noProof="1">
                <a:solidFill>
                  <a:srgbClr val="002060"/>
                </a:solidFill>
                <a:ea typeface="+mn-lt"/>
                <a:cs typeface="+mn-lt"/>
              </a:rPr>
              <a:t>strumento operativo molto semplice </a:t>
            </a:r>
            <a:r>
              <a:rPr lang="en-US" sz="1250" noProof="1">
                <a:solidFill>
                  <a:srgbClr val="002060"/>
                </a:solidFill>
                <a:ea typeface="+mn-lt"/>
                <a:cs typeface="+mn-lt"/>
              </a:rPr>
              <a:t>che si propone alle amministrazioni è la seguente tabella:</a:t>
            </a:r>
            <a:endParaRPr lang="en-US" sz="1250" noProof="1">
              <a:ea typeface="+mn-lt"/>
              <a:cs typeface="+mn-lt"/>
            </a:endParaRPr>
          </a:p>
          <a:p>
            <a:pPr algn="just"/>
            <a:endParaRPr lang="en-US" sz="1250" noProof="1">
              <a:solidFill>
                <a:srgbClr val="002060"/>
              </a:solidFill>
              <a:ea typeface="+mn-lt"/>
              <a:cs typeface="+mn-lt"/>
            </a:endParaRPr>
          </a:p>
          <a:p>
            <a:pPr marL="285750" indent="-285750" algn="just">
              <a:buFont typeface="Courier New"/>
              <a:buChar char="o"/>
            </a:pPr>
            <a:r>
              <a:rPr lang="en-US" sz="1250" noProof="1">
                <a:solidFill>
                  <a:srgbClr val="002060"/>
                </a:solidFill>
                <a:ea typeface="+mn-lt"/>
                <a:cs typeface="+mn-lt"/>
              </a:rPr>
              <a:t>L’amministrazione deve </a:t>
            </a:r>
            <a:r>
              <a:rPr lang="en-US" sz="1250" b="1" noProof="1">
                <a:solidFill>
                  <a:srgbClr val="002060"/>
                </a:solidFill>
                <a:ea typeface="+mn-lt"/>
                <a:cs typeface="+mn-lt"/>
              </a:rPr>
              <a:t>attribuire</a:t>
            </a:r>
            <a:r>
              <a:rPr lang="en-US" sz="1250" noProof="1">
                <a:solidFill>
                  <a:srgbClr val="002060"/>
                </a:solidFill>
                <a:ea typeface="+mn-lt"/>
                <a:cs typeface="+mn-lt"/>
              </a:rPr>
              <a:t>, tramite i </a:t>
            </a:r>
            <a:r>
              <a:rPr lang="en-US" sz="1250" b="1" noProof="1">
                <a:solidFill>
                  <a:srgbClr val="002060"/>
                </a:solidFill>
                <a:ea typeface="+mn-lt"/>
                <a:cs typeface="+mn-lt"/>
              </a:rPr>
              <a:t>pesi</a:t>
            </a:r>
            <a:r>
              <a:rPr lang="en-US" sz="1250" noProof="1">
                <a:solidFill>
                  <a:srgbClr val="002060"/>
                </a:solidFill>
                <a:ea typeface="+mn-lt"/>
                <a:cs typeface="+mn-lt"/>
              </a:rPr>
              <a:t> di colonna 2, l’importanza di ciascuna domanda</a:t>
            </a:r>
            <a:endParaRPr lang="en-US" sz="1250" noProof="1">
              <a:solidFill>
                <a:srgbClr val="000000"/>
              </a:solidFill>
              <a:ea typeface="+mn-lt"/>
              <a:cs typeface="+mn-lt"/>
            </a:endParaRPr>
          </a:p>
          <a:p>
            <a:pPr algn="just"/>
            <a:endParaRPr lang="en-US" sz="1250" noProof="1">
              <a:solidFill>
                <a:srgbClr val="002060"/>
              </a:solidFill>
              <a:ea typeface="+mn-lt"/>
              <a:cs typeface="+mn-lt"/>
            </a:endParaRPr>
          </a:p>
          <a:p>
            <a:pPr marL="285750" indent="-285750" algn="just">
              <a:buFont typeface="Courier New"/>
              <a:buChar char="o"/>
            </a:pPr>
            <a:r>
              <a:rPr lang="en-US" sz="1250" b="1" noProof="1">
                <a:solidFill>
                  <a:srgbClr val="002060"/>
                </a:solidFill>
                <a:ea typeface="+mn-lt"/>
                <a:cs typeface="+mn-lt"/>
              </a:rPr>
              <a:t>Aggiungere eventuali righe</a:t>
            </a:r>
            <a:r>
              <a:rPr lang="en-US" sz="1250" noProof="1">
                <a:solidFill>
                  <a:srgbClr val="002060"/>
                </a:solidFill>
                <a:ea typeface="+mn-lt"/>
                <a:cs typeface="+mn-lt"/>
              </a:rPr>
              <a:t> per ulteriori criteri (altro)</a:t>
            </a:r>
          </a:p>
          <a:p>
            <a:pPr algn="just"/>
            <a:endParaRPr lang="en-US" sz="1250" noProof="1">
              <a:solidFill>
                <a:srgbClr val="002060"/>
              </a:solidFill>
              <a:ea typeface="+mn-lt"/>
              <a:cs typeface="+mn-lt"/>
            </a:endParaRPr>
          </a:p>
          <a:p>
            <a:pPr marL="285750" indent="-285750" algn="just">
              <a:buFont typeface="Courier New"/>
              <a:buChar char="o"/>
            </a:pPr>
            <a:r>
              <a:rPr lang="en-US" sz="1250" b="1" noProof="1">
                <a:solidFill>
                  <a:srgbClr val="002060"/>
                </a:solidFill>
                <a:ea typeface="+mn-lt"/>
                <a:cs typeface="+mn-lt"/>
              </a:rPr>
              <a:t>Rispondere e calcolare la criticità complessiva</a:t>
            </a:r>
            <a:r>
              <a:rPr lang="en-US" sz="1250" noProof="1">
                <a:solidFill>
                  <a:srgbClr val="002060"/>
                </a:solidFill>
                <a:ea typeface="+mn-lt"/>
                <a:cs typeface="+mn-lt"/>
              </a:rPr>
              <a:t> dell’acquisizione</a:t>
            </a:r>
          </a:p>
          <a:p>
            <a:pPr algn="just"/>
            <a:endParaRPr lang="en-US" sz="1250" noProof="1">
              <a:ea typeface="+mn-lt"/>
              <a:cs typeface="+mn-lt"/>
            </a:endParaRPr>
          </a:p>
          <a:p>
            <a:pPr algn="just"/>
            <a:r>
              <a:rPr lang="en-US" sz="1250" noProof="1">
                <a:solidFill>
                  <a:srgbClr val="002060"/>
                </a:solidFill>
                <a:ea typeface="+mn-lt"/>
                <a:cs typeface="+mn-lt"/>
              </a:rPr>
              <a:t>Come semplificazione, si può pensare di riportare la </a:t>
            </a:r>
            <a:r>
              <a:rPr lang="en-US" sz="1250" b="1" noProof="1">
                <a:solidFill>
                  <a:srgbClr val="002060"/>
                </a:solidFill>
                <a:ea typeface="+mn-lt"/>
                <a:cs typeface="+mn-lt"/>
              </a:rPr>
              <a:t>criticità complessiva </a:t>
            </a:r>
            <a:r>
              <a:rPr lang="en-US" sz="1250" noProof="1">
                <a:solidFill>
                  <a:srgbClr val="002060"/>
                </a:solidFill>
                <a:ea typeface="+mn-lt"/>
                <a:cs typeface="+mn-lt"/>
              </a:rPr>
              <a:t>a una scala a tre valori “</a:t>
            </a:r>
            <a:r>
              <a:rPr lang="en-US" sz="1250" b="1" noProof="1">
                <a:solidFill>
                  <a:srgbClr val="002060"/>
                </a:solidFill>
                <a:ea typeface="+mn-lt"/>
                <a:cs typeface="+mn-lt"/>
              </a:rPr>
              <a:t>alta</a:t>
            </a:r>
            <a:r>
              <a:rPr lang="en-US" sz="1250" noProof="1">
                <a:solidFill>
                  <a:srgbClr val="002060"/>
                </a:solidFill>
                <a:ea typeface="+mn-lt"/>
                <a:cs typeface="+mn-lt"/>
              </a:rPr>
              <a:t>”, “</a:t>
            </a:r>
            <a:r>
              <a:rPr lang="en-US" sz="1250" b="1" noProof="1">
                <a:solidFill>
                  <a:srgbClr val="002060"/>
                </a:solidFill>
                <a:ea typeface="+mn-lt"/>
                <a:cs typeface="+mn-lt"/>
              </a:rPr>
              <a:t>media</a:t>
            </a:r>
            <a:r>
              <a:rPr lang="en-US" sz="1250" noProof="1">
                <a:solidFill>
                  <a:srgbClr val="002060"/>
                </a:solidFill>
                <a:ea typeface="+mn-lt"/>
                <a:cs typeface="+mn-lt"/>
              </a:rPr>
              <a:t>”, “</a:t>
            </a:r>
            <a:r>
              <a:rPr lang="en-US" sz="1250" b="1" noProof="1">
                <a:solidFill>
                  <a:srgbClr val="002060"/>
                </a:solidFill>
                <a:ea typeface="+mn-lt"/>
                <a:cs typeface="+mn-lt"/>
              </a:rPr>
              <a:t>bassa</a:t>
            </a:r>
            <a:r>
              <a:rPr lang="en-US" sz="1250" noProof="1">
                <a:solidFill>
                  <a:srgbClr val="002060"/>
                </a:solidFill>
                <a:ea typeface="+mn-lt"/>
                <a:cs typeface="+mn-lt"/>
              </a:rPr>
              <a:t>”, confrontando il risultato del calcolo con il massimo valore possibile.</a:t>
            </a:r>
            <a:endParaRPr lang="en-US" sz="1250" noProof="1">
              <a:ea typeface="+mn-lt"/>
              <a:cs typeface="+mn-lt"/>
            </a:endParaRPr>
          </a:p>
          <a:p>
            <a:pPr algn="ctr"/>
            <a:endParaRPr lang="it-IT" sz="1250" b="1">
              <a:solidFill>
                <a:srgbClr val="002060"/>
              </a:solidFill>
              <a:latin typeface="Titillium Web" panose="020b0604020202020204" charset="0"/>
            </a:endParaRPr>
          </a:p>
        </p:txBody>
      </p:sp>
    </p:spTree>
    <p:extLst>
      <p:ext uri="{BB962C8B-B14F-4D97-AF65-F5344CB8AC3E}">
        <p14:creationId xmlns:p14="http://schemas.microsoft.com/office/powerpoint/2010/main" val="483041350"/>
      </p:ext>
    </p:extLst>
  </p:cSld>
  <p:clrMapOvr>
    <a:overrideClrMapping bg1="lt1" tx1="dk1" bg2="lt2" tx2="dk2" accent1="accent1" accent2="accent2" accent3="accent3" accent4="accent4" accent5="accent5" accent6="accent6" hlink="hlink" folHlink="folHlink"/>
  </p:clrMapOvr>
  <p:transition/>
  <p:timing/>
</p:sld>
</file>

<file path=ppt/slides/slide4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Ref idx="1001">
        <a:schemeClr val="bg1"/>
      </p:bgRef>
    </p:bg>
    <p:spTree>
      <p:nvGrpSpPr>
        <p:cNvPr id="1" name="Shape 62"/>
        <p:cNvGrpSpPr/>
        <p:nvPr/>
      </p:nvGrpSpPr>
      <p:grpSpPr>
        <a:xfrm>
          <a:off x="0" y="0"/>
          <a:ext cx="0" cy="0"/>
        </a:xfrm>
      </p:grpSpPr>
      <p:sp>
        <p:nvSpPr>
          <p:cNvPr id="64" name="Google Shape;64;p8"/>
          <p:cNvSpPr/>
          <p:nvPr/>
        </p:nvSpPr>
        <p:spPr>
          <a:xfrm>
            <a:off x="9501049" y="73736"/>
            <a:ext cx="485924" cy="141139"/>
          </a:xfrm>
          <a:prstGeom prst="roundRect">
            <a:avLst>
              <a:gd name="adj" fmla="val 16667"/>
            </a:avLst>
          </a:prstGeom>
          <a:solidFill>
            <a:srgbClr val="0070C0"/>
          </a:solidFill>
          <a:ln>
            <a:noFill/>
          </a:ln>
        </p:spPr>
        <p:txBody>
          <a:bodyPr spcFirstLastPara="1" wrap="square" lIns="75592" tIns="37786" rIns="75592" bIns="37786" anchor="ctr" anchorCtr="0">
            <a:noAutofit/>
          </a:bodyPr>
          <a:lstStyle/>
          <a:p>
            <a:pPr algn="ctr" defTabSz="756026">
              <a:defRPr/>
            </a:pPr>
            <a:fld id="{00000000-1234-1234-1234-123412341234}" type="slidenum">
              <a:rPr lang="it-IT" sz="909">
                <a:solidFill>
                  <a:prstClr val="white"/>
                </a:solidFill>
                <a:latin typeface="Titillium Web" panose="020b0604020202020204" charset="0"/>
                <a:ea typeface="Titillium Web"/>
                <a:cs typeface="Titillium Web"/>
                <a:sym typeface="Titillium Web" panose="020b0604020202020204" charset="0"/>
              </a:rPr>
              <a:pPr algn="ctr" defTabSz="756026">
                <a:defRPr/>
              </a:pPr>
              <a:t>48</a:t>
            </a:fld>
            <a:endParaRPr sz="909">
              <a:solidFill>
                <a:prstClr val="white"/>
              </a:solidFill>
              <a:latin typeface="Titillium Web" panose="020b0604020202020204" charset="0"/>
              <a:ea typeface="Titillium Web"/>
              <a:cs typeface="Titillium Web"/>
              <a:sym typeface="Titillium Web" panose="020b0604020202020204" charset="0"/>
            </a:endParaRPr>
          </a:p>
        </p:txBody>
      </p:sp>
      <p:sp>
        <p:nvSpPr>
          <p:cNvPr id="66" name="Google Shape;66;p8"/>
          <p:cNvSpPr/>
          <p:nvPr/>
        </p:nvSpPr>
        <p:spPr>
          <a:xfrm>
            <a:off x="6983615" y="2450472"/>
            <a:ext cx="1651744" cy="18033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75592" tIns="75592" rIns="75592" bIns="75592" anchor="ctr" anchorCtr="0">
            <a:noAutofit/>
          </a:bodyPr>
          <a:lstStyle/>
          <a:p>
            <a:pPr defTabSz="756026">
              <a:defRPr/>
            </a:pPr>
            <a:endParaRPr sz="1488">
              <a:solidFill>
                <a:prstClr val="black"/>
              </a:solidFill>
              <a:latin typeface="Calibri" panose="020f0502020204030204"/>
            </a:endParaRPr>
          </a:p>
        </p:txBody>
      </p:sp>
      <p:sp>
        <p:nvSpPr>
          <p:cNvPr id="14" name="Google Shape;74;p9"/>
          <p:cNvSpPr txBox="1"/>
          <p:nvPr/>
        </p:nvSpPr>
        <p:spPr>
          <a:xfrm>
            <a:off x="408674" y="121222"/>
            <a:ext cx="8908361" cy="634265"/>
          </a:xfrm>
          <a:prstGeom prst="rect">
            <a:avLst/>
          </a:prstGeom>
          <a:noFill/>
          <a:ln>
            <a:noFill/>
          </a:ln>
        </p:spPr>
        <p:txBody>
          <a:bodyPr spcFirstLastPara="1" wrap="square" lIns="75592" tIns="37786" rIns="75592" bIns="37786" anchor="ctr" anchorCtr="0">
            <a:noAutofit/>
          </a:bodyPr>
          <a:lstStyle/>
          <a:p>
            <a:pPr algn="ctr" defTabSz="756026">
              <a:lnSpc>
                <a:spcPct val="90000"/>
              </a:lnSpc>
              <a:defRPr/>
            </a:pPr>
            <a:r>
              <a:rPr lang="it-IT" sz="2976" b="1">
                <a:solidFill>
                  <a:srgbClr val="002060"/>
                </a:solidFill>
                <a:latin typeface="Calibri" panose="020f0502020204030204" pitchFamily="34" charset="0"/>
                <a:cs typeface="Calibri" panose="020f0502020204030204" pitchFamily="34" charset="0"/>
              </a:rPr>
              <a:t>Linee guida - "La sicurezza nel procurement ICT" </a:t>
            </a:r>
          </a:p>
        </p:txBody>
      </p:sp>
      <p:sp>
        <p:nvSpPr>
          <p:cNvPr id="8" name="CasellaDiTesto 7">
            <a:extLst>
              <a:ext uri="{FF2B5EF4-FFF2-40B4-BE49-F238E27FC236}">
                <a16:creationId xmlns:a16="http://schemas.microsoft.com/office/drawing/2014/main" id="{8E979E90-E18A-4906-A2B5-A4ACAB3D89EE}"/>
              </a:ext>
            </a:extLst>
          </p:cNvPr>
          <p:cNvSpPr txBox="1"/>
          <p:nvPr/>
        </p:nvSpPr>
        <p:spPr>
          <a:xfrm>
            <a:off x="444417" y="755487"/>
            <a:ext cx="9542556" cy="178510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it-IT" sz="1600" b="1">
                <a:solidFill>
                  <a:srgbClr val="002060"/>
                </a:solidFill>
                <a:latin typeface="Titillium Web" panose="020b0604020202020204" charset="0"/>
              </a:rPr>
              <a:t>2.2 Azioni da svolgere durante la fase di procurement  - 2 di 4</a:t>
            </a:r>
          </a:p>
          <a:p>
            <a:pPr algn="just"/>
            <a:endParaRPr lang="it-IT" sz="1400">
              <a:solidFill>
                <a:srgbClr val="002060"/>
              </a:solidFill>
              <a:latin typeface="Titillium Web" panose="020b0604020202020204" charset="0"/>
            </a:endParaRPr>
          </a:p>
          <a:p>
            <a:pPr algn="just"/>
            <a:r>
              <a:rPr lang="it-IT" sz="1400" b="1">
                <a:solidFill>
                  <a:srgbClr val="002060"/>
                </a:solidFill>
                <a:latin typeface="Titillium Web" panose="020b0604020202020204" charset="0"/>
              </a:rPr>
              <a:t>L’amministrazione deve tenere conto dei risultati dell’azione AP1 </a:t>
            </a:r>
            <a:r>
              <a:rPr lang="it-IT" sz="1400">
                <a:solidFill>
                  <a:srgbClr val="002060"/>
                </a:solidFill>
                <a:latin typeface="Titillium Web" panose="020b0604020202020204" charset="0"/>
              </a:rPr>
              <a:t>per scegliere lo strumento di acquisizione di cui avvalersi, tra quelli disponibili e in accordo con il codice degli appalti e il resto della normativa applicabile</a:t>
            </a:r>
          </a:p>
          <a:p>
            <a:pPr algn="just"/>
            <a:endParaRPr lang="it-IT" sz="1400">
              <a:solidFill>
                <a:srgbClr val="002060"/>
              </a:solidFill>
              <a:latin typeface="Titillium Web" panose="020b0604020202020204" charset="0"/>
            </a:endParaRPr>
          </a:p>
          <a:p>
            <a:pPr algn="just"/>
            <a:r>
              <a:rPr lang="it-IT" sz="1400" b="1">
                <a:solidFill>
                  <a:srgbClr val="002060"/>
                </a:solidFill>
                <a:latin typeface="Titillium Web" panose="020b0604020202020204" charset="0"/>
              </a:rPr>
              <a:t>AP2 - Scegliere lo strumento di acquisizione più adeguato, tenendo conto della sicurezza</a:t>
            </a:r>
          </a:p>
          <a:p>
            <a:endParaRPr lang="it-IT" sz="1200">
              <a:solidFill>
                <a:srgbClr val="1467CD"/>
              </a:solidFill>
              <a:ea typeface="+mn-lt"/>
              <a:cs typeface="+mn-lt"/>
            </a:endParaRPr>
          </a:p>
          <a:p>
            <a:endParaRPr lang="it-IT" sz="1200">
              <a:solidFill>
                <a:srgbClr val="1467CD"/>
              </a:solidFill>
              <a:ea typeface="+mn-lt"/>
              <a:cs typeface="+mn-lt"/>
            </a:endParaRPr>
          </a:p>
        </p:txBody>
      </p:sp>
      <p:pic>
        <p:nvPicPr>
          <p:cNvPr id="9" name="Immagine 3" descr="Immagine che contiene testo&#10;&#10;Descrizione generata automaticamente">
            <a:extLst>
              <a:ext uri="{FF2B5EF4-FFF2-40B4-BE49-F238E27FC236}">
                <a16:creationId xmlns:a16="http://schemas.microsoft.com/office/drawing/2014/main" id="{E97B5553-4BC1-4CFF-881A-1F5D82D93F68}"/>
              </a:ext>
            </a:extLst>
          </p:cNvPr>
          <p:cNvPicPr>
            <a:picLocks noChangeAspect="1"/>
          </p:cNvPicPr>
          <p:nvPr/>
        </p:nvPicPr>
        <p:blipFill>
          <a:blip r:embed="rId4"/>
          <a:stretch>
            <a:fillRect/>
          </a:stretch>
        </p:blipFill>
        <p:spPr>
          <a:xfrm>
            <a:off x="3953036" y="3741284"/>
            <a:ext cx="2255754" cy="1173779"/>
          </a:xfrm>
          <a:prstGeom prst="rect">
            <a:avLst/>
          </a:prstGeom>
        </p:spPr>
      </p:pic>
      <p:pic>
        <p:nvPicPr>
          <p:cNvPr id="10" name="Immagine 4" descr="Immagine che contiene tavolo, cibo&#10;&#10;Descrizione generata automaticamente">
            <a:extLst>
              <a:ext uri="{FF2B5EF4-FFF2-40B4-BE49-F238E27FC236}">
                <a16:creationId xmlns:a16="http://schemas.microsoft.com/office/drawing/2014/main" id="{5F743E57-9B2E-4476-B171-DF991F186779}"/>
              </a:ext>
            </a:extLst>
          </p:cNvPr>
          <p:cNvPicPr>
            <a:picLocks noChangeAspect="1"/>
          </p:cNvPicPr>
          <p:nvPr/>
        </p:nvPicPr>
        <p:blipFill>
          <a:blip r:embed="rId5"/>
          <a:stretch>
            <a:fillRect/>
          </a:stretch>
        </p:blipFill>
        <p:spPr>
          <a:xfrm>
            <a:off x="5449044" y="2256425"/>
            <a:ext cx="1364608" cy="1433209"/>
          </a:xfrm>
          <a:prstGeom prst="rect">
            <a:avLst/>
          </a:prstGeom>
        </p:spPr>
      </p:pic>
      <p:pic>
        <p:nvPicPr>
          <p:cNvPr id="11" name="Immagine 5">
            <a:extLst>
              <a:ext uri="{FF2B5EF4-FFF2-40B4-BE49-F238E27FC236}">
                <a16:creationId xmlns:a16="http://schemas.microsoft.com/office/drawing/2014/main" id="{3C714818-66AE-4DBC-B2D3-3EF9568606F3}"/>
              </a:ext>
            </a:extLst>
          </p:cNvPr>
          <p:cNvPicPr>
            <a:picLocks noChangeAspect="1"/>
          </p:cNvPicPr>
          <p:nvPr/>
        </p:nvPicPr>
        <p:blipFill>
          <a:blip r:embed="rId6"/>
          <a:stretch>
            <a:fillRect/>
          </a:stretch>
        </p:blipFill>
        <p:spPr>
          <a:xfrm>
            <a:off x="7497402" y="3039749"/>
            <a:ext cx="1548974" cy="1548963"/>
          </a:xfrm>
          <a:prstGeom prst="rect">
            <a:avLst/>
          </a:prstGeom>
        </p:spPr>
      </p:pic>
      <p:pic>
        <p:nvPicPr>
          <p:cNvPr id="12" name="Immagine 6" descr="Immagine che contiene tenendo&#10;&#10;Descrizione generata automaticamente">
            <a:extLst>
              <a:ext uri="{FF2B5EF4-FFF2-40B4-BE49-F238E27FC236}">
                <a16:creationId xmlns:a16="http://schemas.microsoft.com/office/drawing/2014/main" id="{EA0C9642-CF77-4456-B950-E6CB56CA6646}"/>
              </a:ext>
            </a:extLst>
          </p:cNvPr>
          <p:cNvPicPr>
            <a:picLocks noChangeAspect="1"/>
          </p:cNvPicPr>
          <p:nvPr/>
        </p:nvPicPr>
        <p:blipFill>
          <a:blip r:embed="rId7"/>
          <a:stretch>
            <a:fillRect/>
          </a:stretch>
        </p:blipFill>
        <p:spPr>
          <a:xfrm>
            <a:off x="817274" y="2481807"/>
            <a:ext cx="2143140" cy="2143125"/>
          </a:xfrm>
          <a:prstGeom prst="rect">
            <a:avLst/>
          </a:prstGeom>
        </p:spPr>
      </p:pic>
    </p:spTree>
    <p:extLst>
      <p:ext uri="{BB962C8B-B14F-4D97-AF65-F5344CB8AC3E}">
        <p14:creationId xmlns:p14="http://schemas.microsoft.com/office/powerpoint/2010/main" val="2758729652"/>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indefinite"/>
                            </p:stCondLst>
                          </p:cTn>
                        </p:par>
                        <p:par>
                          <p:cTn id="9" fill="hold" nodeType="afterGroup">
                            <p:stCondLst>
                              <p:cond delay="0"/>
                            </p:stCondLst>
                            <p:childTnLst>
                              <p:par>
                                <p:cTn id="10" presetID="10" presetClass="entr" presetSubtype="0" fill="hold" nodeType="clickEffec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nodeType="clickPar">
                      <p:stCondLst>
                        <p:cond delay="indefinite"/>
                      </p:stCondLst>
                      <p:childTnLst>
                        <p:par>
                          <p:cTn id="14" fill="hold" nodeType="withGroup">
                            <p:stCondLst>
                              <p:cond delay="indefinite"/>
                            </p:stCondLst>
                          </p:cTn>
                        </p:par>
                        <p:par>
                          <p:cTn id="15" fill="hold" nodeType="afterGroup">
                            <p:stCondLst>
                              <p:cond delay="0"/>
                            </p:stCondLst>
                            <p:childTnLst>
                              <p:par>
                                <p:cTn id="16" presetID="10" presetClass="entr" presetSubtype="0" fill="hold" nodeType="clickEffec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nodeType="clickPar">
                      <p:stCondLst>
                        <p:cond delay="indefinite"/>
                      </p:stCondLst>
                      <p:childTnLst>
                        <p:par>
                          <p:cTn id="20" fill="hold" nodeType="withGroup">
                            <p:stCondLst>
                              <p:cond delay="indefinite"/>
                            </p:stCondLst>
                          </p:cTn>
                        </p:par>
                        <p:par>
                          <p:cTn id="21" fill="hold" nodeType="afterGroup">
                            <p:stCondLst>
                              <p:cond delay="0"/>
                            </p:stCondLst>
                            <p:childTnLst>
                              <p:par>
                                <p:cTn id="22" presetID="1" presetClass="entr" presetSubtype="0" fill="hold" nodeType="clickEffect">
                                  <p:childTnLst>
                                    <p:set>
                                      <p:cBhvr>
                                        <p:cTn id="23"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Ref idx="1001">
        <a:schemeClr val="bg1"/>
      </p:bgRef>
    </p:bg>
    <p:spTree>
      <p:nvGrpSpPr>
        <p:cNvPr id="1" name="Shape 62"/>
        <p:cNvGrpSpPr/>
        <p:nvPr/>
      </p:nvGrpSpPr>
      <p:grpSpPr>
        <a:xfrm>
          <a:off x="0" y="0"/>
          <a:ext cx="0" cy="0"/>
        </a:xfrm>
      </p:grpSpPr>
      <p:sp>
        <p:nvSpPr>
          <p:cNvPr id="64" name="Google Shape;64;p8"/>
          <p:cNvSpPr/>
          <p:nvPr/>
        </p:nvSpPr>
        <p:spPr>
          <a:xfrm>
            <a:off x="9501049" y="73736"/>
            <a:ext cx="485924" cy="141139"/>
          </a:xfrm>
          <a:prstGeom prst="roundRect">
            <a:avLst>
              <a:gd name="adj" fmla="val 16667"/>
            </a:avLst>
          </a:prstGeom>
          <a:solidFill>
            <a:srgbClr val="0070C0"/>
          </a:solidFill>
          <a:ln>
            <a:noFill/>
          </a:ln>
        </p:spPr>
        <p:txBody>
          <a:bodyPr spcFirstLastPara="1" wrap="square" lIns="75592" tIns="37786" rIns="75592" bIns="37786" anchor="ctr" anchorCtr="0">
            <a:noAutofit/>
          </a:bodyPr>
          <a:lstStyle/>
          <a:p>
            <a:pPr algn="ctr" defTabSz="756026">
              <a:defRPr/>
            </a:pPr>
            <a:fld id="{00000000-1234-1234-1234-123412341234}" type="slidenum">
              <a:rPr lang="it-IT" sz="909">
                <a:solidFill>
                  <a:prstClr val="white"/>
                </a:solidFill>
                <a:latin typeface="Titillium Web" panose="020b0604020202020204" charset="0"/>
                <a:ea typeface="Titillium Web"/>
                <a:cs typeface="Titillium Web"/>
                <a:sym typeface="Titillium Web" panose="020b0604020202020204" charset="0"/>
              </a:rPr>
              <a:pPr algn="ctr" defTabSz="756026">
                <a:defRPr/>
              </a:pPr>
              <a:t>49</a:t>
            </a:fld>
            <a:endParaRPr sz="909">
              <a:solidFill>
                <a:prstClr val="white"/>
              </a:solidFill>
              <a:latin typeface="Titillium Web" panose="020b0604020202020204" charset="0"/>
              <a:ea typeface="Titillium Web"/>
              <a:cs typeface="Titillium Web"/>
              <a:sym typeface="Titillium Web" panose="020b0604020202020204" charset="0"/>
            </a:endParaRPr>
          </a:p>
        </p:txBody>
      </p:sp>
      <p:sp>
        <p:nvSpPr>
          <p:cNvPr id="14" name="Google Shape;74;p9"/>
          <p:cNvSpPr txBox="1"/>
          <p:nvPr/>
        </p:nvSpPr>
        <p:spPr>
          <a:xfrm>
            <a:off x="408674" y="121222"/>
            <a:ext cx="8908361" cy="634265"/>
          </a:xfrm>
          <a:prstGeom prst="rect">
            <a:avLst/>
          </a:prstGeom>
          <a:noFill/>
          <a:ln>
            <a:noFill/>
          </a:ln>
        </p:spPr>
        <p:txBody>
          <a:bodyPr spcFirstLastPara="1" wrap="square" lIns="75592" tIns="37786" rIns="75592" bIns="37786" anchor="ctr" anchorCtr="0">
            <a:noAutofit/>
          </a:bodyPr>
          <a:lstStyle/>
          <a:p>
            <a:pPr algn="ctr" defTabSz="756026">
              <a:lnSpc>
                <a:spcPct val="90000"/>
              </a:lnSpc>
              <a:defRPr/>
            </a:pPr>
            <a:r>
              <a:rPr lang="it-IT" sz="2976" b="1">
                <a:solidFill>
                  <a:srgbClr val="002060"/>
                </a:solidFill>
                <a:latin typeface="Calibri" panose="020f0502020204030204" pitchFamily="34" charset="0"/>
                <a:cs typeface="Calibri" panose="020f0502020204030204" pitchFamily="34" charset="0"/>
              </a:rPr>
              <a:t>Linee guida - "La sicurezza nel procurement ICT" </a:t>
            </a:r>
          </a:p>
        </p:txBody>
      </p:sp>
      <p:sp>
        <p:nvSpPr>
          <p:cNvPr id="3" name="CasellaDiTesto 2">
            <a:extLst>
              <a:ext uri="{FF2B5EF4-FFF2-40B4-BE49-F238E27FC236}">
                <a16:creationId xmlns:a16="http://schemas.microsoft.com/office/drawing/2014/main" id="{B8A50878-7D2C-4856-BBE8-89FDDF93ADB7}"/>
              </a:ext>
            </a:extLst>
          </p:cNvPr>
          <p:cNvSpPr txBox="1"/>
          <p:nvPr/>
        </p:nvSpPr>
        <p:spPr>
          <a:xfrm>
            <a:off x="3285531" y="904106"/>
            <a:ext cx="346678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it-IT" sz="1600" b="1">
                <a:solidFill>
                  <a:srgbClr val="002060"/>
                </a:solidFill>
                <a:latin typeface="Titillium Web" panose="020b0604020202020204" charset="0"/>
              </a:rPr>
              <a:t>Esempio Azione AP2</a:t>
            </a:r>
          </a:p>
        </p:txBody>
      </p:sp>
      <p:grpSp>
        <p:nvGrpSpPr>
          <p:cNvPr id="5" name="Gruppo 4">
            <a:extLst>
              <a:ext uri="{FF2B5EF4-FFF2-40B4-BE49-F238E27FC236}">
                <a16:creationId xmlns:a16="http://schemas.microsoft.com/office/drawing/2014/main" id="{184CEA66-90BA-4241-931A-CA3F81F06D2D}"/>
              </a:ext>
            </a:extLst>
          </p:cNvPr>
          <p:cNvGrpSpPr/>
          <p:nvPr/>
        </p:nvGrpSpPr>
        <p:grpSpPr>
          <a:xfrm>
            <a:off x="2310977" y="1324532"/>
            <a:ext cx="5338689" cy="3669756"/>
            <a:chOff x="2162652" y="1331950"/>
            <a:chExt cx="5338689" cy="3669756"/>
          </a:xfrm>
        </p:grpSpPr>
        <p:sp>
          <p:nvSpPr>
            <p:cNvPr id="4" name="Rettangolo con angoli arrotondati 3">
              <a:extLst>
                <a:ext uri="{FF2B5EF4-FFF2-40B4-BE49-F238E27FC236}">
                  <a16:creationId xmlns:a16="http://schemas.microsoft.com/office/drawing/2014/main" id="{607CECB2-8E9B-4568-A498-C6B7FBAA1DFD}"/>
                </a:ext>
              </a:extLst>
            </p:cNvPr>
            <p:cNvSpPr/>
            <p:nvPr/>
          </p:nvSpPr>
          <p:spPr>
            <a:xfrm>
              <a:off x="2162652" y="1331950"/>
              <a:ext cx="5338689" cy="3669756"/>
            </a:xfrm>
            <a:prstGeom prst="roundRect">
              <a:avLst/>
            </a:prstGeom>
            <a:ln>
              <a:solidFill>
                <a:schemeClr val="accent1"/>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it-IT"/>
            </a:p>
          </p:txBody>
        </p:sp>
        <p:pic>
          <p:nvPicPr>
            <p:cNvPr id="8" name="Immagine 7">
              <a:extLst>
                <a:ext uri="{FF2B5EF4-FFF2-40B4-BE49-F238E27FC236}">
                  <a16:creationId xmlns:a16="http://schemas.microsoft.com/office/drawing/2014/main" id="{B94B29F6-7AE4-438A-BDB1-0BCFA737AB65}"/>
                </a:ext>
              </a:extLst>
            </p:cNvPr>
            <p:cNvPicPr>
              <a:picLocks noChangeAspect="1"/>
            </p:cNvPicPr>
            <p:nvPr/>
          </p:nvPicPr>
          <p:blipFill>
            <a:blip r:embed="rId4"/>
            <a:stretch>
              <a:fillRect/>
            </a:stretch>
          </p:blipFill>
          <p:spPr>
            <a:xfrm>
              <a:off x="2644291" y="1623899"/>
              <a:ext cx="4178954" cy="3106845"/>
            </a:xfrm>
            <a:prstGeom prst="rect">
              <a:avLst/>
            </a:prstGeom>
          </p:spPr>
        </p:pic>
      </p:grpSp>
    </p:spTree>
    <p:extLst>
      <p:ext uri="{BB962C8B-B14F-4D97-AF65-F5344CB8AC3E}">
        <p14:creationId xmlns:p14="http://schemas.microsoft.com/office/powerpoint/2010/main" val="81335692"/>
      </p:ext>
    </p:extLst>
  </p:cSld>
  <p:clrMapOvr>
    <a:overrideClrMapping bg1="lt1" tx1="dk1" bg2="lt2" tx2="dk2" accent1="accent1" accent2="accent2" accent3="accent3" accent4="accent4" accent5="accent5" accent6="accent6" hlink="hlink" folHlink="folHlink"/>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PhAnim="0">
  <p:cSld>
    <p:spTree>
      <p:nvGrpSpPr>
        <p:cNvPr id="1" name=""/>
        <p:cNvGrpSpPr/>
        <p:nvPr/>
      </p:nvGrpSpPr>
      <p:grpSpPr>
        <a:xfrm>
          <a:off x="0" y="0"/>
          <a:ext cx="0" cy="0"/>
        </a:xfrm>
      </p:grpSpPr>
      <p:pic>
        <p:nvPicPr>
          <p:cNvPr id="5" name="Immagine 9">
            <a:extLst>
              <a:ext uri="{FF2B5EF4-FFF2-40B4-BE49-F238E27FC236}">
                <a16:creationId xmlns:a16="http://schemas.microsoft.com/office/drawing/2014/main" id="{339299D6-62B8-476E-A600-16D13D1F844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480779" y="931170"/>
            <a:ext cx="5060002" cy="4082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257">
            <a:extLst>
              <a:ext uri="{FF2B5EF4-FFF2-40B4-BE49-F238E27FC236}">
                <a16:creationId xmlns:a16="http://schemas.microsoft.com/office/drawing/2014/main" id="{DC916E37-B9FA-4750-9726-14E35B1F20DB}"/>
              </a:ext>
            </a:extLst>
          </p:cNvPr>
          <p:cNvSpPr txBox="1">
            <a:spLocks noChangeArrowheads="1"/>
          </p:cNvSpPr>
          <p:nvPr/>
        </p:nvSpPr>
        <p:spPr bwMode="auto">
          <a:xfrm rot="16200000">
            <a:off x="7876145" y="2591726"/>
            <a:ext cx="3274891" cy="270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2400">
                <a:solidFill>
                  <a:srgbClr val="000099"/>
                </a:solidFill>
                <a:latin typeface="Arial" panose="020b0604020202020204" pitchFamily="34" charset="0"/>
              </a:defRPr>
            </a:lvl1pPr>
            <a:lvl2pPr marL="742950" indent="-285750">
              <a:spcBef>
                <a:spcPct val="20000"/>
              </a:spcBef>
              <a:buChar char="–"/>
              <a:defRPr sz="2000">
                <a:solidFill>
                  <a:srgbClr val="000099"/>
                </a:solidFill>
                <a:latin typeface="Arial" panose="020b0604020202020204" pitchFamily="34" charset="0"/>
              </a:defRPr>
            </a:lvl2pPr>
            <a:lvl3pPr marL="1143000" indent="-228600">
              <a:spcBef>
                <a:spcPct val="20000"/>
              </a:spcBef>
              <a:buChar char="•"/>
              <a:defRPr sz="2400">
                <a:solidFill>
                  <a:srgbClr val="000099"/>
                </a:solidFill>
                <a:latin typeface="Arial" panose="020b0604020202020204" pitchFamily="34" charset="0"/>
              </a:defRPr>
            </a:lvl3pPr>
            <a:lvl4pPr marL="1600200" indent="-228600">
              <a:spcBef>
                <a:spcPct val="20000"/>
              </a:spcBef>
              <a:buChar char="–"/>
              <a:defRPr sz="1600">
                <a:solidFill>
                  <a:srgbClr val="000099"/>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it-IT" altLang="it-IT" sz="1158">
                <a:ea typeface="MS PGothic" panose="020b0600070205080204" pitchFamily="34" charset="-128"/>
              </a:rPr>
              <a:t>Fonte: “The Ware report”, Rand Corp., 1970</a:t>
            </a:r>
          </a:p>
        </p:txBody>
      </p:sp>
      <p:sp>
        <p:nvSpPr>
          <p:cNvPr id="8" name="Google Shape;74;p9">
            <a:extLst>
              <a:ext uri="{FF2B5EF4-FFF2-40B4-BE49-F238E27FC236}">
                <a16:creationId xmlns:a16="http://schemas.microsoft.com/office/drawing/2014/main" id="{B803F87A-AD84-45FD-910C-E7B51D6383A7}"/>
              </a:ext>
            </a:extLst>
          </p:cNvPr>
          <p:cNvSpPr txBox="1"/>
          <p:nvPr/>
        </p:nvSpPr>
        <p:spPr>
          <a:xfrm>
            <a:off x="245496" y="144306"/>
            <a:ext cx="8908361" cy="634265"/>
          </a:xfrm>
          <a:prstGeom prst="rect">
            <a:avLst/>
          </a:prstGeom>
          <a:noFill/>
          <a:ln>
            <a:noFill/>
          </a:ln>
        </p:spPr>
        <p:txBody>
          <a:bodyPr spcFirstLastPara="1" wrap="square" lIns="75592" tIns="37786" rIns="75592" bIns="37786" anchor="ctr" anchorCtr="0">
            <a:noAutofit/>
          </a:bodyPr>
          <a:lstStyle/>
          <a:p>
            <a:pPr defTabSz="756026">
              <a:lnSpc>
                <a:spcPct val="90000"/>
              </a:lnSpc>
            </a:pPr>
            <a:r>
              <a:rPr lang="it-IT" sz="2976" b="1">
                <a:solidFill>
                  <a:srgbClr val="002060"/>
                </a:solidFill>
                <a:latin typeface="Calibri" panose="020f0502020204030204" pitchFamily="34" charset="0"/>
                <a:ea typeface="Calibri"/>
                <a:cs typeface="Calibri" panose="020f0502020204030204" pitchFamily="34" charset="0"/>
                <a:sym typeface="Calibri" panose="020f0502020204030204"/>
              </a:rPr>
              <a:t>Sicurezza informatica negli anni ‘70</a:t>
            </a:r>
            <a:endParaRPr lang="it-IT" sz="2976">
              <a:solidFill>
                <a:prstClr val="black"/>
              </a:solidFill>
              <a:latin typeface="Calibri" panose="020f0502020204030204" pitchFamily="34" charset="0"/>
              <a:cs typeface="Calibri" panose="020f0502020204030204"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Tn>
                        </p:par>
                        <p:par>
                          <p:cTn id="5" fill="hold" nodeType="afterGroup">
                            <p:stCondLst>
                              <p:cond delay="0"/>
                            </p:stCondLst>
                            <p:childTnLst>
                              <p:par>
                                <p:cTn id="6" presetID="10" presetClass="entr" presetSubtype="0" fill="hold" nodeType="afterEffect">
                                  <p:childTnLst>
                                    <p:set>
                                      <p:cBhvr>
                                        <p:cTn id="7" dur="1" fill="hold">
                                          <p:stCondLst>
                                            <p:cond delay="0"/>
                                          </p:stCondLst>
                                        </p:cTn>
                                        <p:tgtEl>
                                          <p:spTgt spid="5"/>
                                        </p:tgtEl>
                                        <p:attrNameLst>
                                          <p:attrName>style.visibility</p:attrName>
                                        </p:attrNameLst>
                                      </p:cBhvr>
                                      <p:to>
                                        <p:strVal val="visible"/>
                                      </p:to>
                                    </p:set>
                                    <p:animEffect transition="in" filter="fade">
                                      <p:cBhvr>
                                        <p:cTn id="8" dur="2000"/>
                                        <p:tgtEl>
                                          <p:spTgt spid="5"/>
                                        </p:tgtEl>
                                      </p:cBhvr>
                                    </p:animEffect>
                                  </p:childTnLst>
                                </p:cTn>
                              </p:par>
                              <p:par>
                                <p:cTn id="9" presetID="10" presetClass="entr" presetSubtype="0" fill="hold" grpId="0" nodeType="withEffec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0.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Ref idx="1001">
        <a:schemeClr val="bg1"/>
      </p:bgRef>
    </p:bg>
    <p:spTree>
      <p:nvGrpSpPr>
        <p:cNvPr id="1" name="Shape 62"/>
        <p:cNvGrpSpPr/>
        <p:nvPr/>
      </p:nvGrpSpPr>
      <p:grpSpPr>
        <a:xfrm>
          <a:off x="0" y="0"/>
          <a:ext cx="0" cy="0"/>
        </a:xfrm>
      </p:grpSpPr>
      <p:sp>
        <p:nvSpPr>
          <p:cNvPr id="64" name="Google Shape;64;p8"/>
          <p:cNvSpPr/>
          <p:nvPr/>
        </p:nvSpPr>
        <p:spPr>
          <a:xfrm>
            <a:off x="9501049" y="73736"/>
            <a:ext cx="485924" cy="141139"/>
          </a:xfrm>
          <a:prstGeom prst="roundRect">
            <a:avLst>
              <a:gd name="adj" fmla="val 16667"/>
            </a:avLst>
          </a:prstGeom>
          <a:solidFill>
            <a:srgbClr val="0070C0"/>
          </a:solidFill>
          <a:ln>
            <a:noFill/>
          </a:ln>
        </p:spPr>
        <p:txBody>
          <a:bodyPr spcFirstLastPara="1" wrap="square" lIns="75592" tIns="37786" rIns="75592" bIns="37786" anchor="ctr" anchorCtr="0">
            <a:noAutofit/>
          </a:bodyPr>
          <a:lstStyle/>
          <a:p>
            <a:pPr algn="ctr" defTabSz="756026">
              <a:defRPr/>
            </a:pPr>
            <a:fld id="{00000000-1234-1234-1234-123412341234}" type="slidenum">
              <a:rPr lang="it-IT" sz="909">
                <a:solidFill>
                  <a:prstClr val="white"/>
                </a:solidFill>
                <a:latin typeface="Titillium Web" panose="020b0604020202020204" charset="0"/>
                <a:ea typeface="Titillium Web"/>
                <a:cs typeface="Titillium Web"/>
                <a:sym typeface="Titillium Web" panose="020b0604020202020204" charset="0"/>
              </a:rPr>
              <a:pPr algn="ctr" defTabSz="756026">
                <a:defRPr/>
              </a:pPr>
              <a:t>50</a:t>
            </a:fld>
            <a:endParaRPr sz="909">
              <a:solidFill>
                <a:prstClr val="white"/>
              </a:solidFill>
              <a:latin typeface="Titillium Web" panose="020b0604020202020204" charset="0"/>
              <a:ea typeface="Titillium Web"/>
              <a:cs typeface="Titillium Web"/>
              <a:sym typeface="Titillium Web" panose="020b0604020202020204" charset="0"/>
            </a:endParaRPr>
          </a:p>
        </p:txBody>
      </p:sp>
      <p:sp>
        <p:nvSpPr>
          <p:cNvPr id="66" name="Google Shape;66;p8"/>
          <p:cNvSpPr/>
          <p:nvPr/>
        </p:nvSpPr>
        <p:spPr>
          <a:xfrm>
            <a:off x="6983615" y="2450472"/>
            <a:ext cx="1651744" cy="18033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75592" tIns="75592" rIns="75592" bIns="75592" anchor="ctr" anchorCtr="0">
            <a:noAutofit/>
          </a:bodyPr>
          <a:lstStyle/>
          <a:p>
            <a:pPr defTabSz="756026">
              <a:defRPr/>
            </a:pPr>
            <a:endParaRPr sz="1488">
              <a:solidFill>
                <a:prstClr val="black"/>
              </a:solidFill>
              <a:latin typeface="Calibri" panose="020f0502020204030204"/>
            </a:endParaRPr>
          </a:p>
        </p:txBody>
      </p:sp>
      <p:sp>
        <p:nvSpPr>
          <p:cNvPr id="14" name="Google Shape;74;p9"/>
          <p:cNvSpPr txBox="1"/>
          <p:nvPr/>
        </p:nvSpPr>
        <p:spPr>
          <a:xfrm>
            <a:off x="408674" y="121222"/>
            <a:ext cx="8908361" cy="634265"/>
          </a:xfrm>
          <a:prstGeom prst="rect">
            <a:avLst/>
          </a:prstGeom>
          <a:noFill/>
          <a:ln>
            <a:noFill/>
          </a:ln>
        </p:spPr>
        <p:txBody>
          <a:bodyPr spcFirstLastPara="1" wrap="square" lIns="75592" tIns="37786" rIns="75592" bIns="37786" anchor="ctr" anchorCtr="0">
            <a:noAutofit/>
          </a:bodyPr>
          <a:lstStyle/>
          <a:p>
            <a:pPr algn="ctr" defTabSz="756026">
              <a:lnSpc>
                <a:spcPct val="90000"/>
              </a:lnSpc>
              <a:defRPr/>
            </a:pPr>
            <a:r>
              <a:rPr lang="it-IT" sz="2976" b="1">
                <a:solidFill>
                  <a:srgbClr val="002060"/>
                </a:solidFill>
                <a:latin typeface="Calibri" panose="020f0502020204030204" pitchFamily="34" charset="0"/>
                <a:cs typeface="Calibri" panose="020f0502020204030204" pitchFamily="34" charset="0"/>
              </a:rPr>
              <a:t>Linee guida - "La sicurezza nel procurement ICT" </a:t>
            </a:r>
          </a:p>
        </p:txBody>
      </p:sp>
      <p:sp>
        <p:nvSpPr>
          <p:cNvPr id="4" name="CasellaDiTesto 3">
            <a:extLst>
              <a:ext uri="{FF2B5EF4-FFF2-40B4-BE49-F238E27FC236}">
                <a16:creationId xmlns:a16="http://schemas.microsoft.com/office/drawing/2014/main" id="{3FF9D937-307A-4F70-AC13-5046C6647628}"/>
              </a:ext>
            </a:extLst>
          </p:cNvPr>
          <p:cNvSpPr txBox="1"/>
          <p:nvPr/>
        </p:nvSpPr>
        <p:spPr>
          <a:xfrm>
            <a:off x="335828" y="752510"/>
            <a:ext cx="9542556"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it-IT" sz="1600" b="1">
                <a:solidFill>
                  <a:srgbClr val="002060"/>
                </a:solidFill>
                <a:latin typeface="Titillium Web" panose="020b0604020202020204" charset="0"/>
              </a:rPr>
              <a:t>2.2 Azioni da svolgere durante la fase di procurement  - 3 di 4</a:t>
            </a:r>
          </a:p>
          <a:p>
            <a:pPr algn="just"/>
            <a:endParaRPr lang="it-IT" sz="1600" b="1">
              <a:solidFill>
                <a:srgbClr val="002060"/>
              </a:solidFill>
              <a:latin typeface="Titillium Web" panose="020b0604020202020204" charset="0"/>
            </a:endParaRPr>
          </a:p>
          <a:p>
            <a:r>
              <a:rPr lang="it-IT" sz="1400" b="1">
                <a:solidFill>
                  <a:srgbClr val="002060"/>
                </a:solidFill>
                <a:latin typeface="Titillium Web" panose="020b0604020202020204" charset="0"/>
              </a:rPr>
              <a:t>AP3 - Scegliere i requisiti di sicurezza da inserire nel capitolato</a:t>
            </a:r>
          </a:p>
        </p:txBody>
      </p:sp>
      <p:pic>
        <p:nvPicPr>
          <p:cNvPr id="5" name="Immagine 5">
            <a:extLst>
              <a:ext uri="{FF2B5EF4-FFF2-40B4-BE49-F238E27FC236}">
                <a16:creationId xmlns:a16="http://schemas.microsoft.com/office/drawing/2014/main" id="{E3214865-0A10-4F55-A8C2-2FF818225344}"/>
              </a:ext>
            </a:extLst>
          </p:cNvPr>
          <p:cNvPicPr>
            <a:picLocks noChangeAspect="1"/>
          </p:cNvPicPr>
          <p:nvPr/>
        </p:nvPicPr>
        <p:blipFill>
          <a:blip r:embed="rId4"/>
          <a:stretch>
            <a:fillRect/>
          </a:stretch>
        </p:blipFill>
        <p:spPr>
          <a:xfrm>
            <a:off x="798453" y="1646810"/>
            <a:ext cx="977603" cy="977455"/>
          </a:xfrm>
          <a:prstGeom prst="rect">
            <a:avLst/>
          </a:prstGeom>
        </p:spPr>
      </p:pic>
      <p:sp>
        <p:nvSpPr>
          <p:cNvPr id="6" name="CasellaDiTesto 5">
            <a:extLst>
              <a:ext uri="{FF2B5EF4-FFF2-40B4-BE49-F238E27FC236}">
                <a16:creationId xmlns:a16="http://schemas.microsoft.com/office/drawing/2014/main" id="{9DDF6F8B-8F0A-478C-9F01-EB8BFE7F5D01}"/>
              </a:ext>
            </a:extLst>
          </p:cNvPr>
          <p:cNvSpPr txBox="1"/>
          <p:nvPr/>
        </p:nvSpPr>
        <p:spPr>
          <a:xfrm>
            <a:off x="1962973" y="1675712"/>
            <a:ext cx="7499681"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it-IT" sz="1200">
                <a:solidFill>
                  <a:srgbClr val="002060"/>
                </a:solidFill>
                <a:latin typeface="Titillium Web" panose="020b0604020202020204" charset="0"/>
              </a:rPr>
              <a:t>Ove l’amministrazione, a seguito dell’azione AP2, abbia scelto di procedere tramite gara, essa deve inserire nel capitolato gli opportuni requisiti di sicurezza, differenziando i requisiti che l’offerta del fornitore deve prevedere </a:t>
            </a:r>
            <a:r>
              <a:rPr lang="it-IT" sz="1200" b="1">
                <a:solidFill>
                  <a:srgbClr val="002060"/>
                </a:solidFill>
                <a:latin typeface="Titillium Web" panose="020b0604020202020204" charset="0"/>
              </a:rPr>
              <a:t>obbligatoriamente</a:t>
            </a:r>
            <a:r>
              <a:rPr lang="it-IT" sz="1200">
                <a:solidFill>
                  <a:srgbClr val="002060"/>
                </a:solidFill>
                <a:latin typeface="Titillium Web" panose="020b0604020202020204" charset="0"/>
              </a:rPr>
              <a:t> (</a:t>
            </a:r>
            <a:r>
              <a:rPr lang="it-IT" sz="1200" b="1">
                <a:solidFill>
                  <a:srgbClr val="002060"/>
                </a:solidFill>
                <a:latin typeface="Titillium Web" panose="020b0604020202020204" charset="0"/>
              </a:rPr>
              <a:t>mandatori</a:t>
            </a:r>
            <a:r>
              <a:rPr lang="it-IT" sz="1200">
                <a:solidFill>
                  <a:srgbClr val="002060"/>
                </a:solidFill>
                <a:latin typeface="Titillium Web" panose="020b0604020202020204" charset="0"/>
              </a:rPr>
              <a:t>) </a:t>
            </a:r>
            <a:r>
              <a:rPr lang="it-IT" sz="1200" b="1">
                <a:solidFill>
                  <a:srgbClr val="002060"/>
                </a:solidFill>
                <a:latin typeface="Titillium Web" panose="020b0604020202020204" charset="0"/>
              </a:rPr>
              <a:t>da quelli opzionali</a:t>
            </a:r>
            <a:r>
              <a:rPr lang="it-IT" sz="1200">
                <a:solidFill>
                  <a:srgbClr val="002060"/>
                </a:solidFill>
                <a:latin typeface="Titillium Web" panose="020b0604020202020204" charset="0"/>
              </a:rPr>
              <a:t>, che determinano eventualmente un premio nel punteggio tecnico. L’amministrazione dovrà tener conto anche dei requisiti di sicurezza quando sceglierà gli indicatori di qualità e le penali da inserire nel contratto</a:t>
            </a:r>
          </a:p>
        </p:txBody>
      </p:sp>
      <p:sp>
        <p:nvSpPr>
          <p:cNvPr id="16" name="CasellaDiTesto 15">
            <a:extLst>
              <a:ext uri="{FF2B5EF4-FFF2-40B4-BE49-F238E27FC236}">
                <a16:creationId xmlns:a16="http://schemas.microsoft.com/office/drawing/2014/main" id="{4292E3ED-9E01-41BE-B064-5EC91F1F2F09}"/>
              </a:ext>
            </a:extLst>
          </p:cNvPr>
          <p:cNvSpPr txBox="1"/>
          <p:nvPr/>
        </p:nvSpPr>
        <p:spPr>
          <a:xfrm>
            <a:off x="4661304" y="3185281"/>
            <a:ext cx="4865435"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628650" lvl="1" indent="-171450">
              <a:buFont typeface="Courier New"/>
              <a:buChar char="o"/>
            </a:pPr>
            <a:endParaRPr lang="en-US" sz="1100" b="1">
              <a:solidFill>
                <a:srgbClr val="1467CD"/>
              </a:solidFill>
              <a:cs typeface="Arial"/>
            </a:endParaRPr>
          </a:p>
        </p:txBody>
      </p:sp>
      <p:sp>
        <p:nvSpPr>
          <p:cNvPr id="2" name="Rettangolo con angoli arrotondati 1">
            <a:extLst>
              <a:ext uri="{FF2B5EF4-FFF2-40B4-BE49-F238E27FC236}">
                <a16:creationId xmlns:a16="http://schemas.microsoft.com/office/drawing/2014/main" id="{5CD5513F-A295-412E-8E68-1DF2E718F57C}"/>
              </a:ext>
            </a:extLst>
          </p:cNvPr>
          <p:cNvSpPr/>
          <p:nvPr/>
        </p:nvSpPr>
        <p:spPr>
          <a:xfrm>
            <a:off x="407567" y="3001317"/>
            <a:ext cx="3164507" cy="1680612"/>
          </a:xfrm>
          <a:prstGeom prst="roundRect">
            <a:avLst/>
          </a:prstGeom>
        </p:spPr>
        <p:style>
          <a:lnRef idx="1">
            <a:schemeClr val="accent5"/>
          </a:lnRef>
          <a:fillRef idx="2">
            <a:schemeClr val="accent5"/>
          </a:fillRef>
          <a:effectRef idx="1">
            <a:schemeClr val="accent5"/>
          </a:effectRef>
          <a:fontRef idx="minor">
            <a:schemeClr val="dk1"/>
          </a:fontRef>
        </p:style>
        <p:txBody>
          <a:bodyPr lIns="91440" tIns="45720" rIns="91440" bIns="45720" rtlCol="0" anchor="ctr"/>
          <a:lstStyle/>
          <a:p>
            <a:pPr algn="just" rtl="0"/>
            <a:r>
              <a:rPr lang="it-IT" sz="1200" b="1">
                <a:solidFill>
                  <a:srgbClr val="002060"/>
                </a:solidFill>
                <a:latin typeface="Titillium Web" panose="020b0604020202020204" charset="0"/>
              </a:rPr>
              <a:t>Requisiti</a:t>
            </a:r>
            <a:r>
              <a:rPr lang="it-IT" sz="1200">
                <a:solidFill>
                  <a:srgbClr val="002060"/>
                </a:solidFill>
                <a:latin typeface="Titillium Web" panose="020b0604020202020204" charset="0"/>
              </a:rPr>
              <a:t> Indipendenti dalla tipologia di acquisizione (</a:t>
            </a:r>
            <a:r>
              <a:rPr lang="it-IT" sz="1200" b="1">
                <a:solidFill>
                  <a:srgbClr val="002060"/>
                </a:solidFill>
                <a:latin typeface="Titillium Web" panose="020b0604020202020204" charset="0"/>
              </a:rPr>
              <a:t>Generici</a:t>
            </a:r>
            <a:r>
              <a:rPr lang="it-IT" sz="1200">
                <a:solidFill>
                  <a:srgbClr val="002060"/>
                </a:solidFill>
                <a:latin typeface="Titillium Web" panose="020b0604020202020204" charset="0"/>
              </a:rPr>
              <a:t>):</a:t>
            </a:r>
            <a:r>
              <a:rPr lang="en-US" sz="1200">
                <a:solidFill>
                  <a:srgbClr val="002060"/>
                </a:solidFill>
                <a:latin typeface="Titillium Web" panose="020b0604020202020204" charset="0"/>
              </a:rPr>
              <a:t>​</a:t>
            </a:r>
          </a:p>
          <a:p>
            <a:pPr algn="just"/>
            <a:endParaRPr lang="en-US" sz="1200">
              <a:solidFill>
                <a:srgbClr val="002060"/>
              </a:solidFill>
              <a:latin typeface="Titillium Web" panose="020b0604020202020204" charset="0"/>
            </a:endParaRPr>
          </a:p>
          <a:p>
            <a:pPr marL="171450" lvl="0" indent="-171450" algn="just" rtl="0">
              <a:buFont typeface="Arial"/>
              <a:buChar char="•"/>
            </a:pPr>
            <a:r>
              <a:rPr lang="it-IT" sz="1200" b="1">
                <a:solidFill>
                  <a:srgbClr val="002060"/>
                </a:solidFill>
                <a:latin typeface="Titillium Web" panose="020b0604020202020204" charset="0"/>
              </a:rPr>
              <a:t>Requisiti Minimi</a:t>
            </a:r>
            <a:r>
              <a:rPr lang="en-US" sz="1200" b="1">
                <a:solidFill>
                  <a:srgbClr val="002060"/>
                </a:solidFill>
                <a:latin typeface="Titillium Web" panose="020b0604020202020204" charset="0"/>
              </a:rPr>
              <a:t>​</a:t>
            </a:r>
          </a:p>
          <a:p>
            <a:pPr marL="171450" lvl="0" indent="-171450" algn="just" rtl="0">
              <a:buFont typeface="Arial"/>
              <a:buChar char="•"/>
            </a:pPr>
            <a:r>
              <a:rPr lang="it-IT" sz="1200" b="1">
                <a:solidFill>
                  <a:srgbClr val="002060"/>
                </a:solidFill>
                <a:latin typeface="Titillium Web" panose="020b0604020202020204" charset="0"/>
              </a:rPr>
              <a:t>Standard Riservatezza</a:t>
            </a:r>
            <a:r>
              <a:rPr lang="en-US" sz="1200" b="1">
                <a:solidFill>
                  <a:srgbClr val="002060"/>
                </a:solidFill>
                <a:latin typeface="Titillium Web" panose="020b0604020202020204" charset="0"/>
              </a:rPr>
              <a:t>​</a:t>
            </a:r>
          </a:p>
          <a:p>
            <a:pPr marL="171450" lvl="0" indent="-171450" algn="just" rtl="0">
              <a:buFont typeface="Arial"/>
              <a:buChar char="•"/>
            </a:pPr>
            <a:r>
              <a:rPr lang="it-IT" sz="1200" b="1">
                <a:solidFill>
                  <a:srgbClr val="002060"/>
                </a:solidFill>
                <a:latin typeface="Titillium Web" panose="020b0604020202020204" charset="0"/>
              </a:rPr>
              <a:t>GDPR</a:t>
            </a:r>
            <a:r>
              <a:rPr lang="en-US" sz="1200" b="1">
                <a:solidFill>
                  <a:srgbClr val="002060"/>
                </a:solidFill>
                <a:latin typeface="Titillium Web" panose="020b0604020202020204" charset="0"/>
              </a:rPr>
              <a:t>​</a:t>
            </a:r>
          </a:p>
          <a:p>
            <a:pPr marL="171450" lvl="0" indent="-171450" algn="just" rtl="0">
              <a:buFont typeface="Arial"/>
              <a:buChar char="•"/>
            </a:pPr>
            <a:r>
              <a:rPr lang="it-IT" sz="1200" b="1">
                <a:solidFill>
                  <a:srgbClr val="002060"/>
                </a:solidFill>
                <a:latin typeface="Titillium Web" panose="020b0604020202020204" charset="0"/>
              </a:rPr>
              <a:t>Audit</a:t>
            </a:r>
            <a:r>
              <a:rPr lang="en-US" sz="1200" b="1">
                <a:solidFill>
                  <a:srgbClr val="002060"/>
                </a:solidFill>
                <a:latin typeface="Titillium Web" panose="020b0604020202020204" charset="0"/>
              </a:rPr>
              <a:t>​</a:t>
            </a:r>
            <a:endParaRPr lang="en-US" sz="1200" b="1" noProof="1">
              <a:solidFill>
                <a:srgbClr val="002060"/>
              </a:solidFill>
              <a:latin typeface="Titillium Web" panose="020b0604020202020204" charset="0"/>
            </a:endParaRPr>
          </a:p>
        </p:txBody>
      </p:sp>
      <p:pic>
        <p:nvPicPr>
          <p:cNvPr id="8" name="Elemento grafico 13" descr="Appunti selezionati">
            <a:extLst>
              <a:ext uri="{FF2B5EF4-FFF2-40B4-BE49-F238E27FC236}">
                <a16:creationId xmlns:a16="http://schemas.microsoft.com/office/drawing/2014/main" id="{F6E2599F-578F-40B7-8074-B5C9227EADE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518709" y="3678352"/>
            <a:ext cx="914181" cy="914400"/>
          </a:xfrm>
          <a:prstGeom prst="rect">
            <a:avLst/>
          </a:prstGeom>
        </p:spPr>
      </p:pic>
      <p:sp>
        <p:nvSpPr>
          <p:cNvPr id="15" name="Rettangolo con angoli arrotondati 14">
            <a:extLst>
              <a:ext uri="{FF2B5EF4-FFF2-40B4-BE49-F238E27FC236}">
                <a16:creationId xmlns:a16="http://schemas.microsoft.com/office/drawing/2014/main" id="{F975A442-1363-4E72-8637-DFBA098B345B}"/>
              </a:ext>
            </a:extLst>
          </p:cNvPr>
          <p:cNvSpPr/>
          <p:nvPr/>
        </p:nvSpPr>
        <p:spPr>
          <a:xfrm>
            <a:off x="4234445" y="2793728"/>
            <a:ext cx="5513065" cy="2140787"/>
          </a:xfrm>
          <a:prstGeom prst="roundRect">
            <a:avLst/>
          </a:prstGeom>
        </p:spPr>
        <p:style>
          <a:lnRef idx="0">
            <a:schemeClr val="accent5"/>
          </a:lnRef>
          <a:fillRef idx="3">
            <a:schemeClr val="accent5"/>
          </a:fillRef>
          <a:effectRef idx="3">
            <a:schemeClr val="accent5"/>
          </a:effectRef>
          <a:fontRef idx="minor">
            <a:schemeClr val="lt1"/>
          </a:fontRef>
        </p:style>
        <p:txBody>
          <a:bodyPr lIns="91440" tIns="45720" rIns="91440" bIns="45720" rtlCol="0" anchor="ctr"/>
          <a:lstStyle/>
          <a:p>
            <a:pPr algn="ctr"/>
            <a:r>
              <a:rPr lang="it-IT" sz="1200" b="1" noProof="1">
                <a:solidFill>
                  <a:srgbClr val="002060"/>
                </a:solidFill>
                <a:latin typeface="Titillium Web" panose="020b0604020202020204" charset="0"/>
              </a:rPr>
              <a:t>Requisiti specifici della fornitura </a:t>
            </a:r>
            <a:endParaRPr lang="it-IT" b="1" noProof="1">
              <a:cs typeface="Calibri"/>
            </a:endParaRPr>
          </a:p>
          <a:p>
            <a:endParaRPr lang="it-IT" sz="1200" noProof="1">
              <a:solidFill>
                <a:srgbClr val="002060"/>
              </a:solidFill>
              <a:latin typeface="Titillium Web" panose="020b0604020202020204" charset="0"/>
            </a:endParaRPr>
          </a:p>
          <a:p>
            <a:pPr marL="171450" indent="-171450">
              <a:buFont typeface="Courier New"/>
              <a:buChar char="o"/>
            </a:pPr>
            <a:r>
              <a:rPr lang="it-IT" sz="1200" b="1" noProof="1">
                <a:solidFill>
                  <a:srgbClr val="002060"/>
                </a:solidFill>
                <a:latin typeface="Titillium Web" panose="020b0604020202020204" charset="0"/>
              </a:rPr>
              <a:t>Appendice A – Requisiti Sicurezza Eleggibili</a:t>
            </a:r>
            <a:endParaRPr lang="it-IT" b="1" noProof="1">
              <a:cs typeface="Calibri"/>
            </a:endParaRPr>
          </a:p>
          <a:p>
            <a:pPr marL="285750" indent="-285750">
              <a:buFont typeface="Arial"/>
              <a:buChar char="•"/>
            </a:pPr>
            <a:endParaRPr lang="it-IT" sz="1200" noProof="1">
              <a:solidFill>
                <a:srgbClr val="002060"/>
              </a:solidFill>
              <a:latin typeface="Titillium Web" panose="020b0604020202020204" charset="0"/>
            </a:endParaRPr>
          </a:p>
          <a:p>
            <a:pPr marL="628650" lvl="1" indent="-171450">
              <a:buFont typeface="Arial"/>
              <a:buChar char="•"/>
            </a:pPr>
            <a:r>
              <a:rPr lang="it-IT" sz="1200" noProof="1">
                <a:solidFill>
                  <a:srgbClr val="002060"/>
                </a:solidFill>
                <a:latin typeface="Titillium Web" panose="020b0604020202020204" charset="0"/>
              </a:rPr>
              <a:t>Requisiti specifici per forniture di </a:t>
            </a:r>
            <a:r>
              <a:rPr lang="it-IT" sz="1200" b="1" noProof="1">
                <a:solidFill>
                  <a:srgbClr val="002060"/>
                </a:solidFill>
                <a:latin typeface="Titillium Web" panose="020b0604020202020204" charset="0"/>
              </a:rPr>
              <a:t>servizi di sviluppo applicativo</a:t>
            </a:r>
          </a:p>
          <a:p>
            <a:pPr marL="628650" indent="-171450">
              <a:buFont typeface="Arial"/>
              <a:buChar char="•"/>
            </a:pPr>
            <a:endParaRPr lang="it-IT" sz="1200" noProof="1">
              <a:solidFill>
                <a:srgbClr val="002060"/>
              </a:solidFill>
              <a:latin typeface="Titillium Web" panose="020b0604020202020204" charset="0"/>
            </a:endParaRPr>
          </a:p>
          <a:p>
            <a:pPr marL="628650" indent="-171450">
              <a:buFont typeface="Arial"/>
              <a:buChar char="•"/>
            </a:pPr>
            <a:r>
              <a:rPr lang="it-IT" sz="1200" noProof="1">
                <a:solidFill>
                  <a:srgbClr val="002060"/>
                </a:solidFill>
                <a:latin typeface="Titillium Web" panose="020b0604020202020204" charset="0"/>
              </a:rPr>
              <a:t>Requisiti specifici per forniture di </a:t>
            </a:r>
            <a:r>
              <a:rPr lang="it-IT" sz="1200" b="1" noProof="1">
                <a:solidFill>
                  <a:srgbClr val="002060"/>
                </a:solidFill>
                <a:latin typeface="Titillium Web" panose="020b0604020202020204" charset="0"/>
              </a:rPr>
              <a:t>oggetti connessi in rete</a:t>
            </a:r>
          </a:p>
          <a:p>
            <a:pPr marL="628650" lvl="1" indent="-171450">
              <a:buFont typeface="Arial"/>
              <a:buChar char="•"/>
            </a:pPr>
            <a:endParaRPr lang="it-IT" sz="1200" noProof="1">
              <a:solidFill>
                <a:srgbClr val="002060"/>
              </a:solidFill>
              <a:latin typeface="Titillium Web" panose="020b0604020202020204" charset="0"/>
            </a:endParaRPr>
          </a:p>
          <a:p>
            <a:pPr marL="628650" lvl="1" indent="-171450">
              <a:buFont typeface="Arial"/>
              <a:buChar char="•"/>
            </a:pPr>
            <a:r>
              <a:rPr lang="it-IT" sz="1200" noProof="1">
                <a:solidFill>
                  <a:srgbClr val="002060"/>
                </a:solidFill>
                <a:latin typeface="Titillium Web" panose="020b0604020202020204" charset="0"/>
              </a:rPr>
              <a:t>Requisiti specifici per forniture di </a:t>
            </a:r>
            <a:r>
              <a:rPr lang="it-IT" sz="1200" b="1" noProof="1">
                <a:solidFill>
                  <a:srgbClr val="002060"/>
                </a:solidFill>
                <a:latin typeface="Titillium Web" panose="020b0604020202020204" charset="0"/>
              </a:rPr>
              <a:t>servizi di gestione remota</a:t>
            </a:r>
          </a:p>
        </p:txBody>
      </p:sp>
      <p:pic>
        <p:nvPicPr>
          <p:cNvPr id="12" name="Elemento grafico 13" descr="Appunti selezionati">
            <a:extLst>
              <a:ext uri="{FF2B5EF4-FFF2-40B4-BE49-F238E27FC236}">
                <a16:creationId xmlns:a16="http://schemas.microsoft.com/office/drawing/2014/main" id="{8E36E3C3-2910-4CD5-B94A-DC97B29F92D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710196" y="2834251"/>
            <a:ext cx="914181" cy="914400"/>
          </a:xfrm>
          <a:prstGeom prst="rect">
            <a:avLst/>
          </a:prstGeom>
        </p:spPr>
      </p:pic>
    </p:spTree>
    <p:extLst>
      <p:ext uri="{BB962C8B-B14F-4D97-AF65-F5344CB8AC3E}">
        <p14:creationId xmlns:p14="http://schemas.microsoft.com/office/powerpoint/2010/main" val="4173824242"/>
      </p:ext>
    </p:extLst>
  </p:cSld>
  <p:clrMapOvr>
    <a:overrideClrMapping bg1="lt1" tx1="dk1" bg2="lt2" tx2="dk2" accent1="accent1" accent2="accent2" accent3="accent3" accent4="accent4" accent5="accent5" accent6="accent6" hlink="hlink" folHlink="folHlink"/>
  </p:clrMapOvr>
  <p:transition/>
  <p:timing/>
</p:sld>
</file>

<file path=ppt/slides/slide5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Ref idx="1001">
        <a:schemeClr val="bg1"/>
      </p:bgRef>
    </p:bg>
    <p:spTree>
      <p:nvGrpSpPr>
        <p:cNvPr id="1" name="Shape 62"/>
        <p:cNvGrpSpPr/>
        <p:nvPr/>
      </p:nvGrpSpPr>
      <p:grpSpPr>
        <a:xfrm>
          <a:off x="0" y="0"/>
          <a:ext cx="0" cy="0"/>
        </a:xfrm>
      </p:grpSpPr>
      <p:sp>
        <p:nvSpPr>
          <p:cNvPr id="64" name="Google Shape;64;p8"/>
          <p:cNvSpPr/>
          <p:nvPr/>
        </p:nvSpPr>
        <p:spPr>
          <a:xfrm>
            <a:off x="9501049" y="73736"/>
            <a:ext cx="485924" cy="141139"/>
          </a:xfrm>
          <a:prstGeom prst="roundRect">
            <a:avLst>
              <a:gd name="adj" fmla="val 16667"/>
            </a:avLst>
          </a:prstGeom>
          <a:solidFill>
            <a:srgbClr val="0070C0"/>
          </a:solidFill>
          <a:ln>
            <a:noFill/>
          </a:ln>
        </p:spPr>
        <p:txBody>
          <a:bodyPr spcFirstLastPara="1" wrap="square" lIns="75592" tIns="37786" rIns="75592" bIns="37786" anchor="ctr" anchorCtr="0">
            <a:noAutofit/>
          </a:bodyPr>
          <a:lstStyle/>
          <a:p>
            <a:pPr algn="ctr" defTabSz="756026">
              <a:defRPr/>
            </a:pPr>
            <a:fld id="{00000000-1234-1234-1234-123412341234}" type="slidenum">
              <a:rPr lang="it-IT" sz="909">
                <a:solidFill>
                  <a:prstClr val="white"/>
                </a:solidFill>
                <a:latin typeface="Titillium Web" panose="020b0604020202020204" charset="0"/>
                <a:ea typeface="Titillium Web"/>
                <a:cs typeface="Titillium Web"/>
                <a:sym typeface="Titillium Web" panose="020b0604020202020204" charset="0"/>
              </a:rPr>
              <a:pPr algn="ctr" defTabSz="756026">
                <a:defRPr/>
              </a:pPr>
              <a:t>51</a:t>
            </a:fld>
            <a:endParaRPr sz="909">
              <a:solidFill>
                <a:prstClr val="white"/>
              </a:solidFill>
              <a:latin typeface="Titillium Web" panose="020b0604020202020204" charset="0"/>
              <a:ea typeface="Titillium Web"/>
              <a:cs typeface="Titillium Web"/>
              <a:sym typeface="Titillium Web" panose="020b0604020202020204" charset="0"/>
            </a:endParaRPr>
          </a:p>
        </p:txBody>
      </p:sp>
      <p:sp>
        <p:nvSpPr>
          <p:cNvPr id="66" name="Google Shape;66;p8"/>
          <p:cNvSpPr/>
          <p:nvPr/>
        </p:nvSpPr>
        <p:spPr>
          <a:xfrm>
            <a:off x="6983615" y="2450472"/>
            <a:ext cx="1651744" cy="18033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75592" tIns="75592" rIns="75592" bIns="75592" anchor="ctr" anchorCtr="0">
            <a:noAutofit/>
          </a:bodyPr>
          <a:lstStyle/>
          <a:p>
            <a:pPr defTabSz="756026">
              <a:defRPr/>
            </a:pPr>
            <a:endParaRPr sz="1488">
              <a:solidFill>
                <a:prstClr val="black"/>
              </a:solidFill>
              <a:latin typeface="Calibri" panose="020f0502020204030204"/>
            </a:endParaRPr>
          </a:p>
        </p:txBody>
      </p:sp>
      <p:sp>
        <p:nvSpPr>
          <p:cNvPr id="14" name="Google Shape;74;p9"/>
          <p:cNvSpPr txBox="1"/>
          <p:nvPr/>
        </p:nvSpPr>
        <p:spPr>
          <a:xfrm>
            <a:off x="408674" y="121222"/>
            <a:ext cx="8908361" cy="634265"/>
          </a:xfrm>
          <a:prstGeom prst="rect">
            <a:avLst/>
          </a:prstGeom>
          <a:noFill/>
          <a:ln>
            <a:noFill/>
          </a:ln>
        </p:spPr>
        <p:txBody>
          <a:bodyPr spcFirstLastPara="1" wrap="square" lIns="75592" tIns="37786" rIns="75592" bIns="37786" anchor="ctr" anchorCtr="0">
            <a:noAutofit/>
          </a:bodyPr>
          <a:lstStyle/>
          <a:p>
            <a:pPr algn="ctr" defTabSz="756026">
              <a:lnSpc>
                <a:spcPct val="90000"/>
              </a:lnSpc>
              <a:defRPr/>
            </a:pPr>
            <a:r>
              <a:rPr lang="it-IT" sz="2976" b="1">
                <a:solidFill>
                  <a:srgbClr val="002060"/>
                </a:solidFill>
                <a:latin typeface="Calibri" panose="020f0502020204030204" pitchFamily="34" charset="0"/>
                <a:cs typeface="Calibri" panose="020f0502020204030204" pitchFamily="34" charset="0"/>
              </a:rPr>
              <a:t>Linee guida - "La sicurezza nel procurement ICT" </a:t>
            </a:r>
          </a:p>
        </p:txBody>
      </p:sp>
      <p:sp>
        <p:nvSpPr>
          <p:cNvPr id="4" name="CasellaDiTesto 3">
            <a:extLst>
              <a:ext uri="{FF2B5EF4-FFF2-40B4-BE49-F238E27FC236}">
                <a16:creationId xmlns:a16="http://schemas.microsoft.com/office/drawing/2014/main" id="{3FF9D937-307A-4F70-AC13-5046C6647628}"/>
              </a:ext>
            </a:extLst>
          </p:cNvPr>
          <p:cNvSpPr txBox="1"/>
          <p:nvPr/>
        </p:nvSpPr>
        <p:spPr>
          <a:xfrm>
            <a:off x="335828" y="752510"/>
            <a:ext cx="9542556"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it-IT" sz="1600" b="1">
                <a:solidFill>
                  <a:srgbClr val="002060"/>
                </a:solidFill>
                <a:latin typeface="Titillium Web" panose="020b0604020202020204" charset="0"/>
              </a:rPr>
              <a:t>2.2 Azioni da svolgere durante la fase di procurement  - 4 di 4</a:t>
            </a:r>
          </a:p>
          <a:p>
            <a:pPr algn="just"/>
            <a:endParaRPr lang="it-IT" sz="1600" b="1">
              <a:solidFill>
                <a:srgbClr val="002060"/>
              </a:solidFill>
              <a:latin typeface="Titillium Web" panose="020b0604020202020204" charset="0"/>
            </a:endParaRPr>
          </a:p>
        </p:txBody>
      </p:sp>
      <p:sp>
        <p:nvSpPr>
          <p:cNvPr id="13" name="CasellaDiTesto 12">
            <a:extLst>
              <a:ext uri="{FF2B5EF4-FFF2-40B4-BE49-F238E27FC236}">
                <a16:creationId xmlns:a16="http://schemas.microsoft.com/office/drawing/2014/main" id="{20F052B3-2497-4FC2-B946-8F0E63053ED2}"/>
              </a:ext>
            </a:extLst>
          </p:cNvPr>
          <p:cNvSpPr txBox="1"/>
          <p:nvPr/>
        </p:nvSpPr>
        <p:spPr>
          <a:xfrm>
            <a:off x="521903" y="1223512"/>
            <a:ext cx="9145965" cy="307777"/>
          </a:xfrm>
          <a:prstGeom prst="rect">
            <a:avLst/>
          </a:prstGeom>
          <a:noFill/>
        </p:spPr>
        <p:txBody>
          <a:bodyPr wrap="square">
            <a:spAutoFit/>
          </a:bodyPr>
          <a:lstStyle/>
          <a:p>
            <a:pPr algn="just"/>
            <a:r>
              <a:rPr lang="it-IT" sz="1400" b="1">
                <a:solidFill>
                  <a:srgbClr val="002060"/>
                </a:solidFill>
                <a:latin typeface="Titillium Web" panose="020b0604020202020204" charset="0"/>
              </a:rPr>
              <a:t>AP4 - Garantire competenze di sicurezza nella commissione di valutazione</a:t>
            </a:r>
          </a:p>
        </p:txBody>
      </p:sp>
      <p:sp>
        <p:nvSpPr>
          <p:cNvPr id="2" name="Rettangolo con angoli arrotondati 1">
            <a:extLst>
              <a:ext uri="{FF2B5EF4-FFF2-40B4-BE49-F238E27FC236}">
                <a16:creationId xmlns:a16="http://schemas.microsoft.com/office/drawing/2014/main" id="{CB938436-BE0B-4F54-8686-6A7DFD6D78A9}"/>
              </a:ext>
            </a:extLst>
          </p:cNvPr>
          <p:cNvSpPr/>
          <p:nvPr/>
        </p:nvSpPr>
        <p:spPr>
          <a:xfrm>
            <a:off x="407763" y="1686965"/>
            <a:ext cx="7780003" cy="3302358"/>
          </a:xfrm>
          <a:prstGeom prst="roundRect">
            <a:avLst/>
          </a:prstGeom>
        </p:spPr>
        <p:style>
          <a:lnRef idx="1">
            <a:schemeClr val="accent1"/>
          </a:lnRef>
          <a:fillRef idx="2">
            <a:schemeClr val="accent1"/>
          </a:fillRef>
          <a:effectRef idx="1">
            <a:schemeClr val="accent1"/>
          </a:effectRef>
          <a:fontRef idx="minor">
            <a:schemeClr val="dk1"/>
          </a:fontRef>
        </p:style>
        <p:txBody>
          <a:bodyPr lIns="91440" tIns="45720" rIns="91440" bIns="45720" rtlCol="0" anchor="ctr"/>
          <a:lstStyle/>
          <a:p>
            <a:pPr algn="just"/>
            <a:r>
              <a:rPr lang="it-IT" sz="1200">
                <a:solidFill>
                  <a:srgbClr val="002060"/>
                </a:solidFill>
                <a:latin typeface="Titillium Web" panose="020b0604020202020204" charset="0"/>
              </a:rPr>
              <a:t>Nel caso di gara, l’amministrazione deve tenere conto, nella scelta delle </a:t>
            </a:r>
            <a:r>
              <a:rPr lang="it-IT" sz="1200" b="1">
                <a:solidFill>
                  <a:srgbClr val="002060"/>
                </a:solidFill>
                <a:latin typeface="Titillium Web" panose="020b0604020202020204" charset="0"/>
              </a:rPr>
              <a:t>commissioni giudicatrici</a:t>
            </a:r>
            <a:r>
              <a:rPr lang="it-IT" sz="1200">
                <a:solidFill>
                  <a:srgbClr val="002060"/>
                </a:solidFill>
                <a:latin typeface="Titillium Web" panose="020b0604020202020204" charset="0"/>
              </a:rPr>
              <a:t>, dell’esigenza che almeno uno dei commissari abbia </a:t>
            </a:r>
            <a:r>
              <a:rPr lang="it-IT" sz="1200" b="1">
                <a:solidFill>
                  <a:srgbClr val="002060"/>
                </a:solidFill>
                <a:latin typeface="Titillium Web" panose="020b0604020202020204" charset="0"/>
              </a:rPr>
              <a:t>competenze in tema di sicurezza</a:t>
            </a:r>
            <a:r>
              <a:rPr lang="it-IT" sz="1200">
                <a:solidFill>
                  <a:srgbClr val="002060"/>
                </a:solidFill>
                <a:latin typeface="Titillium Web" panose="020b0604020202020204" charset="0"/>
              </a:rPr>
              <a:t>. Questa raccomandazione vale soprattutto nelle acquisizioni classificate “critiche” a seguito dell’azione AP1.</a:t>
            </a:r>
            <a:endParaRPr lang="en-US" sz="1200">
              <a:solidFill>
                <a:srgbClr val="002060"/>
              </a:solidFill>
              <a:latin typeface="Titillium Web" panose="020b0604020202020204" charset="0"/>
            </a:endParaRPr>
          </a:p>
          <a:p>
            <a:pPr algn="just"/>
            <a:endParaRPr lang="it-IT" sz="1200">
              <a:solidFill>
                <a:srgbClr val="002060"/>
              </a:solidFill>
              <a:latin typeface="Titillium Web" panose="020b0604020202020204" charset="0"/>
            </a:endParaRPr>
          </a:p>
          <a:p>
            <a:pPr marL="285750" indent="-285750" algn="just">
              <a:buFont typeface="Arial,Sans-Serif"/>
              <a:buChar char="•"/>
            </a:pPr>
            <a:r>
              <a:rPr lang="it-IT" sz="1200">
                <a:solidFill>
                  <a:srgbClr val="002060"/>
                </a:solidFill>
                <a:latin typeface="Titillium Web" panose="020b0604020202020204" charset="0"/>
              </a:rPr>
              <a:t>Codice dei Contratti (D.Lgs. 50/2016 e s.m.i.) prevede, all’articolo 77 che i componenti della commissione siano iscritti all’</a:t>
            </a:r>
            <a:r>
              <a:rPr lang="it-IT" sz="1200" b="1">
                <a:solidFill>
                  <a:srgbClr val="002060"/>
                </a:solidFill>
                <a:latin typeface="Titillium Web" panose="020b0604020202020204" charset="0"/>
              </a:rPr>
              <a:t>Albo ANAC</a:t>
            </a:r>
            <a:r>
              <a:rPr lang="it-IT" sz="1200">
                <a:solidFill>
                  <a:srgbClr val="002060"/>
                </a:solidFill>
                <a:latin typeface="Titillium Web" panose="020b0604020202020204" charset="0"/>
              </a:rPr>
              <a:t> (Ad oggi non ancora operativo)</a:t>
            </a:r>
            <a:endParaRPr lang="en-US" sz="1200">
              <a:solidFill>
                <a:srgbClr val="002060"/>
              </a:solidFill>
              <a:latin typeface="Titillium Web" panose="020b0604020202020204" charset="0"/>
            </a:endParaRPr>
          </a:p>
          <a:p>
            <a:pPr algn="just"/>
            <a:endParaRPr lang="it-IT" sz="1200">
              <a:solidFill>
                <a:srgbClr val="002060"/>
              </a:solidFill>
              <a:latin typeface="Titillium Web" panose="020b0604020202020204" charset="0"/>
            </a:endParaRPr>
          </a:p>
          <a:p>
            <a:pPr algn="just"/>
            <a:r>
              <a:rPr lang="it-IT" sz="1200">
                <a:solidFill>
                  <a:srgbClr val="002060"/>
                </a:solidFill>
                <a:latin typeface="Titillium Web" panose="020b0604020202020204" charset="0"/>
              </a:rPr>
              <a:t>«La necessità che la commissione abbia competenze specifiche sulla sicurezza, comunque, può essere mitigata scrivendo i requisiti di sicurezza </a:t>
            </a:r>
            <a:r>
              <a:rPr lang="it-IT" sz="1200" b="1">
                <a:solidFill>
                  <a:srgbClr val="002060"/>
                </a:solidFill>
                <a:latin typeface="Titillium Web" panose="020b0604020202020204" charset="0"/>
              </a:rPr>
              <a:t>in maniera chiara, oggettiva e quanto più possibile “chiusa”</a:t>
            </a:r>
            <a:r>
              <a:rPr lang="it-IT" sz="1200">
                <a:solidFill>
                  <a:srgbClr val="002060"/>
                </a:solidFill>
                <a:latin typeface="Titillium Web" panose="020b0604020202020204" charset="0"/>
              </a:rPr>
              <a:t>, vale a dire lasciando meno spazio possibile all’offerta tecnica del fornitore e – di conseguenza – alla valutazione soggettiva della commissione»</a:t>
            </a:r>
            <a:endParaRPr lang="en-US" sz="1200">
              <a:solidFill>
                <a:srgbClr val="002060"/>
              </a:solidFill>
              <a:latin typeface="Titillium Web" panose="020b0604020202020204" charset="0"/>
            </a:endParaRPr>
          </a:p>
          <a:p>
            <a:pPr algn="just"/>
            <a:endParaRPr lang="it-IT" sz="1200">
              <a:solidFill>
                <a:srgbClr val="002060"/>
              </a:solidFill>
              <a:latin typeface="Titillium Web" panose="020b0604020202020204" charset="0"/>
            </a:endParaRPr>
          </a:p>
          <a:p>
            <a:pPr algn="just"/>
            <a:r>
              <a:rPr lang="it-IT" sz="1200">
                <a:solidFill>
                  <a:srgbClr val="002060"/>
                </a:solidFill>
                <a:latin typeface="Titillium Web" panose="020b0604020202020204" charset="0"/>
              </a:rPr>
              <a:t>Per le acquisizioni classificate come critiche – si può applicare - comma 3-bis dell’art. 77 del Codice dei Contratti – «</a:t>
            </a:r>
            <a:r>
              <a:rPr lang="it-IT" sz="1200" i="1">
                <a:solidFill>
                  <a:srgbClr val="002060"/>
                </a:solidFill>
                <a:latin typeface="Titillium Web" panose="020b0604020202020204" charset="0"/>
              </a:rPr>
              <a:t>La stazione appaltante individua ed inserisce nella commissione un esperto di Sicurezza Informatica</a:t>
            </a:r>
            <a:r>
              <a:rPr lang="it-IT" sz="1200">
                <a:solidFill>
                  <a:srgbClr val="002060"/>
                </a:solidFill>
                <a:latin typeface="Titillium Web" panose="020b0604020202020204" charset="0"/>
              </a:rPr>
              <a:t>»</a:t>
            </a:r>
            <a:endParaRPr lang="en-US" sz="1200">
              <a:solidFill>
                <a:srgbClr val="002060"/>
              </a:solidFill>
              <a:latin typeface="Titillium Web" panose="020b0604020202020204" charset="0"/>
            </a:endParaRPr>
          </a:p>
          <a:p>
            <a:pPr algn="ctr"/>
            <a:endParaRPr lang="it-IT" sz="1250" b="1">
              <a:solidFill>
                <a:srgbClr val="002060"/>
              </a:solidFill>
              <a:latin typeface="Titillium Web" panose="020b0604020202020204" charset="0"/>
            </a:endParaRPr>
          </a:p>
        </p:txBody>
      </p:sp>
      <p:pic>
        <p:nvPicPr>
          <p:cNvPr id="5" name="Immagine 12" descr="Immagine che contiene interni, tavolo, giocattolo, compleanno&#10;&#10;Descrizione generata automaticamente">
            <a:extLst>
              <a:ext uri="{FF2B5EF4-FFF2-40B4-BE49-F238E27FC236}">
                <a16:creationId xmlns:a16="http://schemas.microsoft.com/office/drawing/2014/main" id="{6A419771-6374-4F09-A4B3-D9391E19695B}"/>
              </a:ext>
            </a:extLst>
          </p:cNvPr>
          <p:cNvPicPr>
            <a:picLocks noChangeAspect="1"/>
          </p:cNvPicPr>
          <p:nvPr/>
        </p:nvPicPr>
        <p:blipFill>
          <a:blip r:embed="rId4"/>
          <a:stretch>
            <a:fillRect/>
          </a:stretch>
        </p:blipFill>
        <p:spPr>
          <a:xfrm>
            <a:off x="8384905" y="2743821"/>
            <a:ext cx="1359277" cy="1018983"/>
          </a:xfrm>
          <a:prstGeom prst="rect">
            <a:avLst/>
          </a:prstGeom>
        </p:spPr>
      </p:pic>
    </p:spTree>
    <p:extLst>
      <p:ext uri="{BB962C8B-B14F-4D97-AF65-F5344CB8AC3E}">
        <p14:creationId xmlns:p14="http://schemas.microsoft.com/office/powerpoint/2010/main" val="3187427494"/>
      </p:ext>
    </p:extLst>
  </p:cSld>
  <p:clrMapOvr>
    <a:overrideClrMapping bg1="lt1" tx1="dk1" bg2="lt2" tx2="dk2" accent1="accent1" accent2="accent2" accent3="accent3" accent4="accent4" accent5="accent5" accent6="accent6" hlink="hlink" folHlink="folHlink"/>
  </p:clrMapOvr>
  <p:transition/>
  <p:timing/>
</p:sld>
</file>

<file path=ppt/slides/slide5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Ref idx="1001">
        <a:schemeClr val="bg1"/>
      </p:bgRef>
    </p:bg>
    <p:spTree>
      <p:nvGrpSpPr>
        <p:cNvPr id="1" name="Shape 62"/>
        <p:cNvGrpSpPr/>
        <p:nvPr/>
      </p:nvGrpSpPr>
      <p:grpSpPr>
        <a:xfrm>
          <a:off x="0" y="0"/>
          <a:ext cx="0" cy="0"/>
        </a:xfrm>
      </p:grpSpPr>
      <p:sp>
        <p:nvSpPr>
          <p:cNvPr id="64" name="Google Shape;64;p8"/>
          <p:cNvSpPr/>
          <p:nvPr/>
        </p:nvSpPr>
        <p:spPr>
          <a:xfrm>
            <a:off x="9501049" y="73736"/>
            <a:ext cx="485924" cy="141139"/>
          </a:xfrm>
          <a:prstGeom prst="roundRect">
            <a:avLst>
              <a:gd name="adj" fmla="val 16667"/>
            </a:avLst>
          </a:prstGeom>
          <a:solidFill>
            <a:srgbClr val="0070C0"/>
          </a:solidFill>
          <a:ln>
            <a:noFill/>
          </a:ln>
        </p:spPr>
        <p:txBody>
          <a:bodyPr spcFirstLastPara="1" wrap="square" lIns="75592" tIns="37786" rIns="75592" bIns="37786" anchor="ctr" anchorCtr="0">
            <a:noAutofit/>
          </a:bodyPr>
          <a:lstStyle/>
          <a:p>
            <a:pPr algn="ctr" defTabSz="756026">
              <a:defRPr/>
            </a:pPr>
            <a:fld id="{00000000-1234-1234-1234-123412341234}" type="slidenum">
              <a:rPr lang="it-IT" sz="909">
                <a:solidFill>
                  <a:prstClr val="white"/>
                </a:solidFill>
                <a:latin typeface="Titillium Web" panose="020b0604020202020204" charset="0"/>
                <a:ea typeface="Titillium Web"/>
                <a:cs typeface="Titillium Web"/>
                <a:sym typeface="Titillium Web" panose="020b0604020202020204" charset="0"/>
              </a:rPr>
              <a:pPr algn="ctr" defTabSz="756026">
                <a:defRPr/>
              </a:pPr>
              <a:t>52</a:t>
            </a:fld>
            <a:endParaRPr sz="909">
              <a:solidFill>
                <a:prstClr val="white"/>
              </a:solidFill>
              <a:latin typeface="Titillium Web" panose="020b0604020202020204" charset="0"/>
              <a:ea typeface="Titillium Web"/>
              <a:cs typeface="Titillium Web"/>
              <a:sym typeface="Titillium Web" panose="020b0604020202020204" charset="0"/>
            </a:endParaRPr>
          </a:p>
        </p:txBody>
      </p:sp>
      <p:sp>
        <p:nvSpPr>
          <p:cNvPr id="66" name="Google Shape;66;p8"/>
          <p:cNvSpPr/>
          <p:nvPr/>
        </p:nvSpPr>
        <p:spPr>
          <a:xfrm>
            <a:off x="6983615" y="2450472"/>
            <a:ext cx="1651744" cy="18033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75592" tIns="75592" rIns="75592" bIns="75592" anchor="ctr" anchorCtr="0">
            <a:noAutofit/>
          </a:bodyPr>
          <a:lstStyle/>
          <a:p>
            <a:pPr defTabSz="756026">
              <a:defRPr/>
            </a:pPr>
            <a:endParaRPr sz="1488">
              <a:solidFill>
                <a:prstClr val="black"/>
              </a:solidFill>
              <a:latin typeface="Calibri" panose="020f0502020204030204"/>
            </a:endParaRPr>
          </a:p>
        </p:txBody>
      </p:sp>
      <p:sp>
        <p:nvSpPr>
          <p:cNvPr id="14" name="Google Shape;74;p9"/>
          <p:cNvSpPr txBox="1"/>
          <p:nvPr/>
        </p:nvSpPr>
        <p:spPr>
          <a:xfrm>
            <a:off x="408674" y="121222"/>
            <a:ext cx="8908361" cy="634265"/>
          </a:xfrm>
          <a:prstGeom prst="rect">
            <a:avLst/>
          </a:prstGeom>
          <a:noFill/>
          <a:ln>
            <a:noFill/>
          </a:ln>
        </p:spPr>
        <p:txBody>
          <a:bodyPr spcFirstLastPara="1" wrap="square" lIns="75592" tIns="37786" rIns="75592" bIns="37786" anchor="ctr" anchorCtr="0">
            <a:noAutofit/>
          </a:bodyPr>
          <a:lstStyle/>
          <a:p>
            <a:pPr algn="ctr" defTabSz="756026">
              <a:lnSpc>
                <a:spcPct val="90000"/>
              </a:lnSpc>
              <a:defRPr/>
            </a:pPr>
            <a:r>
              <a:rPr lang="it-IT" sz="2976" b="1">
                <a:solidFill>
                  <a:srgbClr val="002060"/>
                </a:solidFill>
                <a:latin typeface="Calibri" panose="020f0502020204030204" pitchFamily="34" charset="0"/>
                <a:cs typeface="Calibri" panose="020f0502020204030204" pitchFamily="34" charset="0"/>
              </a:rPr>
              <a:t>Linee guida - "La sicurezza nel procurement ICT" </a:t>
            </a:r>
          </a:p>
        </p:txBody>
      </p:sp>
      <p:sp>
        <p:nvSpPr>
          <p:cNvPr id="4" name="CasellaDiTesto 3">
            <a:extLst>
              <a:ext uri="{FF2B5EF4-FFF2-40B4-BE49-F238E27FC236}">
                <a16:creationId xmlns:a16="http://schemas.microsoft.com/office/drawing/2014/main" id="{3FF9D937-307A-4F70-AC13-5046C6647628}"/>
              </a:ext>
            </a:extLst>
          </p:cNvPr>
          <p:cNvSpPr txBox="1"/>
          <p:nvPr/>
        </p:nvSpPr>
        <p:spPr>
          <a:xfrm>
            <a:off x="335828" y="752510"/>
            <a:ext cx="9542556"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it-IT" sz="1600" b="1">
                <a:solidFill>
                  <a:srgbClr val="002060"/>
                </a:solidFill>
                <a:latin typeface="Titillium Web" panose="020b0604020202020204" charset="0"/>
              </a:rPr>
              <a:t>2.2 CHECK LIST DELLE AZIONI IN FASE DI PROCUREMENT</a:t>
            </a:r>
          </a:p>
          <a:p>
            <a:pPr algn="just"/>
            <a:endParaRPr lang="it-IT" sz="1600" b="1">
              <a:solidFill>
                <a:srgbClr val="002060"/>
              </a:solidFill>
              <a:latin typeface="Titillium Web" panose="020b0604020202020204" charset="0"/>
            </a:endParaRPr>
          </a:p>
        </p:txBody>
      </p:sp>
      <p:grpSp>
        <p:nvGrpSpPr>
          <p:cNvPr id="3" name="Gruppo 2">
            <a:extLst>
              <a:ext uri="{FF2B5EF4-FFF2-40B4-BE49-F238E27FC236}">
                <a16:creationId xmlns:a16="http://schemas.microsoft.com/office/drawing/2014/main" id="{C069612A-DE58-4ACF-B69D-4C3A437015F6}"/>
              </a:ext>
            </a:extLst>
          </p:cNvPr>
          <p:cNvGrpSpPr/>
          <p:nvPr/>
        </p:nvGrpSpPr>
        <p:grpSpPr>
          <a:xfrm>
            <a:off x="971398" y="1367990"/>
            <a:ext cx="7780003" cy="3302358"/>
            <a:chOff x="1082642" y="1367990"/>
            <a:chExt cx="7780003" cy="3302358"/>
          </a:xfrm>
        </p:grpSpPr>
        <p:sp>
          <p:nvSpPr>
            <p:cNvPr id="2" name="Rettangolo con angoli arrotondati 1">
              <a:extLst>
                <a:ext uri="{FF2B5EF4-FFF2-40B4-BE49-F238E27FC236}">
                  <a16:creationId xmlns:a16="http://schemas.microsoft.com/office/drawing/2014/main" id="{0110D4B6-FB25-4C04-A1B7-15EA3317403E}"/>
                </a:ext>
              </a:extLst>
            </p:cNvPr>
            <p:cNvSpPr/>
            <p:nvPr/>
          </p:nvSpPr>
          <p:spPr>
            <a:xfrm>
              <a:off x="1082642" y="1367990"/>
              <a:ext cx="7780003" cy="3302358"/>
            </a:xfrm>
            <a:prstGeom prst="roundRect">
              <a:avLst/>
            </a:prstGeom>
          </p:spPr>
          <p:style>
            <a:lnRef idx="2">
              <a:schemeClr val="accent5"/>
            </a:lnRef>
            <a:fillRef idx="1">
              <a:schemeClr val="lt1"/>
            </a:fillRef>
            <a:effectRef idx="0">
              <a:schemeClr val="accent5"/>
            </a:effectRef>
            <a:fontRef idx="minor">
              <a:schemeClr val="dk1"/>
            </a:fontRef>
          </p:style>
          <p:txBody>
            <a:bodyPr lIns="91440" tIns="45720" rIns="91440" bIns="45720" rtlCol="0" anchor="ctr"/>
            <a:lstStyle/>
            <a:p>
              <a:pPr algn="just"/>
              <a:endParaRPr lang="it-IT" sz="1200">
                <a:solidFill>
                  <a:srgbClr val="002060"/>
                </a:solidFill>
                <a:latin typeface="Titillium Web" panose="020b0604020202020204" charset="0"/>
              </a:endParaRPr>
            </a:p>
          </p:txBody>
        </p:sp>
        <p:pic>
          <p:nvPicPr>
            <p:cNvPr id="9" name="Immagine 8">
              <a:extLst>
                <a:ext uri="{FF2B5EF4-FFF2-40B4-BE49-F238E27FC236}">
                  <a16:creationId xmlns:a16="http://schemas.microsoft.com/office/drawing/2014/main" id="{B9502866-ED0E-4ADB-A9D0-58FA909D0DBD}"/>
                </a:ext>
              </a:extLst>
            </p:cNvPr>
            <p:cNvPicPr>
              <a:picLocks noChangeAspect="1"/>
            </p:cNvPicPr>
            <p:nvPr/>
          </p:nvPicPr>
          <p:blipFill>
            <a:blip r:embed="rId4"/>
            <a:stretch>
              <a:fillRect/>
            </a:stretch>
          </p:blipFill>
          <p:spPr>
            <a:xfrm>
              <a:off x="1413255" y="1835404"/>
              <a:ext cx="7172245" cy="2362272"/>
            </a:xfrm>
            <a:prstGeom prst="rect">
              <a:avLst/>
            </a:prstGeom>
          </p:spPr>
        </p:pic>
      </p:grpSp>
    </p:spTree>
    <p:extLst>
      <p:ext uri="{BB962C8B-B14F-4D97-AF65-F5344CB8AC3E}">
        <p14:creationId xmlns:p14="http://schemas.microsoft.com/office/powerpoint/2010/main" val="2177651444"/>
      </p:ext>
    </p:extLst>
  </p:cSld>
  <p:clrMapOvr>
    <a:overrideClrMapping bg1="lt1" tx1="dk1" bg2="lt2" tx2="dk2" accent1="accent1" accent2="accent2" accent3="accent3" accent4="accent4" accent5="accent5" accent6="accent6" hlink="hlink" folHlink="folHlink"/>
  </p:clrMapOvr>
  <p:transition/>
  <p:timing/>
</p:sld>
</file>

<file path=ppt/slides/slide5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Ref idx="1001">
        <a:schemeClr val="bg1"/>
      </p:bgRef>
    </p:bg>
    <p:spTree>
      <p:nvGrpSpPr>
        <p:cNvPr id="1" name="Shape 62"/>
        <p:cNvGrpSpPr/>
        <p:nvPr/>
      </p:nvGrpSpPr>
      <p:grpSpPr>
        <a:xfrm>
          <a:off x="0" y="0"/>
          <a:ext cx="0" cy="0"/>
        </a:xfrm>
      </p:grpSpPr>
      <p:sp>
        <p:nvSpPr>
          <p:cNvPr id="64" name="Google Shape;64;p8"/>
          <p:cNvSpPr/>
          <p:nvPr/>
        </p:nvSpPr>
        <p:spPr>
          <a:xfrm>
            <a:off x="9501049" y="73736"/>
            <a:ext cx="485924" cy="141139"/>
          </a:xfrm>
          <a:prstGeom prst="roundRect">
            <a:avLst>
              <a:gd name="adj" fmla="val 16667"/>
            </a:avLst>
          </a:prstGeom>
          <a:solidFill>
            <a:srgbClr val="0070C0"/>
          </a:solidFill>
          <a:ln>
            <a:noFill/>
          </a:ln>
        </p:spPr>
        <p:txBody>
          <a:bodyPr spcFirstLastPara="1" wrap="square" lIns="75592" tIns="37786" rIns="75592" bIns="37786" anchor="ctr" anchorCtr="0">
            <a:noAutofit/>
          </a:bodyPr>
          <a:lstStyle/>
          <a:p>
            <a:pPr algn="ctr" defTabSz="756026">
              <a:defRPr/>
            </a:pPr>
            <a:fld id="{00000000-1234-1234-1234-123412341234}" type="slidenum">
              <a:rPr lang="it-IT" sz="909">
                <a:solidFill>
                  <a:prstClr val="white"/>
                </a:solidFill>
                <a:latin typeface="Titillium Web" panose="020b0604020202020204" charset="0"/>
                <a:ea typeface="Titillium Web"/>
                <a:cs typeface="Titillium Web"/>
                <a:sym typeface="Titillium Web" panose="020b0604020202020204" charset="0"/>
              </a:rPr>
              <a:pPr algn="ctr" defTabSz="756026">
                <a:defRPr/>
              </a:pPr>
              <a:t>53</a:t>
            </a:fld>
            <a:endParaRPr sz="909">
              <a:solidFill>
                <a:prstClr val="white"/>
              </a:solidFill>
              <a:latin typeface="Titillium Web" panose="020b0604020202020204" charset="0"/>
              <a:ea typeface="Titillium Web"/>
              <a:cs typeface="Titillium Web"/>
              <a:sym typeface="Titillium Web" panose="020b0604020202020204" charset="0"/>
            </a:endParaRPr>
          </a:p>
        </p:txBody>
      </p:sp>
      <p:sp>
        <p:nvSpPr>
          <p:cNvPr id="66" name="Google Shape;66;p8"/>
          <p:cNvSpPr/>
          <p:nvPr/>
        </p:nvSpPr>
        <p:spPr>
          <a:xfrm>
            <a:off x="6983615" y="2450472"/>
            <a:ext cx="1651744" cy="18033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75592" tIns="75592" rIns="75592" bIns="75592" anchor="ctr" anchorCtr="0">
            <a:noAutofit/>
          </a:bodyPr>
          <a:lstStyle/>
          <a:p>
            <a:pPr defTabSz="756026">
              <a:defRPr/>
            </a:pPr>
            <a:endParaRPr sz="1488">
              <a:solidFill>
                <a:prstClr val="black"/>
              </a:solidFill>
              <a:latin typeface="Calibri" panose="020f0502020204030204"/>
            </a:endParaRPr>
          </a:p>
        </p:txBody>
      </p:sp>
      <p:sp>
        <p:nvSpPr>
          <p:cNvPr id="14" name="Google Shape;74;p9"/>
          <p:cNvSpPr txBox="1"/>
          <p:nvPr/>
        </p:nvSpPr>
        <p:spPr>
          <a:xfrm>
            <a:off x="408674" y="121222"/>
            <a:ext cx="8908361" cy="634265"/>
          </a:xfrm>
          <a:prstGeom prst="rect">
            <a:avLst/>
          </a:prstGeom>
          <a:noFill/>
          <a:ln>
            <a:noFill/>
          </a:ln>
        </p:spPr>
        <p:txBody>
          <a:bodyPr spcFirstLastPara="1" wrap="square" lIns="75592" tIns="37786" rIns="75592" bIns="37786" anchor="ctr" anchorCtr="0">
            <a:noAutofit/>
          </a:bodyPr>
          <a:lstStyle/>
          <a:p>
            <a:pPr algn="ctr" defTabSz="756026">
              <a:lnSpc>
                <a:spcPct val="90000"/>
              </a:lnSpc>
              <a:defRPr/>
            </a:pPr>
            <a:r>
              <a:rPr lang="it-IT" sz="2976" b="1">
                <a:solidFill>
                  <a:srgbClr val="002060"/>
                </a:solidFill>
                <a:latin typeface="Calibri" panose="020f0502020204030204" pitchFamily="34" charset="0"/>
                <a:cs typeface="Calibri" panose="020f0502020204030204" pitchFamily="34" charset="0"/>
              </a:rPr>
              <a:t>Linee guida - "La sicurezza nel procurement ICT" </a:t>
            </a:r>
          </a:p>
        </p:txBody>
      </p:sp>
      <p:sp>
        <p:nvSpPr>
          <p:cNvPr id="4" name="CasellaDiTesto 3">
            <a:extLst>
              <a:ext uri="{FF2B5EF4-FFF2-40B4-BE49-F238E27FC236}">
                <a16:creationId xmlns:a16="http://schemas.microsoft.com/office/drawing/2014/main" id="{3FF9D937-307A-4F70-AC13-5046C6647628}"/>
              </a:ext>
            </a:extLst>
          </p:cNvPr>
          <p:cNvSpPr txBox="1"/>
          <p:nvPr/>
        </p:nvSpPr>
        <p:spPr>
          <a:xfrm>
            <a:off x="335828" y="752510"/>
            <a:ext cx="9542556"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it-IT" sz="1600" b="1">
                <a:solidFill>
                  <a:srgbClr val="002060"/>
                </a:solidFill>
                <a:latin typeface="Titillium Web" panose="020b0604020202020204" charset="0"/>
              </a:rPr>
              <a:t>2.3 Azioni da svolgere dopo la stipula del contratto (in esecuzione e/o a posteriori)</a:t>
            </a:r>
          </a:p>
          <a:p>
            <a:pPr algn="just"/>
            <a:endParaRPr lang="it-IT" sz="1600" b="1">
              <a:solidFill>
                <a:srgbClr val="002060"/>
              </a:solidFill>
              <a:latin typeface="Titillium Web" panose="020b0604020202020204" charset="0"/>
            </a:endParaRPr>
          </a:p>
        </p:txBody>
      </p:sp>
      <p:sp>
        <p:nvSpPr>
          <p:cNvPr id="8" name="CasellaDiTesto 7">
            <a:extLst>
              <a:ext uri="{FF2B5EF4-FFF2-40B4-BE49-F238E27FC236}">
                <a16:creationId xmlns:a16="http://schemas.microsoft.com/office/drawing/2014/main" id="{5B3DD8BB-B4A4-4065-BE0B-A36E21E884A4}"/>
              </a:ext>
            </a:extLst>
          </p:cNvPr>
          <p:cNvSpPr txBox="1"/>
          <p:nvPr/>
        </p:nvSpPr>
        <p:spPr>
          <a:xfrm>
            <a:off x="468213" y="1266836"/>
            <a:ext cx="9032836" cy="307777"/>
          </a:xfrm>
          <a:prstGeom prst="rect">
            <a:avLst/>
          </a:prstGeom>
          <a:noFill/>
        </p:spPr>
        <p:txBody>
          <a:bodyPr wrap="square" lIns="91440" tIns="45720" rIns="91440" bIns="45720" anchor="t">
            <a:spAutoFit/>
          </a:bodyPr>
          <a:lstStyle/>
          <a:p>
            <a:endParaRPr lang="it-IT" sz="1400">
              <a:solidFill>
                <a:srgbClr val="002060"/>
              </a:solidFill>
              <a:latin typeface="Titillium Web" panose="020b0604020202020204" charset="0"/>
            </a:endParaRPr>
          </a:p>
        </p:txBody>
      </p:sp>
      <p:pic>
        <p:nvPicPr>
          <p:cNvPr id="6" name="Immagine 5">
            <a:extLst>
              <a:ext uri="{FF2B5EF4-FFF2-40B4-BE49-F238E27FC236}">
                <a16:creationId xmlns:a16="http://schemas.microsoft.com/office/drawing/2014/main" id="{298DB43A-EA14-43E9-B2E1-58F8E2A2B603}"/>
              </a:ext>
            </a:extLst>
          </p:cNvPr>
          <p:cNvPicPr>
            <a:picLocks noChangeAspect="1"/>
          </p:cNvPicPr>
          <p:nvPr/>
        </p:nvPicPr>
        <p:blipFill>
          <a:blip r:embed="rId4"/>
          <a:stretch>
            <a:fillRect/>
          </a:stretch>
        </p:blipFill>
        <p:spPr>
          <a:xfrm>
            <a:off x="3684481" y="1601960"/>
            <a:ext cx="6083857" cy="2682419"/>
          </a:xfrm>
          <a:prstGeom prst="rect">
            <a:avLst/>
          </a:prstGeom>
        </p:spPr>
      </p:pic>
      <p:sp>
        <p:nvSpPr>
          <p:cNvPr id="2" name="Rettangolo con angoli arrotondati 1">
            <a:extLst>
              <a:ext uri="{FF2B5EF4-FFF2-40B4-BE49-F238E27FC236}">
                <a16:creationId xmlns:a16="http://schemas.microsoft.com/office/drawing/2014/main" id="{CFAA51DC-B961-455D-B199-128EA3657405}"/>
              </a:ext>
            </a:extLst>
          </p:cNvPr>
          <p:cNvSpPr/>
          <p:nvPr/>
        </p:nvSpPr>
        <p:spPr>
          <a:xfrm>
            <a:off x="244501" y="1235941"/>
            <a:ext cx="3309205" cy="3788511"/>
          </a:xfrm>
          <a:prstGeom prst="roundRect">
            <a:avLst/>
          </a:prstGeom>
        </p:spPr>
        <p:style>
          <a:lnRef idx="0">
            <a:schemeClr val="accent5"/>
          </a:lnRef>
          <a:fillRef idx="3">
            <a:schemeClr val="accent5"/>
          </a:fillRef>
          <a:effectRef idx="3">
            <a:schemeClr val="accent5"/>
          </a:effectRef>
          <a:fontRef idx="minor">
            <a:schemeClr val="lt1"/>
          </a:fontRef>
        </p:style>
        <p:txBody>
          <a:bodyPr lIns="91440" tIns="45720" rIns="91440" bIns="45720" rtlCol="0" anchor="ctr"/>
          <a:lstStyle/>
          <a:p>
            <a:pPr algn="just"/>
            <a:r>
              <a:rPr lang="it-IT" sz="1200">
                <a:solidFill>
                  <a:srgbClr val="002060"/>
                </a:solidFill>
                <a:latin typeface="Titillium Web" panose="020b0604020202020204" charset="0"/>
              </a:rPr>
              <a:t>Le </a:t>
            </a:r>
            <a:r>
              <a:rPr lang="it-IT" sz="1200" b="1">
                <a:solidFill>
                  <a:srgbClr val="002060"/>
                </a:solidFill>
                <a:latin typeface="Titillium Web" panose="020b0604020202020204" charset="0"/>
              </a:rPr>
              <a:t>azioni elencate</a:t>
            </a:r>
            <a:r>
              <a:rPr lang="it-IT" sz="1200">
                <a:solidFill>
                  <a:srgbClr val="002060"/>
                </a:solidFill>
                <a:latin typeface="Titillium Web" panose="020b0604020202020204" charset="0"/>
              </a:rPr>
              <a:t> in questo paragrafo sono generalmente di </a:t>
            </a:r>
            <a:r>
              <a:rPr lang="it-IT" sz="1200" b="1">
                <a:solidFill>
                  <a:srgbClr val="002060"/>
                </a:solidFill>
                <a:latin typeface="Titillium Web" panose="020b0604020202020204" charset="0"/>
              </a:rPr>
              <a:t>tipo operativo</a:t>
            </a:r>
            <a:r>
              <a:rPr lang="it-IT" sz="1200">
                <a:solidFill>
                  <a:srgbClr val="002060"/>
                </a:solidFill>
                <a:latin typeface="Titillium Web" panose="020b0604020202020204" charset="0"/>
              </a:rPr>
              <a:t> e dipendono dalla tipologia di fornitura (si veda la matrice azione - tipologia al seguente) e sono in connessione con le azioni di cui ai paragrafi 2.1 e 2.2, nel senso che </a:t>
            </a:r>
            <a:r>
              <a:rPr lang="it-IT" sz="1200" b="1">
                <a:solidFill>
                  <a:srgbClr val="002060"/>
                </a:solidFill>
                <a:latin typeface="Titillium Web" panose="020b0604020202020204" charset="0"/>
              </a:rPr>
              <a:t>non possono essere svolte in modo efficace</a:t>
            </a:r>
            <a:r>
              <a:rPr lang="it-IT" sz="1200">
                <a:solidFill>
                  <a:srgbClr val="002060"/>
                </a:solidFill>
                <a:latin typeface="Titillium Web" panose="020b0604020202020204" charset="0"/>
              </a:rPr>
              <a:t> se, prima e durante la fase di acquisizione, non sono state eseguite le </a:t>
            </a:r>
            <a:r>
              <a:rPr lang="it-IT" sz="1200" b="1">
                <a:solidFill>
                  <a:srgbClr val="002060"/>
                </a:solidFill>
                <a:latin typeface="Titillium Web" panose="020b0604020202020204" charset="0"/>
              </a:rPr>
              <a:t>azioni ad esse propedeutiche</a:t>
            </a:r>
            <a:r>
              <a:rPr lang="it-IT" sz="1200">
                <a:solidFill>
                  <a:srgbClr val="002060"/>
                </a:solidFill>
                <a:latin typeface="Titillium Web" panose="020b0604020202020204" charset="0"/>
              </a:rPr>
              <a:t>. Ad esempio, l’azione A10 deve essere preceduta dalla azione AG4. ​</a:t>
            </a:r>
            <a:endParaRPr lang="it-IT" sz="1200" noProof="1">
              <a:solidFill>
                <a:srgbClr val="002060"/>
              </a:solidFill>
              <a:latin typeface="Titillium Web" panose="020b0604020202020204" charset="0"/>
            </a:endParaRPr>
          </a:p>
        </p:txBody>
      </p:sp>
    </p:spTree>
    <p:extLst>
      <p:ext uri="{BB962C8B-B14F-4D97-AF65-F5344CB8AC3E}">
        <p14:creationId xmlns:p14="http://schemas.microsoft.com/office/powerpoint/2010/main" val="3954690869"/>
      </p:ext>
    </p:extLst>
  </p:cSld>
  <p:clrMapOvr>
    <a:overrideClrMapping bg1="lt1" tx1="dk1" bg2="lt2" tx2="dk2" accent1="accent1" accent2="accent2" accent3="accent3" accent4="accent4" accent5="accent5" accent6="accent6" hlink="hlink" folHlink="folHlink"/>
  </p:clrMapOvr>
  <p:transition/>
  <p:timing/>
</p:sld>
</file>

<file path=ppt/slides/slide5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Ref idx="1001">
        <a:schemeClr val="bg1"/>
      </p:bgRef>
    </p:bg>
    <p:spTree>
      <p:nvGrpSpPr>
        <p:cNvPr id="1" name="Shape 62"/>
        <p:cNvGrpSpPr/>
        <p:nvPr/>
      </p:nvGrpSpPr>
      <p:grpSpPr>
        <a:xfrm>
          <a:off x="0" y="0"/>
          <a:ext cx="0" cy="0"/>
        </a:xfrm>
      </p:grpSpPr>
      <p:sp>
        <p:nvSpPr>
          <p:cNvPr id="64" name="Google Shape;64;p8"/>
          <p:cNvSpPr/>
          <p:nvPr/>
        </p:nvSpPr>
        <p:spPr>
          <a:xfrm>
            <a:off x="9501049" y="73736"/>
            <a:ext cx="485924" cy="141139"/>
          </a:xfrm>
          <a:prstGeom prst="roundRect">
            <a:avLst>
              <a:gd name="adj" fmla="val 16667"/>
            </a:avLst>
          </a:prstGeom>
          <a:solidFill>
            <a:srgbClr val="0070C0"/>
          </a:solidFill>
          <a:ln>
            <a:noFill/>
          </a:ln>
        </p:spPr>
        <p:txBody>
          <a:bodyPr spcFirstLastPara="1" wrap="square" lIns="75592" tIns="37786" rIns="75592" bIns="37786" anchor="ctr" anchorCtr="0">
            <a:noAutofit/>
          </a:bodyPr>
          <a:lstStyle/>
          <a:p>
            <a:pPr algn="ctr" defTabSz="756026">
              <a:defRPr/>
            </a:pPr>
            <a:fld id="{00000000-1234-1234-1234-123412341234}" type="slidenum">
              <a:rPr lang="it-IT" sz="909">
                <a:solidFill>
                  <a:prstClr val="white"/>
                </a:solidFill>
                <a:latin typeface="Titillium Web" panose="020b0604020202020204" charset="0"/>
                <a:ea typeface="Titillium Web"/>
                <a:cs typeface="Titillium Web"/>
                <a:sym typeface="Titillium Web" panose="020b0604020202020204" charset="0"/>
              </a:rPr>
              <a:pPr algn="ctr" defTabSz="756026">
                <a:defRPr/>
              </a:pPr>
              <a:t>54</a:t>
            </a:fld>
            <a:endParaRPr sz="909">
              <a:solidFill>
                <a:prstClr val="white"/>
              </a:solidFill>
              <a:latin typeface="Titillium Web" panose="020b0604020202020204" charset="0"/>
              <a:ea typeface="Titillium Web"/>
              <a:cs typeface="Titillium Web"/>
              <a:sym typeface="Titillium Web" panose="020b0604020202020204" charset="0"/>
            </a:endParaRPr>
          </a:p>
        </p:txBody>
      </p:sp>
      <p:sp>
        <p:nvSpPr>
          <p:cNvPr id="66" name="Google Shape;66;p8"/>
          <p:cNvSpPr/>
          <p:nvPr/>
        </p:nvSpPr>
        <p:spPr>
          <a:xfrm>
            <a:off x="6983615" y="2450472"/>
            <a:ext cx="1651744" cy="18033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75592" tIns="75592" rIns="75592" bIns="75592" anchor="ctr" anchorCtr="0">
            <a:noAutofit/>
          </a:bodyPr>
          <a:lstStyle/>
          <a:p>
            <a:pPr defTabSz="756026">
              <a:defRPr/>
            </a:pPr>
            <a:endParaRPr sz="1488">
              <a:solidFill>
                <a:prstClr val="black"/>
              </a:solidFill>
              <a:latin typeface="Calibri" panose="020f0502020204030204"/>
            </a:endParaRPr>
          </a:p>
        </p:txBody>
      </p:sp>
      <p:sp>
        <p:nvSpPr>
          <p:cNvPr id="14" name="Google Shape;74;p9"/>
          <p:cNvSpPr txBox="1"/>
          <p:nvPr/>
        </p:nvSpPr>
        <p:spPr>
          <a:xfrm>
            <a:off x="408674" y="121222"/>
            <a:ext cx="8908361" cy="634265"/>
          </a:xfrm>
          <a:prstGeom prst="rect">
            <a:avLst/>
          </a:prstGeom>
          <a:noFill/>
          <a:ln>
            <a:noFill/>
          </a:ln>
        </p:spPr>
        <p:txBody>
          <a:bodyPr spcFirstLastPara="1" wrap="square" lIns="75592" tIns="37786" rIns="75592" bIns="37786" anchor="ctr" anchorCtr="0">
            <a:noAutofit/>
          </a:bodyPr>
          <a:lstStyle/>
          <a:p>
            <a:pPr algn="ctr" defTabSz="756026">
              <a:lnSpc>
                <a:spcPct val="90000"/>
              </a:lnSpc>
              <a:defRPr/>
            </a:pPr>
            <a:r>
              <a:rPr lang="it-IT" sz="2976" b="1">
                <a:solidFill>
                  <a:srgbClr val="002060"/>
                </a:solidFill>
                <a:latin typeface="Calibri" panose="020f0502020204030204" pitchFamily="34" charset="0"/>
                <a:cs typeface="Calibri" panose="020f0502020204030204" pitchFamily="34" charset="0"/>
              </a:rPr>
              <a:t>Linee guida - "La sicurezza nel procurement ICT" </a:t>
            </a:r>
          </a:p>
        </p:txBody>
      </p:sp>
      <p:sp>
        <p:nvSpPr>
          <p:cNvPr id="4" name="CasellaDiTesto 3">
            <a:extLst>
              <a:ext uri="{FF2B5EF4-FFF2-40B4-BE49-F238E27FC236}">
                <a16:creationId xmlns:a16="http://schemas.microsoft.com/office/drawing/2014/main" id="{3FF9D937-307A-4F70-AC13-5046C6647628}"/>
              </a:ext>
            </a:extLst>
          </p:cNvPr>
          <p:cNvSpPr txBox="1"/>
          <p:nvPr/>
        </p:nvSpPr>
        <p:spPr>
          <a:xfrm>
            <a:off x="335828" y="752510"/>
            <a:ext cx="9542556"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it-IT" sz="1600" b="1">
                <a:solidFill>
                  <a:srgbClr val="002060"/>
                </a:solidFill>
                <a:latin typeface="Titillium Web" panose="020b0604020202020204" charset="0"/>
              </a:rPr>
              <a:t>2.3 Azioni da svolgere dopo la stipula del contratto (in esecuzione e/o a posteriori)</a:t>
            </a:r>
          </a:p>
          <a:p>
            <a:pPr algn="just"/>
            <a:endParaRPr lang="it-IT" sz="1600" b="1">
              <a:solidFill>
                <a:srgbClr val="002060"/>
              </a:solidFill>
              <a:latin typeface="Titillium Web" panose="020b0604020202020204" charset="0"/>
            </a:endParaRPr>
          </a:p>
        </p:txBody>
      </p:sp>
      <p:grpSp>
        <p:nvGrpSpPr>
          <p:cNvPr id="5" name="Gruppo 4">
            <a:extLst>
              <a:ext uri="{FF2B5EF4-FFF2-40B4-BE49-F238E27FC236}">
                <a16:creationId xmlns:a16="http://schemas.microsoft.com/office/drawing/2014/main" id="{06015E33-5357-4B8C-B823-A288028FA82E}"/>
              </a:ext>
            </a:extLst>
          </p:cNvPr>
          <p:cNvGrpSpPr/>
          <p:nvPr/>
        </p:nvGrpSpPr>
        <p:grpSpPr>
          <a:xfrm>
            <a:off x="514982" y="1186438"/>
            <a:ext cx="9179223" cy="3683006"/>
            <a:chOff x="544647" y="1290290"/>
            <a:chExt cx="9179223" cy="3683006"/>
          </a:xfrm>
        </p:grpSpPr>
        <p:sp>
          <p:nvSpPr>
            <p:cNvPr id="2" name="Fumetto: rettangolo con angoli arrotondati 1">
              <a:extLst>
                <a:ext uri="{FF2B5EF4-FFF2-40B4-BE49-F238E27FC236}">
                  <a16:creationId xmlns:a16="http://schemas.microsoft.com/office/drawing/2014/main" id="{CEA169C7-8E36-4939-979C-CE7B5A34F831}"/>
                </a:ext>
              </a:extLst>
            </p:cNvPr>
            <p:cNvSpPr/>
            <p:nvPr/>
          </p:nvSpPr>
          <p:spPr>
            <a:xfrm>
              <a:off x="544647" y="1290290"/>
              <a:ext cx="9134943" cy="635012"/>
            </a:xfrm>
            <a:prstGeom prst="wedgeRoundRectCallout">
              <a:avLst/>
            </a:prstGeom>
          </p:spPr>
          <p:style>
            <a:lnRef idx="1">
              <a:schemeClr val="accent5"/>
            </a:lnRef>
            <a:fillRef idx="2">
              <a:schemeClr val="accent5"/>
            </a:fillRef>
            <a:effectRef idx="1">
              <a:schemeClr val="accent5"/>
            </a:effectRef>
            <a:fontRef idx="minor">
              <a:schemeClr val="dk1"/>
            </a:fontRef>
          </p:style>
          <p:txBody>
            <a:bodyPr lIns="91440" tIns="45720" rIns="91440" bIns="45720" rtlCol="0" anchor="ctr"/>
            <a:lstStyle/>
            <a:p>
              <a:r>
                <a:rPr lang="it-IT" sz="1050" b="1">
                  <a:solidFill>
                    <a:srgbClr val="002060"/>
                  </a:solidFill>
                  <a:latin typeface="Titillium Web" panose="020b0604020202020204" charset="0"/>
                </a:rPr>
                <a:t>A1 - Gestire le utenze dei fornitori</a:t>
              </a:r>
              <a:endParaRPr lang="en-US" sz="1050" b="1">
                <a:solidFill>
                  <a:srgbClr val="002060"/>
                </a:solidFill>
                <a:latin typeface="Titillium Web" panose="020b0604020202020204" charset="0"/>
              </a:endParaRPr>
            </a:p>
            <a:p>
              <a:pPr lvl="1"/>
              <a:r>
                <a:rPr lang="it-IT" sz="1050" i="1">
                  <a:solidFill>
                    <a:srgbClr val="002060"/>
                  </a:solidFill>
                  <a:latin typeface="Titillium Web" panose="020b0604020202020204" charset="0"/>
                </a:rPr>
                <a:t>L’amministrazione deve fornire, ai dipendenti del fornitore che hanno necessità di accedere alle infrastrutture dell’amministrazione stessa, utenze nominative in accordo con le politiche di sicurezza definite.</a:t>
              </a:r>
            </a:p>
          </p:txBody>
        </p:sp>
        <p:sp>
          <p:nvSpPr>
            <p:cNvPr id="9" name="Fumetto: rettangolo con angoli arrotondati 8">
              <a:extLst>
                <a:ext uri="{FF2B5EF4-FFF2-40B4-BE49-F238E27FC236}">
                  <a16:creationId xmlns:a16="http://schemas.microsoft.com/office/drawing/2014/main" id="{B7F7005F-0277-4BE6-84A4-E4BD352497F7}"/>
                </a:ext>
              </a:extLst>
            </p:cNvPr>
            <p:cNvSpPr/>
            <p:nvPr/>
          </p:nvSpPr>
          <p:spPr>
            <a:xfrm>
              <a:off x="544749" y="2029230"/>
              <a:ext cx="9131292" cy="605947"/>
            </a:xfrm>
            <a:prstGeom prst="wedgeRoundRectCallout">
              <a:avLst/>
            </a:prstGeom>
          </p:spPr>
          <p:style>
            <a:lnRef idx="1">
              <a:schemeClr val="accent5"/>
            </a:lnRef>
            <a:fillRef idx="3">
              <a:schemeClr val="accent5"/>
            </a:fillRef>
            <a:effectRef idx="2">
              <a:schemeClr val="accent5"/>
            </a:effectRef>
            <a:fontRef idx="minor">
              <a:schemeClr val="lt1"/>
            </a:fontRef>
          </p:style>
          <p:txBody>
            <a:bodyPr lIns="91440" tIns="45720" rIns="91440" bIns="45720" rtlCol="0" anchor="ctr"/>
            <a:lstStyle/>
            <a:p>
              <a:r>
                <a:rPr lang="it-IT" sz="1050" b="1">
                  <a:solidFill>
                    <a:srgbClr val="002060"/>
                  </a:solidFill>
                  <a:latin typeface="Titillium Web" panose="020b0604020202020204" charset="0"/>
                </a:rPr>
                <a:t>A2 - Gestire l’utilizzo di dispositivi di proprietà del fornitore</a:t>
              </a:r>
              <a:endParaRPr lang="en-US" sz="1050" b="1">
                <a:solidFill>
                  <a:srgbClr val="002060"/>
                </a:solidFill>
                <a:latin typeface="Titillium Web" panose="020b0604020202020204" charset="0"/>
              </a:endParaRPr>
            </a:p>
            <a:p>
              <a:pPr marL="457200" lvl="2" algn="just"/>
              <a:r>
                <a:rPr lang="it-IT" sz="1050" i="1">
                  <a:solidFill>
                    <a:srgbClr val="002060"/>
                  </a:solidFill>
                  <a:latin typeface="Titillium Web" panose="020b0604020202020204" charset="0"/>
                </a:rPr>
                <a:t>Le caratteristiche di sicurezza (ad esempio la crittografia dei dati) che i dispositivi del fornitore (computer, portatili, tablet, ecc.) devono rispettare per accedere alla rete dell’amministrazione – (Inserimento nel capitolato e verifica continua in questa fase).</a:t>
              </a:r>
              <a:endParaRPr lang="en-US" sz="1050" i="1">
                <a:solidFill>
                  <a:srgbClr val="002060"/>
                </a:solidFill>
                <a:latin typeface="Titillium Web" panose="020b0604020202020204" charset="0"/>
              </a:endParaRPr>
            </a:p>
          </p:txBody>
        </p:sp>
        <p:sp>
          <p:nvSpPr>
            <p:cNvPr id="10" name="Fumetto: rettangolo con angoli arrotondati 9">
              <a:extLst>
                <a:ext uri="{FF2B5EF4-FFF2-40B4-BE49-F238E27FC236}">
                  <a16:creationId xmlns:a16="http://schemas.microsoft.com/office/drawing/2014/main" id="{12D31F0C-DB77-4BB4-BE09-CCD058989195}"/>
                </a:ext>
              </a:extLst>
            </p:cNvPr>
            <p:cNvSpPr/>
            <p:nvPr/>
          </p:nvSpPr>
          <p:spPr>
            <a:xfrm>
              <a:off x="544998" y="2745427"/>
              <a:ext cx="9156849" cy="656743"/>
            </a:xfrm>
            <a:prstGeom prst="wedgeRoundRectCallout">
              <a:avLst/>
            </a:prstGeom>
          </p:spPr>
          <p:style>
            <a:lnRef idx="1">
              <a:schemeClr val="accent5"/>
            </a:lnRef>
            <a:fillRef idx="2">
              <a:schemeClr val="accent5"/>
            </a:fillRef>
            <a:effectRef idx="1">
              <a:schemeClr val="accent5"/>
            </a:effectRef>
            <a:fontRef idx="minor">
              <a:schemeClr val="dk1"/>
            </a:fontRef>
          </p:style>
          <p:txBody>
            <a:bodyPr lIns="91440" tIns="45720" rIns="91440" bIns="45720" rtlCol="0" anchor="ctr"/>
            <a:lstStyle/>
            <a:p>
              <a:r>
                <a:rPr lang="it-IT" sz="1050" b="1">
                  <a:solidFill>
                    <a:srgbClr val="002060"/>
                  </a:solidFill>
                  <a:latin typeface="Titillium Web" panose="020b0604020202020204" charset="0"/>
                </a:rPr>
                <a:t>A3 - Gestire l’accesso alla rete dell’amministrazione</a:t>
              </a:r>
              <a:endParaRPr lang="en-US" sz="1050" b="1">
                <a:solidFill>
                  <a:srgbClr val="002060"/>
                </a:solidFill>
                <a:latin typeface="Titillium Web" panose="020b0604020202020204" charset="0"/>
              </a:endParaRPr>
            </a:p>
            <a:p>
              <a:pPr marL="457200" lvl="1"/>
              <a:r>
                <a:rPr lang="it-IT" sz="1050" i="1">
                  <a:solidFill>
                    <a:srgbClr val="002060"/>
                  </a:solidFill>
                  <a:latin typeface="Titillium Web" panose="020b0604020202020204" charset="0"/>
                </a:rPr>
                <a:t>L’accesso alla rete locale dell’amministrazione da parte del fornitore deve essere configurato con le abilitazioni strettamente necessarie alla realizzazione di quanto contrattualizzato, vale a dire consentendo l’accesso esclusivamente alle risorse necessarie (VPN, Log). </a:t>
              </a:r>
              <a:endParaRPr lang="en-US" sz="1050" i="1">
                <a:solidFill>
                  <a:srgbClr val="002060"/>
                </a:solidFill>
                <a:latin typeface="Titillium Web" panose="020b0604020202020204" charset="0"/>
              </a:endParaRPr>
            </a:p>
          </p:txBody>
        </p:sp>
        <p:sp>
          <p:nvSpPr>
            <p:cNvPr id="11" name="Fumetto: rettangolo con angoli arrotondati 10">
              <a:extLst>
                <a:ext uri="{FF2B5EF4-FFF2-40B4-BE49-F238E27FC236}">
                  <a16:creationId xmlns:a16="http://schemas.microsoft.com/office/drawing/2014/main" id="{1E3DCC46-B123-4D8F-9BB3-F1F20D6FB5E0}"/>
                </a:ext>
              </a:extLst>
            </p:cNvPr>
            <p:cNvSpPr/>
            <p:nvPr/>
          </p:nvSpPr>
          <p:spPr>
            <a:xfrm>
              <a:off x="545139" y="3541796"/>
              <a:ext cx="9156851" cy="616813"/>
            </a:xfrm>
            <a:prstGeom prst="wedgeRoundRectCallout">
              <a:avLst/>
            </a:prstGeom>
          </p:spPr>
          <p:style>
            <a:lnRef idx="1">
              <a:schemeClr val="accent5"/>
            </a:lnRef>
            <a:fillRef idx="3">
              <a:schemeClr val="accent5"/>
            </a:fillRef>
            <a:effectRef idx="2">
              <a:schemeClr val="accent5"/>
            </a:effectRef>
            <a:fontRef idx="minor">
              <a:schemeClr val="lt1"/>
            </a:fontRef>
          </p:style>
          <p:txBody>
            <a:bodyPr lIns="91440" tIns="45720" rIns="91440" bIns="45720" rtlCol="0" anchor="ctr"/>
            <a:lstStyle/>
            <a:p>
              <a:r>
                <a:rPr lang="it-IT" sz="1050" b="1">
                  <a:solidFill>
                    <a:srgbClr val="002060"/>
                  </a:solidFill>
                  <a:latin typeface="Titillium Web" panose="020b0604020202020204" charset="0"/>
                </a:rPr>
                <a:t>A4 - Gestire l’accesso ai server/database</a:t>
              </a:r>
              <a:endParaRPr lang="en-US" sz="1050" b="1">
                <a:solidFill>
                  <a:srgbClr val="002060"/>
                </a:solidFill>
                <a:latin typeface="Titillium Web" panose="020b0604020202020204" charset="0"/>
              </a:endParaRPr>
            </a:p>
            <a:p>
              <a:pPr marL="457200" lvl="1"/>
              <a:r>
                <a:rPr lang="it-IT" sz="1050" i="1">
                  <a:solidFill>
                    <a:srgbClr val="002060"/>
                  </a:solidFill>
                  <a:latin typeface="Titillium Web" panose="020b0604020202020204" charset="0"/>
                </a:rPr>
                <a:t>Nelle forniture di sviluppo e manutenzione, l’utilizzo dei dati dell’amministrazione per la realizzazione di quanto contrattualizzato deve essere consentito esclusivamente su server/database di sviluppo nei quali sono stati importati i dati necessari per gli scopi del progetto.</a:t>
              </a:r>
              <a:endParaRPr lang="en-US" sz="1050" i="1">
                <a:solidFill>
                  <a:srgbClr val="002060"/>
                </a:solidFill>
                <a:latin typeface="Titillium Web" panose="020b0604020202020204" charset="0"/>
              </a:endParaRPr>
            </a:p>
          </p:txBody>
        </p:sp>
        <p:sp>
          <p:nvSpPr>
            <p:cNvPr id="12" name="Fumetto: rettangolo con angoli arrotondati 11">
              <a:extLst>
                <a:ext uri="{FF2B5EF4-FFF2-40B4-BE49-F238E27FC236}">
                  <a16:creationId xmlns:a16="http://schemas.microsoft.com/office/drawing/2014/main" id="{3B4C9A71-8D28-4643-AF5D-5BF8B724B5CB}"/>
                </a:ext>
              </a:extLst>
            </p:cNvPr>
            <p:cNvSpPr/>
            <p:nvPr/>
          </p:nvSpPr>
          <p:spPr>
            <a:xfrm>
              <a:off x="559717" y="4283867"/>
              <a:ext cx="9164153" cy="689429"/>
            </a:xfrm>
            <a:prstGeom prst="wedgeRoundRectCallout">
              <a:avLst/>
            </a:prstGeom>
          </p:spPr>
          <p:style>
            <a:lnRef idx="1">
              <a:schemeClr val="accent5"/>
            </a:lnRef>
            <a:fillRef idx="2">
              <a:schemeClr val="accent5"/>
            </a:fillRef>
            <a:effectRef idx="1">
              <a:schemeClr val="accent5"/>
            </a:effectRef>
            <a:fontRef idx="minor">
              <a:schemeClr val="dk1"/>
            </a:fontRef>
          </p:style>
          <p:txBody>
            <a:bodyPr lIns="91440" tIns="45720" rIns="91440" bIns="45720" rtlCol="0" anchor="ctr"/>
            <a:lstStyle/>
            <a:p>
              <a:r>
                <a:rPr lang="it-IT" sz="1050" b="1">
                  <a:solidFill>
                    <a:srgbClr val="002060"/>
                  </a:solidFill>
                  <a:latin typeface="Titillium Web" panose="020b0604020202020204" charset="0"/>
                </a:rPr>
                <a:t>A5 - Stipulare accordi di autorizzazione - riservatezza - confidenzialità.</a:t>
              </a:r>
              <a:endParaRPr lang="en-US" sz="1050" b="1">
                <a:solidFill>
                  <a:srgbClr val="002060"/>
                </a:solidFill>
                <a:latin typeface="Titillium Web" panose="020b0604020202020204" charset="0"/>
              </a:endParaRPr>
            </a:p>
            <a:p>
              <a:pPr lvl="1"/>
              <a:r>
                <a:rPr lang="it-IT" sz="1050" i="1">
                  <a:solidFill>
                    <a:srgbClr val="002060"/>
                  </a:solidFill>
                  <a:latin typeface="Titillium Web" panose="020b0604020202020204" charset="0"/>
                </a:rPr>
                <a:t>L’amministrazione deve stipulare accordi di autorizzazione (clearance) e riservatezza con ogni singolo fornitore prima dell’avvio di ogni progetto. L’azione A5 consiste nella gestione documentale di tali accordi. Definire (Modelli- Standard)</a:t>
              </a:r>
              <a:endParaRPr lang="en-US" sz="1050" i="1">
                <a:solidFill>
                  <a:srgbClr val="002060"/>
                </a:solidFill>
                <a:latin typeface="Titillium Web" panose="020b0604020202020204" charset="0"/>
              </a:endParaRPr>
            </a:p>
            <a:p>
              <a:endParaRPr lang="it-IT" sz="1100" i="1">
                <a:solidFill>
                  <a:srgbClr val="002060"/>
                </a:solidFill>
                <a:latin typeface="Titillium Web" panose="020b0604020202020204" charset="0"/>
              </a:endParaRPr>
            </a:p>
          </p:txBody>
        </p:sp>
      </p:grpSp>
    </p:spTree>
    <p:extLst>
      <p:ext uri="{BB962C8B-B14F-4D97-AF65-F5344CB8AC3E}">
        <p14:creationId xmlns:p14="http://schemas.microsoft.com/office/powerpoint/2010/main" val="3424075612"/>
      </p:ext>
    </p:extLst>
  </p:cSld>
  <p:clrMapOvr>
    <a:overrideClrMapping bg1="lt1" tx1="dk1" bg2="lt2" tx2="dk2" accent1="accent1" accent2="accent2" accent3="accent3" accent4="accent4" accent5="accent5" accent6="accent6" hlink="hlink" folHlink="folHlink"/>
  </p:clrMapOvr>
  <p:transition/>
  <p:timing/>
</p:sld>
</file>

<file path=ppt/slides/slide5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Ref idx="1001">
        <a:schemeClr val="bg1"/>
      </p:bgRef>
    </p:bg>
    <p:spTree>
      <p:nvGrpSpPr>
        <p:cNvPr id="1" name="Shape 62"/>
        <p:cNvGrpSpPr/>
        <p:nvPr/>
      </p:nvGrpSpPr>
      <p:grpSpPr>
        <a:xfrm>
          <a:off x="0" y="0"/>
          <a:ext cx="0" cy="0"/>
        </a:xfrm>
      </p:grpSpPr>
      <p:sp>
        <p:nvSpPr>
          <p:cNvPr id="64" name="Google Shape;64;p8"/>
          <p:cNvSpPr/>
          <p:nvPr/>
        </p:nvSpPr>
        <p:spPr>
          <a:xfrm>
            <a:off x="9501049" y="73736"/>
            <a:ext cx="485924" cy="141139"/>
          </a:xfrm>
          <a:prstGeom prst="roundRect">
            <a:avLst>
              <a:gd name="adj" fmla="val 16667"/>
            </a:avLst>
          </a:prstGeom>
          <a:solidFill>
            <a:srgbClr val="0070C0"/>
          </a:solidFill>
          <a:ln>
            <a:noFill/>
          </a:ln>
        </p:spPr>
        <p:txBody>
          <a:bodyPr spcFirstLastPara="1" wrap="square" lIns="75592" tIns="37786" rIns="75592" bIns="37786" anchor="ctr" anchorCtr="0">
            <a:noAutofit/>
          </a:bodyPr>
          <a:lstStyle/>
          <a:p>
            <a:pPr algn="ctr" defTabSz="756026">
              <a:defRPr/>
            </a:pPr>
            <a:fld id="{00000000-1234-1234-1234-123412341234}" type="slidenum">
              <a:rPr lang="it-IT" sz="909">
                <a:solidFill>
                  <a:prstClr val="white"/>
                </a:solidFill>
                <a:latin typeface="Titillium Web" panose="020b0604020202020204" charset="0"/>
                <a:ea typeface="Titillium Web"/>
                <a:cs typeface="Titillium Web"/>
                <a:sym typeface="Titillium Web" panose="020b0604020202020204" charset="0"/>
              </a:rPr>
              <a:pPr algn="ctr" defTabSz="756026">
                <a:defRPr/>
              </a:pPr>
              <a:t>55</a:t>
            </a:fld>
            <a:endParaRPr sz="909">
              <a:solidFill>
                <a:prstClr val="white"/>
              </a:solidFill>
              <a:latin typeface="Titillium Web" panose="020b0604020202020204" charset="0"/>
              <a:ea typeface="Titillium Web"/>
              <a:cs typeface="Titillium Web"/>
              <a:sym typeface="Titillium Web" panose="020b0604020202020204" charset="0"/>
            </a:endParaRPr>
          </a:p>
        </p:txBody>
      </p:sp>
      <p:sp>
        <p:nvSpPr>
          <p:cNvPr id="66" name="Google Shape;66;p8"/>
          <p:cNvSpPr/>
          <p:nvPr/>
        </p:nvSpPr>
        <p:spPr>
          <a:xfrm>
            <a:off x="6983615" y="2450472"/>
            <a:ext cx="1651744" cy="18033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75592" tIns="75592" rIns="75592" bIns="75592" anchor="ctr" anchorCtr="0">
            <a:noAutofit/>
          </a:bodyPr>
          <a:lstStyle/>
          <a:p>
            <a:pPr defTabSz="756026">
              <a:defRPr/>
            </a:pPr>
            <a:endParaRPr sz="1488">
              <a:solidFill>
                <a:prstClr val="black"/>
              </a:solidFill>
              <a:latin typeface="Calibri" panose="020f0502020204030204"/>
            </a:endParaRPr>
          </a:p>
        </p:txBody>
      </p:sp>
      <p:sp>
        <p:nvSpPr>
          <p:cNvPr id="14" name="Google Shape;74;p9"/>
          <p:cNvSpPr txBox="1"/>
          <p:nvPr/>
        </p:nvSpPr>
        <p:spPr>
          <a:xfrm>
            <a:off x="408674" y="121222"/>
            <a:ext cx="8908361" cy="634265"/>
          </a:xfrm>
          <a:prstGeom prst="rect">
            <a:avLst/>
          </a:prstGeom>
          <a:noFill/>
          <a:ln>
            <a:noFill/>
          </a:ln>
        </p:spPr>
        <p:txBody>
          <a:bodyPr spcFirstLastPara="1" wrap="square" lIns="75592" tIns="37786" rIns="75592" bIns="37786" anchor="ctr" anchorCtr="0">
            <a:noAutofit/>
          </a:bodyPr>
          <a:lstStyle/>
          <a:p>
            <a:pPr algn="ctr" defTabSz="756026">
              <a:lnSpc>
                <a:spcPct val="90000"/>
              </a:lnSpc>
              <a:defRPr/>
            </a:pPr>
            <a:r>
              <a:rPr lang="it-IT" sz="2976" b="1">
                <a:solidFill>
                  <a:srgbClr val="002060"/>
                </a:solidFill>
                <a:latin typeface="Calibri" panose="020f0502020204030204" pitchFamily="34" charset="0"/>
                <a:cs typeface="Calibri" panose="020f0502020204030204" pitchFamily="34" charset="0"/>
              </a:rPr>
              <a:t>Linee guida - "La sicurezza nel procurement ICT" </a:t>
            </a:r>
          </a:p>
        </p:txBody>
      </p:sp>
      <p:sp>
        <p:nvSpPr>
          <p:cNvPr id="4" name="CasellaDiTesto 3">
            <a:extLst>
              <a:ext uri="{FF2B5EF4-FFF2-40B4-BE49-F238E27FC236}">
                <a16:creationId xmlns:a16="http://schemas.microsoft.com/office/drawing/2014/main" id="{3FF9D937-307A-4F70-AC13-5046C6647628}"/>
              </a:ext>
            </a:extLst>
          </p:cNvPr>
          <p:cNvSpPr txBox="1"/>
          <p:nvPr/>
        </p:nvSpPr>
        <p:spPr>
          <a:xfrm>
            <a:off x="342999" y="676471"/>
            <a:ext cx="9542556"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it-IT" sz="1600" b="1">
                <a:solidFill>
                  <a:srgbClr val="002060"/>
                </a:solidFill>
                <a:latin typeface="Titillium Web" panose="020b0604020202020204" charset="0"/>
              </a:rPr>
              <a:t>2.3 Azioni da svolgere dopo la stipula del contratto (in esecuzione e/o a posteriori)</a:t>
            </a:r>
          </a:p>
        </p:txBody>
      </p:sp>
      <p:grpSp>
        <p:nvGrpSpPr>
          <p:cNvPr id="5" name="Gruppo 4">
            <a:extLst>
              <a:ext uri="{FF2B5EF4-FFF2-40B4-BE49-F238E27FC236}">
                <a16:creationId xmlns:a16="http://schemas.microsoft.com/office/drawing/2014/main" id="{915BDB2C-977C-421B-8A84-CE84DC3B73D3}"/>
              </a:ext>
            </a:extLst>
          </p:cNvPr>
          <p:cNvGrpSpPr/>
          <p:nvPr/>
        </p:nvGrpSpPr>
        <p:grpSpPr>
          <a:xfrm>
            <a:off x="485494" y="1089954"/>
            <a:ext cx="9108255" cy="3735101"/>
            <a:chOff x="504035" y="1082536"/>
            <a:chExt cx="9108255" cy="3735101"/>
          </a:xfrm>
        </p:grpSpPr>
        <p:sp>
          <p:nvSpPr>
            <p:cNvPr id="2" name="Fumetto: rettangolo con angoli arrotondati 1">
              <a:extLst>
                <a:ext uri="{FF2B5EF4-FFF2-40B4-BE49-F238E27FC236}">
                  <a16:creationId xmlns:a16="http://schemas.microsoft.com/office/drawing/2014/main" id="{DAA743BF-D405-4EED-B75F-46C565F4EB81}"/>
                </a:ext>
              </a:extLst>
            </p:cNvPr>
            <p:cNvSpPr/>
            <p:nvPr/>
          </p:nvSpPr>
          <p:spPr>
            <a:xfrm>
              <a:off x="540938" y="1082536"/>
              <a:ext cx="9071153" cy="615699"/>
            </a:xfrm>
            <a:prstGeom prst="wedgeRoundRectCallout">
              <a:avLst/>
            </a:prstGeom>
          </p:spPr>
          <p:style>
            <a:lnRef idx="1">
              <a:schemeClr val="accent5"/>
            </a:lnRef>
            <a:fillRef idx="2">
              <a:schemeClr val="accent5"/>
            </a:fillRef>
            <a:effectRef idx="1">
              <a:schemeClr val="accent5"/>
            </a:effectRef>
            <a:fontRef idx="minor">
              <a:schemeClr val="dk1"/>
            </a:fontRef>
          </p:style>
          <p:txBody>
            <a:bodyPr lIns="91440" tIns="45720" rIns="91440" bIns="45720" rtlCol="0" anchor="ctr"/>
            <a:lstStyle/>
            <a:p>
              <a:r>
                <a:rPr lang="it-IT" sz="1050" b="1">
                  <a:solidFill>
                    <a:srgbClr val="002060"/>
                  </a:solidFill>
                  <a:latin typeface="Titillium Web" panose="020b0604020202020204" charset="0"/>
                </a:rPr>
                <a:t>A6 - Verificare il rispetto delle prescrizioni di sicurezza nello sviluppo applicativo</a:t>
              </a:r>
              <a:endParaRPr lang="en-US" sz="1050" b="1">
                <a:solidFill>
                  <a:srgbClr val="002060"/>
                </a:solidFill>
                <a:latin typeface="Titillium Web" panose="020b0604020202020204" charset="0"/>
              </a:endParaRPr>
            </a:p>
            <a:p>
              <a:pPr lvl="1"/>
              <a:r>
                <a:rPr lang="it-IT" sz="1050" i="1">
                  <a:solidFill>
                    <a:srgbClr val="002060"/>
                  </a:solidFill>
                  <a:latin typeface="Titillium Web" panose="020b0604020202020204" charset="0"/>
                </a:rPr>
                <a:t>Verificare sistematicamente, nel corso dell’intero contratto, che il fornitore stia effettivamente utilizzando le tecnologie e le metodologie che ha dichiarato nell’offerta tecnica e/o che stia rispettando le specifiche tecniche puntuali presenti nel capitolato. (</a:t>
              </a:r>
              <a:r>
                <a:rPr lang="it-IT" sz="1050" b="1" i="1">
                  <a:solidFill>
                    <a:srgbClr val="002060"/>
                  </a:solidFill>
                  <a:latin typeface="Titillium Web" panose="020b0604020202020204" charset="0"/>
                </a:rPr>
                <a:t>Monitoraggio</a:t>
              </a:r>
              <a:r>
                <a:rPr lang="it-IT" sz="1050" i="1">
                  <a:solidFill>
                    <a:srgbClr val="002060"/>
                  </a:solidFill>
                  <a:latin typeface="Titillium Web" panose="020b0604020202020204" charset="0"/>
                </a:rPr>
                <a:t>)</a:t>
              </a:r>
              <a:endParaRPr lang="en-US" sz="1050" i="1">
                <a:solidFill>
                  <a:srgbClr val="002060"/>
                </a:solidFill>
                <a:latin typeface="Titillium Web" panose="020b0604020202020204" charset="0"/>
              </a:endParaRPr>
            </a:p>
          </p:txBody>
        </p:sp>
        <p:sp>
          <p:nvSpPr>
            <p:cNvPr id="10" name="Fumetto: rettangolo con angoli arrotondati 9">
              <a:extLst>
                <a:ext uri="{FF2B5EF4-FFF2-40B4-BE49-F238E27FC236}">
                  <a16:creationId xmlns:a16="http://schemas.microsoft.com/office/drawing/2014/main" id="{03071D50-95FB-488D-B5A1-202EAA2D7E7E}"/>
                </a:ext>
              </a:extLst>
            </p:cNvPr>
            <p:cNvSpPr/>
            <p:nvPr/>
          </p:nvSpPr>
          <p:spPr>
            <a:xfrm>
              <a:off x="541102" y="1865137"/>
              <a:ext cx="9071153" cy="582299"/>
            </a:xfrm>
            <a:prstGeom prst="wedgeRoundRectCallout">
              <a:avLst/>
            </a:prstGeom>
          </p:spPr>
          <p:style>
            <a:lnRef idx="1">
              <a:schemeClr val="accent5"/>
            </a:lnRef>
            <a:fillRef idx="3">
              <a:schemeClr val="accent5"/>
            </a:fillRef>
            <a:effectRef idx="2">
              <a:schemeClr val="accent5"/>
            </a:effectRef>
            <a:fontRef idx="minor">
              <a:schemeClr val="lt1"/>
            </a:fontRef>
          </p:style>
          <p:txBody>
            <a:bodyPr lIns="91440" tIns="45720" rIns="91440" bIns="45720" rtlCol="0" anchor="ctr"/>
            <a:lstStyle/>
            <a:p>
              <a:r>
                <a:rPr lang="it-IT" sz="1050" b="1">
                  <a:solidFill>
                    <a:srgbClr val="002060"/>
                  </a:solidFill>
                  <a:latin typeface="Titillium Web" panose="020b0604020202020204" charset="0"/>
                </a:rPr>
                <a:t>A7 - Monitorare le utenze e gli accessi dei fornitori</a:t>
              </a:r>
              <a:endParaRPr lang="en-US" sz="1050" b="1">
                <a:solidFill>
                  <a:srgbClr val="002060"/>
                </a:solidFill>
                <a:latin typeface="Titillium Web" panose="020b0604020202020204" charset="0"/>
              </a:endParaRPr>
            </a:p>
            <a:p>
              <a:pPr marL="457200" lvl="2"/>
              <a:r>
                <a:rPr lang="it-IT" sz="1050" i="1">
                  <a:solidFill>
                    <a:srgbClr val="002060"/>
                  </a:solidFill>
                  <a:latin typeface="Titillium Web" panose="020b0604020202020204" charset="0"/>
                </a:rPr>
                <a:t>Come estensione dell’azione A1, nel caso di contratti pluriennali che prevedono lo sviluppo di più progetti e sia consentito il turn-over del personale dei fornitori, l’amministrazione deve creare e mantenere costantemente aggiornata matrice Progetto-Fornitori e Ruoli-Utenze.</a:t>
              </a:r>
              <a:endParaRPr lang="en-US" sz="1050" i="1">
                <a:solidFill>
                  <a:srgbClr val="002060"/>
                </a:solidFill>
                <a:latin typeface="Titillium Web" panose="020b0604020202020204" charset="0"/>
              </a:endParaRPr>
            </a:p>
          </p:txBody>
        </p:sp>
        <p:sp>
          <p:nvSpPr>
            <p:cNvPr id="11" name="Fumetto: rettangolo con angoli arrotondati 10">
              <a:extLst>
                <a:ext uri="{FF2B5EF4-FFF2-40B4-BE49-F238E27FC236}">
                  <a16:creationId xmlns:a16="http://schemas.microsoft.com/office/drawing/2014/main" id="{373F00A3-6366-4FA0-A190-E4C9752AA2F9}"/>
                </a:ext>
              </a:extLst>
            </p:cNvPr>
            <p:cNvSpPr/>
            <p:nvPr/>
          </p:nvSpPr>
          <p:spPr>
            <a:xfrm>
              <a:off x="504035" y="2632148"/>
              <a:ext cx="9108255" cy="2185489"/>
            </a:xfrm>
            <a:prstGeom prst="wedgeRoundRectCallout">
              <a:avLst/>
            </a:prstGeom>
          </p:spPr>
          <p:style>
            <a:lnRef idx="1">
              <a:schemeClr val="accent5"/>
            </a:lnRef>
            <a:fillRef idx="2">
              <a:schemeClr val="accent5"/>
            </a:fillRef>
            <a:effectRef idx="1">
              <a:schemeClr val="accent5"/>
            </a:effectRef>
            <a:fontRef idx="minor">
              <a:schemeClr val="dk1"/>
            </a:fontRef>
          </p:style>
          <p:txBody>
            <a:bodyPr lIns="91440" tIns="45720" rIns="91440" bIns="45720" rtlCol="0" anchor="ctr"/>
            <a:lstStyle/>
            <a:p>
              <a:pPr algn="just"/>
              <a:r>
                <a:rPr lang="it-IT" sz="1050" b="1">
                  <a:solidFill>
                    <a:srgbClr val="002060"/>
                  </a:solidFill>
                  <a:latin typeface="Titillium Web" panose="020b0604020202020204" charset="0"/>
                </a:rPr>
                <a:t>A8 - Verificare la documentazione finale di progetto</a:t>
              </a:r>
              <a:endParaRPr lang="en-US" sz="1050" b="1">
                <a:solidFill>
                  <a:srgbClr val="002060"/>
                </a:solidFill>
                <a:latin typeface="Titillium Web" panose="020b0604020202020204" charset="0"/>
              </a:endParaRPr>
            </a:p>
            <a:p>
              <a:pPr lvl="1" algn="just"/>
              <a:r>
                <a:rPr lang="it-IT" sz="1050" i="1">
                  <a:solidFill>
                    <a:srgbClr val="002060"/>
                  </a:solidFill>
                  <a:latin typeface="Titillium Web" panose="020b0604020202020204" charset="0"/>
                </a:rPr>
                <a:t>Alla fine di </a:t>
              </a:r>
              <a:r>
                <a:rPr lang="it-IT" sz="1050" b="1" i="1">
                  <a:solidFill>
                    <a:srgbClr val="002060"/>
                  </a:solidFill>
                  <a:latin typeface="Titillium Web" panose="020b0604020202020204" charset="0"/>
                </a:rPr>
                <a:t>ogni singolo progetto</a:t>
              </a:r>
              <a:r>
                <a:rPr lang="it-IT" sz="1050" i="1">
                  <a:solidFill>
                    <a:srgbClr val="002060"/>
                  </a:solidFill>
                  <a:latin typeface="Titillium Web" panose="020b0604020202020204" charset="0"/>
                </a:rPr>
                <a:t> (che come specificato in precedenza non coincide necessariamente col termine del contratto), l’amministrazione deve verificare che il fornitore rilasci la seguente documentazione*:</a:t>
              </a:r>
              <a:endParaRPr lang="en-US" sz="1050" i="1">
                <a:solidFill>
                  <a:srgbClr val="002060"/>
                </a:solidFill>
                <a:latin typeface="Titillium Web" panose="020b0604020202020204" charset="0"/>
              </a:endParaRPr>
            </a:p>
            <a:p>
              <a:pPr lvl="1" algn="just"/>
              <a:endParaRPr lang="it-IT" sz="1050" i="1">
                <a:solidFill>
                  <a:srgbClr val="002060"/>
                </a:solidFill>
                <a:latin typeface="Titillium Web" panose="020b0604020202020204" charset="0"/>
              </a:endParaRPr>
            </a:p>
            <a:p>
              <a:pPr marL="1085850" lvl="2" indent="-171450" algn="just">
                <a:buFont typeface="Arial,Sans-Serif"/>
                <a:buChar char="•"/>
              </a:pPr>
              <a:r>
                <a:rPr lang="it-IT" sz="1050" b="1" i="1">
                  <a:solidFill>
                    <a:srgbClr val="002060"/>
                  </a:solidFill>
                  <a:latin typeface="Titillium Web" panose="020b0604020202020204" charset="0"/>
                </a:rPr>
                <a:t>documentazione finale</a:t>
              </a:r>
              <a:r>
                <a:rPr lang="it-IT" sz="1050" i="1">
                  <a:solidFill>
                    <a:srgbClr val="002060"/>
                  </a:solidFill>
                  <a:latin typeface="Titillium Web" panose="020b0604020202020204" charset="0"/>
                </a:rPr>
                <a:t> e completa del progetto;</a:t>
              </a:r>
              <a:endParaRPr lang="en-US" sz="1050" i="1">
                <a:solidFill>
                  <a:srgbClr val="002060"/>
                </a:solidFill>
                <a:latin typeface="Titillium Web" panose="020b0604020202020204" charset="0"/>
              </a:endParaRPr>
            </a:p>
            <a:p>
              <a:pPr marL="1085850" lvl="2" indent="-171450" algn="just">
                <a:buFont typeface="Arial,Sans-Serif"/>
                <a:buChar char="•"/>
              </a:pPr>
              <a:r>
                <a:rPr lang="it-IT" sz="1050" b="1" i="1">
                  <a:solidFill>
                    <a:srgbClr val="002060"/>
                  </a:solidFill>
                  <a:latin typeface="Titillium Web" panose="020b0604020202020204" charset="0"/>
                </a:rPr>
                <a:t>manuale di installazione/configurazione</a:t>
              </a:r>
              <a:r>
                <a:rPr lang="it-IT" sz="1050" i="1">
                  <a:solidFill>
                    <a:srgbClr val="002060"/>
                  </a:solidFill>
                  <a:latin typeface="Titillium Web" panose="020b0604020202020204" charset="0"/>
                </a:rPr>
                <a:t>;  </a:t>
              </a:r>
              <a:endParaRPr lang="en-US" sz="1050" i="1">
                <a:solidFill>
                  <a:srgbClr val="002060"/>
                </a:solidFill>
                <a:latin typeface="Titillium Web" panose="020b0604020202020204" charset="0"/>
              </a:endParaRPr>
            </a:p>
            <a:p>
              <a:pPr marL="1085850" lvl="2" indent="-171450" algn="just">
                <a:buFont typeface="Arial,Sans-Serif"/>
                <a:buChar char="•"/>
              </a:pPr>
              <a:r>
                <a:rPr lang="it-IT" sz="1050" b="1" i="1">
                  <a:solidFill>
                    <a:srgbClr val="002060"/>
                  </a:solidFill>
                  <a:latin typeface="Titillium Web" panose="020b0604020202020204" charset="0"/>
                </a:rPr>
                <a:t>report degli Assessment di Sicurezza eseguiti</a:t>
              </a:r>
              <a:r>
                <a:rPr lang="it-IT" sz="1050" i="1">
                  <a:solidFill>
                    <a:srgbClr val="002060"/>
                  </a:solidFill>
                  <a:latin typeface="Titillium Web" panose="020b0604020202020204" charset="0"/>
                </a:rPr>
                <a:t> con indicazione delle vulnerabilità riscontrate e le azioni di risoluzione/mitigazione apportate;</a:t>
              </a:r>
              <a:endParaRPr lang="en-US" sz="1050" i="1">
                <a:solidFill>
                  <a:srgbClr val="002060"/>
                </a:solidFill>
                <a:latin typeface="Titillium Web" panose="020b0604020202020204" charset="0"/>
              </a:endParaRPr>
            </a:p>
            <a:p>
              <a:pPr marL="1085850" lvl="2" indent="-171450" algn="just">
                <a:buFont typeface="Arial,Sans-Serif"/>
                <a:buChar char="•"/>
              </a:pPr>
              <a:r>
                <a:rPr lang="it-IT" sz="1050" b="1" i="1">
                  <a:solidFill>
                    <a:srgbClr val="002060"/>
                  </a:solidFill>
                  <a:latin typeface="Titillium Web" panose="020b0604020202020204" charset="0"/>
                </a:rPr>
                <a:t>“libretto di manutenzione”</a:t>
              </a:r>
              <a:r>
                <a:rPr lang="it-IT" sz="1050" i="1">
                  <a:solidFill>
                    <a:srgbClr val="002060"/>
                  </a:solidFill>
                  <a:latin typeface="Titillium Web" panose="020b0604020202020204" charset="0"/>
                </a:rPr>
                <a:t> del prodotto (software o hardware), con l’indicazione delle attività da eseguire per mantenere un adeguato livello di sicurezza del prodotto realizzato o acquistato. (ad esempio Produttore e Versioni web server, application server, CMS, DBMS), librerie, firmware, Bollettini Sicurezza, EoL).</a:t>
              </a:r>
              <a:endParaRPr lang="en-US" sz="1050" i="1">
                <a:solidFill>
                  <a:srgbClr val="000000"/>
                </a:solidFill>
                <a:latin typeface="Calibri" panose="020f0502020204030204"/>
                <a:cs typeface="Calibri"/>
              </a:endParaRPr>
            </a:p>
            <a:p>
              <a:pPr marL="1085850" lvl="2" indent="-171450" algn="just">
                <a:buFont typeface="Arial,Sans-Serif"/>
                <a:buChar char="•"/>
              </a:pPr>
              <a:endParaRPr lang="it-IT" sz="1050" i="1">
                <a:solidFill>
                  <a:srgbClr val="002060"/>
                </a:solidFill>
                <a:latin typeface="Titillium Web" panose="020b0604020202020204" charset="0"/>
              </a:endParaRPr>
            </a:p>
            <a:p>
              <a:r>
                <a:rPr lang="it-IT" sz="700" i="1">
                  <a:solidFill>
                    <a:srgbClr val="002060"/>
                  </a:solidFill>
                  <a:latin typeface="Titillium Web" panose="020b0604020202020204" charset="0"/>
                </a:rPr>
                <a:t>*Preventivamente inserita nel contratto/capitolato </a:t>
              </a:r>
              <a:endParaRPr lang="it-IT" sz="1050" i="1">
                <a:solidFill>
                  <a:srgbClr val="002060"/>
                </a:solidFill>
                <a:ea typeface="+mn-lt"/>
                <a:cs typeface="+mn-lt"/>
              </a:endParaRPr>
            </a:p>
          </p:txBody>
        </p:sp>
      </p:grpSp>
    </p:spTree>
    <p:extLst>
      <p:ext uri="{BB962C8B-B14F-4D97-AF65-F5344CB8AC3E}">
        <p14:creationId xmlns:p14="http://schemas.microsoft.com/office/powerpoint/2010/main" val="3072323318"/>
      </p:ext>
    </p:extLst>
  </p:cSld>
  <p:clrMapOvr>
    <a:overrideClrMapping bg1="lt1" tx1="dk1" bg2="lt2" tx2="dk2" accent1="accent1" accent2="accent2" accent3="accent3" accent4="accent4" accent5="accent5" accent6="accent6" hlink="hlink" folHlink="folHlink"/>
  </p:clrMapOvr>
  <p:transition/>
  <p:timing/>
</p:sld>
</file>

<file path=ppt/slides/slide5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Ref idx="1001">
        <a:schemeClr val="bg1"/>
      </p:bgRef>
    </p:bg>
    <p:spTree>
      <p:nvGrpSpPr>
        <p:cNvPr id="1" name="Shape 62"/>
        <p:cNvGrpSpPr/>
        <p:nvPr/>
      </p:nvGrpSpPr>
      <p:grpSpPr>
        <a:xfrm>
          <a:off x="0" y="0"/>
          <a:ext cx="0" cy="0"/>
        </a:xfrm>
      </p:grpSpPr>
      <p:sp>
        <p:nvSpPr>
          <p:cNvPr id="64" name="Google Shape;64;p8"/>
          <p:cNvSpPr/>
          <p:nvPr/>
        </p:nvSpPr>
        <p:spPr>
          <a:xfrm>
            <a:off x="9501049" y="73736"/>
            <a:ext cx="485924" cy="141139"/>
          </a:xfrm>
          <a:prstGeom prst="roundRect">
            <a:avLst>
              <a:gd name="adj" fmla="val 16667"/>
            </a:avLst>
          </a:prstGeom>
          <a:solidFill>
            <a:srgbClr val="0070C0"/>
          </a:solidFill>
          <a:ln>
            <a:noFill/>
          </a:ln>
        </p:spPr>
        <p:txBody>
          <a:bodyPr spcFirstLastPara="1" wrap="square" lIns="75592" tIns="37786" rIns="75592" bIns="37786" anchor="ctr" anchorCtr="0">
            <a:noAutofit/>
          </a:bodyPr>
          <a:lstStyle/>
          <a:p>
            <a:pPr algn="ctr" defTabSz="756026">
              <a:defRPr/>
            </a:pPr>
            <a:fld id="{00000000-1234-1234-1234-123412341234}" type="slidenum">
              <a:rPr lang="it-IT" sz="909">
                <a:solidFill>
                  <a:prstClr val="white"/>
                </a:solidFill>
                <a:latin typeface="Titillium Web" panose="020b0604020202020204" charset="0"/>
                <a:ea typeface="Titillium Web"/>
                <a:cs typeface="Titillium Web"/>
                <a:sym typeface="Titillium Web" panose="020b0604020202020204" charset="0"/>
              </a:rPr>
              <a:pPr algn="ctr" defTabSz="756026">
                <a:defRPr/>
              </a:pPr>
              <a:t>56</a:t>
            </a:fld>
            <a:endParaRPr sz="909">
              <a:solidFill>
                <a:prstClr val="white"/>
              </a:solidFill>
              <a:latin typeface="Titillium Web" panose="020b0604020202020204" charset="0"/>
              <a:ea typeface="Titillium Web"/>
              <a:cs typeface="Titillium Web"/>
              <a:sym typeface="Titillium Web" panose="020b0604020202020204" charset="0"/>
            </a:endParaRPr>
          </a:p>
        </p:txBody>
      </p:sp>
      <p:sp>
        <p:nvSpPr>
          <p:cNvPr id="66" name="Google Shape;66;p8"/>
          <p:cNvSpPr/>
          <p:nvPr/>
        </p:nvSpPr>
        <p:spPr>
          <a:xfrm>
            <a:off x="6983615" y="2450472"/>
            <a:ext cx="1651744" cy="18033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75592" tIns="75592" rIns="75592" bIns="75592" anchor="ctr" anchorCtr="0">
            <a:noAutofit/>
          </a:bodyPr>
          <a:lstStyle/>
          <a:p>
            <a:pPr defTabSz="756026">
              <a:defRPr/>
            </a:pPr>
            <a:endParaRPr sz="1488">
              <a:solidFill>
                <a:prstClr val="black"/>
              </a:solidFill>
              <a:latin typeface="Calibri" panose="020f0502020204030204"/>
            </a:endParaRPr>
          </a:p>
        </p:txBody>
      </p:sp>
      <p:sp>
        <p:nvSpPr>
          <p:cNvPr id="14" name="Google Shape;74;p9"/>
          <p:cNvSpPr txBox="1"/>
          <p:nvPr/>
        </p:nvSpPr>
        <p:spPr>
          <a:xfrm>
            <a:off x="408674" y="121222"/>
            <a:ext cx="8908361" cy="634265"/>
          </a:xfrm>
          <a:prstGeom prst="rect">
            <a:avLst/>
          </a:prstGeom>
          <a:noFill/>
          <a:ln>
            <a:noFill/>
          </a:ln>
        </p:spPr>
        <p:txBody>
          <a:bodyPr spcFirstLastPara="1" wrap="square" lIns="75592" tIns="37786" rIns="75592" bIns="37786" anchor="ctr" anchorCtr="0">
            <a:noAutofit/>
          </a:bodyPr>
          <a:lstStyle/>
          <a:p>
            <a:pPr algn="ctr" defTabSz="756026">
              <a:lnSpc>
                <a:spcPct val="90000"/>
              </a:lnSpc>
              <a:defRPr/>
            </a:pPr>
            <a:r>
              <a:rPr lang="it-IT" sz="2976" b="1">
                <a:solidFill>
                  <a:srgbClr val="002060"/>
                </a:solidFill>
                <a:latin typeface="Calibri" panose="020f0502020204030204" pitchFamily="34" charset="0"/>
                <a:cs typeface="Calibri" panose="020f0502020204030204" pitchFamily="34" charset="0"/>
              </a:rPr>
              <a:t>Linee guida - "La sicurezza nel procurement ICT" </a:t>
            </a:r>
          </a:p>
        </p:txBody>
      </p:sp>
      <p:sp>
        <p:nvSpPr>
          <p:cNvPr id="4" name="CasellaDiTesto 3">
            <a:extLst>
              <a:ext uri="{FF2B5EF4-FFF2-40B4-BE49-F238E27FC236}">
                <a16:creationId xmlns:a16="http://schemas.microsoft.com/office/drawing/2014/main" id="{3FF9D937-307A-4F70-AC13-5046C6647628}"/>
              </a:ext>
            </a:extLst>
          </p:cNvPr>
          <p:cNvSpPr txBox="1"/>
          <p:nvPr/>
        </p:nvSpPr>
        <p:spPr>
          <a:xfrm>
            <a:off x="342999" y="676471"/>
            <a:ext cx="9542556"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it-IT" sz="1600" b="1">
                <a:solidFill>
                  <a:srgbClr val="002060"/>
                </a:solidFill>
                <a:latin typeface="Titillium Web" panose="020b0604020202020204" charset="0"/>
              </a:rPr>
              <a:t>2.3 Azioni da svolgere dopo la stipula del contratto (in esecuzione e/o a posteriori)</a:t>
            </a:r>
          </a:p>
        </p:txBody>
      </p:sp>
      <p:grpSp>
        <p:nvGrpSpPr>
          <p:cNvPr id="10" name="Gruppo 9">
            <a:extLst>
              <a:ext uri="{FF2B5EF4-FFF2-40B4-BE49-F238E27FC236}">
                <a16:creationId xmlns:a16="http://schemas.microsoft.com/office/drawing/2014/main" id="{3C747CF9-3308-4B17-92A9-AED16054F439}"/>
              </a:ext>
            </a:extLst>
          </p:cNvPr>
          <p:cNvGrpSpPr/>
          <p:nvPr/>
        </p:nvGrpSpPr>
        <p:grpSpPr>
          <a:xfrm>
            <a:off x="511435" y="1089954"/>
            <a:ext cx="9086704" cy="3938289"/>
            <a:chOff x="511435" y="1089954"/>
            <a:chExt cx="9086704" cy="3938289"/>
          </a:xfrm>
        </p:grpSpPr>
        <p:sp>
          <p:nvSpPr>
            <p:cNvPr id="2" name="Fumetto: rettangolo con angoli arrotondati 1">
              <a:extLst>
                <a:ext uri="{FF2B5EF4-FFF2-40B4-BE49-F238E27FC236}">
                  <a16:creationId xmlns:a16="http://schemas.microsoft.com/office/drawing/2014/main" id="{BD93B98A-4308-4B29-BFC7-1D448C9EB0FF}"/>
                </a:ext>
              </a:extLst>
            </p:cNvPr>
            <p:cNvSpPr/>
            <p:nvPr/>
          </p:nvSpPr>
          <p:spPr>
            <a:xfrm>
              <a:off x="522397" y="1089954"/>
              <a:ext cx="9071153" cy="615699"/>
            </a:xfrm>
            <a:prstGeom prst="wedgeRoundRectCallout">
              <a:avLst/>
            </a:prstGeom>
          </p:spPr>
          <p:style>
            <a:lnRef idx="1">
              <a:schemeClr val="accent5"/>
            </a:lnRef>
            <a:fillRef idx="2">
              <a:schemeClr val="accent5"/>
            </a:fillRef>
            <a:effectRef idx="1">
              <a:schemeClr val="accent5"/>
            </a:effectRef>
            <a:fontRef idx="minor">
              <a:schemeClr val="dk1"/>
            </a:fontRef>
          </p:style>
          <p:txBody>
            <a:bodyPr lIns="91440" tIns="45720" rIns="91440" bIns="45720" rtlCol="0" anchor="ctr"/>
            <a:lstStyle/>
            <a:p>
              <a:r>
                <a:rPr lang="it-IT" sz="1050" b="1">
                  <a:solidFill>
                    <a:srgbClr val="002060"/>
                  </a:solidFill>
                  <a:latin typeface="Titillium Web" panose="020b0604020202020204" charset="0"/>
                </a:rPr>
                <a:t>A9 </a:t>
              </a:r>
              <a:r>
                <a:rPr lang="it-IT" sz="1050" b="1">
                  <a:solidFill>
                    <a:srgbClr val="002060"/>
                  </a:solidFill>
                  <a:ea typeface="+mn-lt"/>
                  <a:cs typeface="+mn-lt"/>
                </a:rPr>
                <a:t>–</a:t>
              </a:r>
              <a:r>
                <a:rPr lang="it-IT" sz="1050" b="1">
                  <a:solidFill>
                    <a:srgbClr val="002060"/>
                  </a:solidFill>
                  <a:latin typeface="Titillium Web" panose="020b0604020202020204" charset="0"/>
                </a:rPr>
                <a:t> Effettuare la rimozione dei permessi (deprovisioning) al termine di ogni progetto</a:t>
              </a:r>
              <a:endParaRPr lang="en-US" sz="1050" b="1">
                <a:solidFill>
                  <a:srgbClr val="002060"/>
                </a:solidFill>
                <a:latin typeface="Titillium Web" panose="020b0604020202020204" charset="0"/>
              </a:endParaRPr>
            </a:p>
            <a:p>
              <a:pPr lvl="1"/>
              <a:r>
                <a:rPr lang="it-IT" sz="1050" i="1">
                  <a:solidFill>
                    <a:srgbClr val="002060"/>
                  </a:solidFill>
                  <a:latin typeface="Titillium Web" panose="020b0604020202020204" charset="0"/>
                </a:rPr>
                <a:t>Al termine di ogni singolo progetto l’amministrazione deve obbligatoriamente eseguire il deprovisioning  delle utenze logiche fornitore, accessi fisici, VPN, Regole Firewall.</a:t>
              </a:r>
              <a:endParaRPr lang="en-US" sz="1050" i="1">
                <a:solidFill>
                  <a:srgbClr val="002060"/>
                </a:solidFill>
                <a:latin typeface="Titillium Web" panose="020b0604020202020204" charset="0"/>
              </a:endParaRPr>
            </a:p>
          </p:txBody>
        </p:sp>
        <p:sp>
          <p:nvSpPr>
            <p:cNvPr id="3" name="Fumetto: rettangolo con angoli arrotondati 2">
              <a:extLst>
                <a:ext uri="{FF2B5EF4-FFF2-40B4-BE49-F238E27FC236}">
                  <a16:creationId xmlns:a16="http://schemas.microsoft.com/office/drawing/2014/main" id="{CCDA6229-1D63-4BFF-AF8C-4B283542487E}"/>
                </a:ext>
              </a:extLst>
            </p:cNvPr>
            <p:cNvSpPr/>
            <p:nvPr/>
          </p:nvSpPr>
          <p:spPr>
            <a:xfrm>
              <a:off x="522500" y="1873452"/>
              <a:ext cx="9075639" cy="490904"/>
            </a:xfrm>
            <a:prstGeom prst="wedgeRoundRectCallout">
              <a:avLst/>
            </a:prstGeom>
          </p:spPr>
          <p:style>
            <a:lnRef idx="1">
              <a:schemeClr val="accent5"/>
            </a:lnRef>
            <a:fillRef idx="3">
              <a:schemeClr val="accent5"/>
            </a:fillRef>
            <a:effectRef idx="2">
              <a:schemeClr val="accent5"/>
            </a:effectRef>
            <a:fontRef idx="minor">
              <a:schemeClr val="lt1"/>
            </a:fontRef>
          </p:style>
          <p:txBody>
            <a:bodyPr lIns="91440" tIns="45720" rIns="91440" bIns="45720" rtlCol="0" anchor="ctr"/>
            <a:lstStyle/>
            <a:p>
              <a:r>
                <a:rPr lang="it-IT" sz="1050" b="1">
                  <a:solidFill>
                    <a:srgbClr val="002060"/>
                  </a:solidFill>
                  <a:latin typeface="Titillium Web" panose="020b0604020202020204" charset="0"/>
                </a:rPr>
                <a:t>A10 – Aggiornare l’inventario dei Beni</a:t>
              </a:r>
              <a:endParaRPr lang="en-US" sz="1050" b="1">
                <a:solidFill>
                  <a:srgbClr val="002060"/>
                </a:solidFill>
                <a:latin typeface="Titillium Web" panose="020b0604020202020204" charset="0"/>
              </a:endParaRPr>
            </a:p>
            <a:p>
              <a:pPr marL="457200" lvl="1"/>
              <a:r>
                <a:rPr lang="it-IT" sz="1050" i="1">
                  <a:solidFill>
                    <a:srgbClr val="002060"/>
                  </a:solidFill>
                  <a:latin typeface="Titillium Web" panose="020b0604020202020204" charset="0"/>
                </a:rPr>
                <a:t>Inserire l’eventuale hardware/software acquisito nell’inventario dei beni dell’amministrazione, nelle procedure di backup e di monitoraggio.</a:t>
              </a:r>
              <a:endParaRPr lang="en-US" sz="1050" i="1">
                <a:solidFill>
                  <a:srgbClr val="002060"/>
                </a:solidFill>
                <a:latin typeface="Titillium Web" panose="020b0604020202020204" charset="0"/>
              </a:endParaRPr>
            </a:p>
          </p:txBody>
        </p:sp>
        <p:sp>
          <p:nvSpPr>
            <p:cNvPr id="11" name="Fumetto: rettangolo con angoli arrotondati 10">
              <a:extLst>
                <a:ext uri="{FF2B5EF4-FFF2-40B4-BE49-F238E27FC236}">
                  <a16:creationId xmlns:a16="http://schemas.microsoft.com/office/drawing/2014/main" id="{BA39DCEC-1BB4-4B3D-893F-9C47E69A2EAC}"/>
                </a:ext>
              </a:extLst>
            </p:cNvPr>
            <p:cNvSpPr/>
            <p:nvPr/>
          </p:nvSpPr>
          <p:spPr>
            <a:xfrm>
              <a:off x="511435" y="2491961"/>
              <a:ext cx="9071153" cy="652809"/>
            </a:xfrm>
            <a:prstGeom prst="wedgeRoundRectCallout">
              <a:avLst/>
            </a:prstGeom>
          </p:spPr>
          <p:style>
            <a:lnRef idx="1">
              <a:schemeClr val="accent5"/>
            </a:lnRef>
            <a:fillRef idx="2">
              <a:schemeClr val="accent5"/>
            </a:fillRef>
            <a:effectRef idx="1">
              <a:schemeClr val="accent5"/>
            </a:effectRef>
            <a:fontRef idx="minor">
              <a:schemeClr val="dk1"/>
            </a:fontRef>
          </p:style>
          <p:txBody>
            <a:bodyPr lIns="91440" tIns="45720" rIns="91440" bIns="45720" rtlCol="0" anchor="ctr"/>
            <a:lstStyle/>
            <a:p>
              <a:r>
                <a:rPr lang="it-IT" sz="1050" b="1">
                  <a:solidFill>
                    <a:srgbClr val="002060"/>
                  </a:solidFill>
                  <a:latin typeface="Titillium Web" panose="020b0604020202020204" charset="0"/>
                </a:rPr>
                <a:t>A11 </a:t>
              </a:r>
              <a:r>
                <a:rPr lang="it-IT" sz="1050" b="1">
                  <a:solidFill>
                    <a:srgbClr val="002060"/>
                  </a:solidFill>
                  <a:ea typeface="+mn-lt"/>
                  <a:cs typeface="+mn-lt"/>
                </a:rPr>
                <a:t>–</a:t>
              </a:r>
              <a:r>
                <a:rPr lang="it-IT" sz="1050" b="1">
                  <a:solidFill>
                    <a:srgbClr val="002060"/>
                  </a:solidFill>
                  <a:latin typeface="Titillium Web" panose="020b0604020202020204" charset="0"/>
                </a:rPr>
                <a:t> Distruzione del contenuto logico (wiping) dei dispositivi che vengono sostituiti</a:t>
              </a:r>
              <a:endParaRPr lang="en-US" sz="1050" b="1">
                <a:solidFill>
                  <a:srgbClr val="002060"/>
                </a:solidFill>
                <a:latin typeface="Titillium Web" panose="020b0604020202020204" charset="0"/>
              </a:endParaRPr>
            </a:p>
            <a:p>
              <a:pPr lvl="1"/>
              <a:r>
                <a:rPr lang="it-IT" sz="1050" i="1">
                  <a:solidFill>
                    <a:srgbClr val="002060"/>
                  </a:solidFill>
                  <a:latin typeface="Titillium Web" panose="020b0604020202020204" charset="0"/>
                </a:rPr>
                <a:t>Nelle acquisizioni di attività di conduzione CED o di gestione di parchi di PC (fleet management), occorre verificare che l’hardware dismesso, si tratti di server o di postazioni di lavoro, venga cancellato e distrutto in modo sicuro.</a:t>
              </a:r>
              <a:endParaRPr lang="en-US" sz="1050" i="1">
                <a:solidFill>
                  <a:srgbClr val="002060"/>
                </a:solidFill>
                <a:latin typeface="Titillium Web" panose="020b0604020202020204" charset="0"/>
              </a:endParaRPr>
            </a:p>
          </p:txBody>
        </p:sp>
        <p:sp>
          <p:nvSpPr>
            <p:cNvPr id="12" name="Fumetto: rettangolo con angoli arrotondati 11">
              <a:extLst>
                <a:ext uri="{FF2B5EF4-FFF2-40B4-BE49-F238E27FC236}">
                  <a16:creationId xmlns:a16="http://schemas.microsoft.com/office/drawing/2014/main" id="{DA88ED1A-6EFC-4329-A119-A7D156B6E93E}"/>
                </a:ext>
              </a:extLst>
            </p:cNvPr>
            <p:cNvSpPr/>
            <p:nvPr/>
          </p:nvSpPr>
          <p:spPr>
            <a:xfrm>
              <a:off x="548609" y="3305131"/>
              <a:ext cx="9042248" cy="605947"/>
            </a:xfrm>
            <a:prstGeom prst="wedgeRoundRectCallout">
              <a:avLst/>
            </a:prstGeom>
          </p:spPr>
          <p:style>
            <a:lnRef idx="1">
              <a:schemeClr val="accent5"/>
            </a:lnRef>
            <a:fillRef idx="3">
              <a:schemeClr val="accent5"/>
            </a:fillRef>
            <a:effectRef idx="2">
              <a:schemeClr val="accent5"/>
            </a:effectRef>
            <a:fontRef idx="minor">
              <a:schemeClr val="lt1"/>
            </a:fontRef>
          </p:style>
          <p:txBody>
            <a:bodyPr lIns="91440" tIns="45720" rIns="91440" bIns="45720" rtlCol="0" anchor="ctr"/>
            <a:lstStyle/>
            <a:p>
              <a:r>
                <a:rPr lang="it-IT" sz="1050" b="1">
                  <a:solidFill>
                    <a:srgbClr val="002060"/>
                  </a:solidFill>
                  <a:latin typeface="Titillium Web" panose="020b0604020202020204" charset="0"/>
                </a:rPr>
                <a:t>A12 – Manutenzione e Aggiornamento Prodotti</a:t>
              </a:r>
              <a:endParaRPr lang="en-US" sz="1050" b="1">
                <a:solidFill>
                  <a:srgbClr val="002060"/>
                </a:solidFill>
                <a:latin typeface="Titillium Web" panose="020b0604020202020204" charset="0"/>
              </a:endParaRPr>
            </a:p>
            <a:p>
              <a:pPr lvl="1"/>
              <a:r>
                <a:rPr lang="it-IT" sz="1050" i="1">
                  <a:solidFill>
                    <a:srgbClr val="002060"/>
                  </a:solidFill>
                  <a:latin typeface="Titillium Web" panose="020b0604020202020204" charset="0"/>
                </a:rPr>
                <a:t>Per mantenere un adeguato livello di sicurezza, i prodotti software/hardware acquistati o realizzati devono essere correttamente manutenuti in base alle indicazioni del fornitore nel “</a:t>
              </a:r>
              <a:r>
                <a:rPr lang="it-IT" sz="1050" b="1" i="1">
                  <a:solidFill>
                    <a:srgbClr val="002060"/>
                  </a:solidFill>
                  <a:latin typeface="Titillium Web" panose="020b0604020202020204" charset="0"/>
                </a:rPr>
                <a:t>Libretto di Manutenzione</a:t>
              </a:r>
              <a:r>
                <a:rPr lang="it-IT" sz="1050" i="1">
                  <a:solidFill>
                    <a:srgbClr val="002060"/>
                  </a:solidFill>
                  <a:latin typeface="Titillium Web" panose="020b0604020202020204" charset="0"/>
                </a:rPr>
                <a:t>” (vedi azione A8)</a:t>
              </a:r>
              <a:endParaRPr lang="en-US" sz="1050" i="1">
                <a:solidFill>
                  <a:srgbClr val="002060"/>
                </a:solidFill>
                <a:latin typeface="Titillium Web" panose="020b0604020202020204" charset="0"/>
              </a:endParaRPr>
            </a:p>
          </p:txBody>
        </p:sp>
        <p:sp>
          <p:nvSpPr>
            <p:cNvPr id="6" name="Rettangolo con angoli arrotondati 5">
              <a:extLst>
                <a:ext uri="{FF2B5EF4-FFF2-40B4-BE49-F238E27FC236}">
                  <a16:creationId xmlns:a16="http://schemas.microsoft.com/office/drawing/2014/main" id="{8B424154-9F5B-47D6-96AD-C44F9474719D}"/>
                </a:ext>
              </a:extLst>
            </p:cNvPr>
            <p:cNvSpPr/>
            <p:nvPr/>
          </p:nvSpPr>
          <p:spPr>
            <a:xfrm>
              <a:off x="546928" y="4112117"/>
              <a:ext cx="9045183" cy="91612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just" rtl="0"/>
              <a:r>
                <a:rPr lang="it-IT" sz="1050" b="1" noProof="1">
                  <a:solidFill>
                    <a:srgbClr val="002060"/>
                  </a:solidFill>
                  <a:latin typeface="Titillium Web" panose="020b0604020202020204" charset="0"/>
                </a:rPr>
                <a:t>A13 </a:t>
              </a:r>
              <a:r>
                <a:rPr lang="it-IT" sz="1050" b="1" noProof="1">
                  <a:solidFill>
                    <a:srgbClr val="002060"/>
                  </a:solidFill>
                  <a:ea typeface="+mn-lt"/>
                  <a:cs typeface="+mn-lt"/>
                </a:rPr>
                <a:t>–</a:t>
              </a:r>
              <a:r>
                <a:rPr lang="it-IT" sz="1050" b="1" noProof="1">
                  <a:solidFill>
                    <a:srgbClr val="002060"/>
                  </a:solidFill>
                  <a:latin typeface="Titillium Web" panose="020b0604020202020204" charset="0"/>
                </a:rPr>
                <a:t> Vulnerability Assessment​</a:t>
              </a:r>
            </a:p>
            <a:p>
              <a:pPr lvl="1" algn="just" rtl="0"/>
              <a:r>
                <a:rPr lang="it-IT" sz="1050" i="1" noProof="1">
                  <a:solidFill>
                    <a:srgbClr val="002060"/>
                  </a:solidFill>
                  <a:latin typeface="Titillium Web" panose="020b0604020202020204" charset="0"/>
                </a:rPr>
                <a:t>L’amministrazione deve eseguire, su beni e servizi classificati critici ed esposti sul web, un Vulnerability Assessment. La periodicità e la tipologia di assessment dipenderà dal grado di criticità del bene e servizio (azione AG5). Come indicazione orientativa, si suggerisce di svolgere assessment a cadenza almeno annuale, e ogni volta che si apportano modifiche alla configurazione software/hardware.​</a:t>
              </a:r>
            </a:p>
          </p:txBody>
        </p:sp>
      </p:grpSp>
    </p:spTree>
    <p:extLst>
      <p:ext uri="{BB962C8B-B14F-4D97-AF65-F5344CB8AC3E}">
        <p14:creationId xmlns:p14="http://schemas.microsoft.com/office/powerpoint/2010/main" val="33734246"/>
      </p:ext>
    </p:extLst>
  </p:cSld>
  <p:clrMapOvr>
    <a:overrideClrMapping bg1="lt1" tx1="dk1" bg2="lt2" tx2="dk2" accent1="accent1" accent2="accent2" accent3="accent3" accent4="accent4" accent5="accent5" accent6="accent6" hlink="hlink" folHlink="folHlink"/>
  </p:clrMapOvr>
  <p:transition/>
  <p:timing/>
</p:sld>
</file>

<file path=ppt/slides/slide5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Ref idx="1001">
        <a:schemeClr val="bg1"/>
      </p:bgRef>
    </p:bg>
    <p:spTree>
      <p:nvGrpSpPr>
        <p:cNvPr id="1" name="Shape 62"/>
        <p:cNvGrpSpPr/>
        <p:nvPr/>
      </p:nvGrpSpPr>
      <p:grpSpPr>
        <a:xfrm>
          <a:off x="0" y="0"/>
          <a:ext cx="0" cy="0"/>
        </a:xfrm>
      </p:grpSpPr>
      <p:sp>
        <p:nvSpPr>
          <p:cNvPr id="64" name="Google Shape;64;p8"/>
          <p:cNvSpPr/>
          <p:nvPr/>
        </p:nvSpPr>
        <p:spPr>
          <a:xfrm>
            <a:off x="9501049" y="73736"/>
            <a:ext cx="485924" cy="141139"/>
          </a:xfrm>
          <a:prstGeom prst="roundRect">
            <a:avLst>
              <a:gd name="adj" fmla="val 16667"/>
            </a:avLst>
          </a:prstGeom>
          <a:solidFill>
            <a:srgbClr val="0070C0"/>
          </a:solidFill>
          <a:ln>
            <a:noFill/>
          </a:ln>
        </p:spPr>
        <p:txBody>
          <a:bodyPr spcFirstLastPara="1" wrap="square" lIns="75592" tIns="37786" rIns="75592" bIns="37786" anchor="ctr" anchorCtr="0">
            <a:noAutofit/>
          </a:bodyPr>
          <a:lstStyle/>
          <a:p>
            <a:pPr algn="ctr" defTabSz="756026">
              <a:defRPr/>
            </a:pPr>
            <a:fld id="{00000000-1234-1234-1234-123412341234}" type="slidenum">
              <a:rPr lang="it-IT" sz="909">
                <a:solidFill>
                  <a:prstClr val="white"/>
                </a:solidFill>
                <a:latin typeface="Titillium Web" panose="020b0604020202020204" charset="0"/>
                <a:ea typeface="Titillium Web"/>
                <a:cs typeface="Titillium Web"/>
                <a:sym typeface="Titillium Web" panose="020b0604020202020204" charset="0"/>
              </a:rPr>
              <a:pPr algn="ctr" defTabSz="756026">
                <a:defRPr/>
              </a:pPr>
              <a:t>57</a:t>
            </a:fld>
            <a:endParaRPr sz="909">
              <a:solidFill>
                <a:prstClr val="white"/>
              </a:solidFill>
              <a:latin typeface="Titillium Web" panose="020b0604020202020204" charset="0"/>
              <a:ea typeface="Titillium Web"/>
              <a:cs typeface="Titillium Web"/>
              <a:sym typeface="Titillium Web" panose="020b0604020202020204" charset="0"/>
            </a:endParaRPr>
          </a:p>
        </p:txBody>
      </p:sp>
      <p:sp>
        <p:nvSpPr>
          <p:cNvPr id="66" name="Google Shape;66;p8"/>
          <p:cNvSpPr/>
          <p:nvPr/>
        </p:nvSpPr>
        <p:spPr>
          <a:xfrm>
            <a:off x="6983615" y="2450472"/>
            <a:ext cx="1651744" cy="18033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75592" tIns="75592" rIns="75592" bIns="75592" anchor="ctr" anchorCtr="0">
            <a:noAutofit/>
          </a:bodyPr>
          <a:lstStyle/>
          <a:p>
            <a:pPr defTabSz="756026">
              <a:defRPr/>
            </a:pPr>
            <a:endParaRPr sz="1488">
              <a:solidFill>
                <a:prstClr val="black"/>
              </a:solidFill>
              <a:latin typeface="Calibri" panose="020f0502020204030204"/>
            </a:endParaRPr>
          </a:p>
        </p:txBody>
      </p:sp>
      <p:sp>
        <p:nvSpPr>
          <p:cNvPr id="14" name="Google Shape;74;p9"/>
          <p:cNvSpPr txBox="1"/>
          <p:nvPr/>
        </p:nvSpPr>
        <p:spPr>
          <a:xfrm>
            <a:off x="408674" y="121222"/>
            <a:ext cx="8908361" cy="634265"/>
          </a:xfrm>
          <a:prstGeom prst="rect">
            <a:avLst/>
          </a:prstGeom>
          <a:noFill/>
          <a:ln>
            <a:noFill/>
          </a:ln>
        </p:spPr>
        <p:txBody>
          <a:bodyPr spcFirstLastPara="1" wrap="square" lIns="75592" tIns="37786" rIns="75592" bIns="37786" anchor="ctr" anchorCtr="0">
            <a:noAutofit/>
          </a:bodyPr>
          <a:lstStyle/>
          <a:p>
            <a:pPr algn="ctr" defTabSz="756026">
              <a:lnSpc>
                <a:spcPct val="90000"/>
              </a:lnSpc>
              <a:defRPr/>
            </a:pPr>
            <a:r>
              <a:rPr lang="it-IT" sz="2976" b="1">
                <a:solidFill>
                  <a:srgbClr val="002060"/>
                </a:solidFill>
                <a:latin typeface="Calibri" panose="020f0502020204030204" pitchFamily="34" charset="0"/>
                <a:cs typeface="Calibri" panose="020f0502020204030204" pitchFamily="34" charset="0"/>
              </a:rPr>
              <a:t>Linee guida - "La sicurezza nel procurement ICT" </a:t>
            </a:r>
          </a:p>
        </p:txBody>
      </p:sp>
      <p:sp>
        <p:nvSpPr>
          <p:cNvPr id="4" name="CasellaDiTesto 3">
            <a:extLst>
              <a:ext uri="{FF2B5EF4-FFF2-40B4-BE49-F238E27FC236}">
                <a16:creationId xmlns:a16="http://schemas.microsoft.com/office/drawing/2014/main" id="{3FF9D937-307A-4F70-AC13-5046C6647628}"/>
              </a:ext>
            </a:extLst>
          </p:cNvPr>
          <p:cNvSpPr txBox="1"/>
          <p:nvPr/>
        </p:nvSpPr>
        <p:spPr>
          <a:xfrm>
            <a:off x="201455" y="649471"/>
            <a:ext cx="9542556"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it-IT" sz="1600" b="1">
                <a:solidFill>
                  <a:srgbClr val="002060"/>
                </a:solidFill>
                <a:latin typeface="Titillium Web" panose="020b0604020202020204" charset="0"/>
              </a:rPr>
              <a:t>Impatto per le amministrazioni</a:t>
            </a:r>
          </a:p>
        </p:txBody>
      </p:sp>
      <p:pic>
        <p:nvPicPr>
          <p:cNvPr id="3" name="Immagine 2">
            <a:extLst>
              <a:ext uri="{FF2B5EF4-FFF2-40B4-BE49-F238E27FC236}">
                <a16:creationId xmlns:a16="http://schemas.microsoft.com/office/drawing/2014/main" id="{8AFCF7B9-6C1B-4BAE-8046-E9EE4BF18393}"/>
              </a:ext>
            </a:extLst>
          </p:cNvPr>
          <p:cNvPicPr>
            <a:picLocks noChangeAspect="1"/>
          </p:cNvPicPr>
          <p:nvPr/>
        </p:nvPicPr>
        <p:blipFill>
          <a:blip r:embed="rId4"/>
          <a:stretch>
            <a:fillRect/>
          </a:stretch>
        </p:blipFill>
        <p:spPr>
          <a:xfrm>
            <a:off x="3902902" y="1134009"/>
            <a:ext cx="5762658" cy="3620871"/>
          </a:xfrm>
          <a:prstGeom prst="rect">
            <a:avLst/>
          </a:prstGeom>
        </p:spPr>
      </p:pic>
      <p:sp>
        <p:nvSpPr>
          <p:cNvPr id="2" name="Rettangolo con angoli arrotondati 1">
            <a:extLst>
              <a:ext uri="{FF2B5EF4-FFF2-40B4-BE49-F238E27FC236}">
                <a16:creationId xmlns:a16="http://schemas.microsoft.com/office/drawing/2014/main" id="{7A66B246-5695-49A7-AF7A-778AAA408AC7}"/>
              </a:ext>
            </a:extLst>
          </p:cNvPr>
          <p:cNvSpPr/>
          <p:nvPr/>
        </p:nvSpPr>
        <p:spPr>
          <a:xfrm>
            <a:off x="274268" y="982176"/>
            <a:ext cx="3580053" cy="4040865"/>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just"/>
            <a:r>
              <a:rPr lang="it-IT" sz="1100">
                <a:solidFill>
                  <a:srgbClr val="002060"/>
                </a:solidFill>
                <a:latin typeface="Titillium Web" panose="020b0604020202020204" charset="0"/>
              </a:rPr>
              <a:t>Nella </a:t>
            </a:r>
            <a:r>
              <a:rPr lang="it-IT" sz="1100" b="1">
                <a:solidFill>
                  <a:srgbClr val="002060"/>
                </a:solidFill>
                <a:latin typeface="Titillium Web" panose="020b0604020202020204" charset="0"/>
              </a:rPr>
              <a:t>tabella</a:t>
            </a:r>
            <a:r>
              <a:rPr lang="it-IT" sz="1100">
                <a:solidFill>
                  <a:srgbClr val="002060"/>
                </a:solidFill>
                <a:latin typeface="Titillium Web" panose="020b0604020202020204" charset="0"/>
              </a:rPr>
              <a:t>, tutte  le azioni illustrate nei paragrafi precedenti sono classificate in base all’impatto e alla “</a:t>
            </a:r>
            <a:r>
              <a:rPr lang="it-IT" sz="1100" b="1">
                <a:solidFill>
                  <a:srgbClr val="002060"/>
                </a:solidFill>
                <a:latin typeface="Titillium Web" panose="020b0604020202020204" charset="0"/>
              </a:rPr>
              <a:t>onerosità</a:t>
            </a:r>
            <a:r>
              <a:rPr lang="it-IT" sz="1100">
                <a:solidFill>
                  <a:srgbClr val="002060"/>
                </a:solidFill>
                <a:latin typeface="Titillium Web" panose="020b0604020202020204" charset="0"/>
              </a:rPr>
              <a:t>” delle stesse per le amministrazioni. (</a:t>
            </a:r>
            <a:r>
              <a:rPr lang="it-IT" sz="1100" b="1">
                <a:solidFill>
                  <a:srgbClr val="002060"/>
                </a:solidFill>
                <a:latin typeface="Titillium Web" panose="020b0604020202020204" charset="0"/>
              </a:rPr>
              <a:t>Impegno e risorse</a:t>
            </a:r>
            <a:r>
              <a:rPr lang="it-IT" sz="1100">
                <a:solidFill>
                  <a:srgbClr val="002060"/>
                </a:solidFill>
                <a:latin typeface="Titillium Web" panose="020b0604020202020204" charset="0"/>
              </a:rPr>
              <a:t>).</a:t>
            </a:r>
            <a:endParaRPr lang="en-US" sz="1100">
              <a:solidFill>
                <a:srgbClr val="002060"/>
              </a:solidFill>
              <a:latin typeface="Titillium Web" panose="020b0604020202020204" charset="0"/>
            </a:endParaRPr>
          </a:p>
          <a:p>
            <a:pPr algn="just"/>
            <a:endParaRPr lang="it-IT" sz="1600">
              <a:ea typeface="+mn-lt"/>
              <a:cs typeface="+mn-lt"/>
            </a:endParaRPr>
          </a:p>
          <a:p>
            <a:pPr algn="just"/>
            <a:r>
              <a:rPr lang="it-IT" sz="1100" b="1">
                <a:solidFill>
                  <a:srgbClr val="002060"/>
                </a:solidFill>
                <a:latin typeface="Titillium Web" panose="020b0604020202020204" charset="0"/>
              </a:rPr>
              <a:t>NB</a:t>
            </a:r>
            <a:r>
              <a:rPr lang="it-IT" sz="1100">
                <a:solidFill>
                  <a:srgbClr val="002060"/>
                </a:solidFill>
                <a:latin typeface="Titillium Web" panose="020b0604020202020204" charset="0"/>
              </a:rPr>
              <a:t>: i valori riportati nella colonna 2 della tabella sono tipici, nel senso che rappresentano - statisticamente - la situazione della grande maggioranza delle amministrazioni: non è tuttavia da escludere la possibilità che, in casi particolari, il livello di impatto effettivo di una o più azioni sia più alto o più basso del valore di colonna 2.</a:t>
            </a:r>
            <a:endParaRPr lang="en-US" sz="1100">
              <a:solidFill>
                <a:srgbClr val="002060"/>
              </a:solidFill>
              <a:latin typeface="Titillium Web" panose="020b0604020202020204" charset="0"/>
            </a:endParaRPr>
          </a:p>
          <a:p>
            <a:pPr algn="just"/>
            <a:endParaRPr lang="it-IT" sz="1100">
              <a:solidFill>
                <a:srgbClr val="002060"/>
              </a:solidFill>
              <a:latin typeface="Titillium Web" panose="020b0604020202020204" charset="0"/>
            </a:endParaRPr>
          </a:p>
          <a:p>
            <a:pPr algn="just"/>
            <a:r>
              <a:rPr lang="it-IT" sz="1100" b="1">
                <a:solidFill>
                  <a:srgbClr val="002060"/>
                </a:solidFill>
                <a:latin typeface="Titillium Web" panose="020b0604020202020204" charset="0"/>
              </a:rPr>
              <a:t>Ad esempio</a:t>
            </a:r>
            <a:r>
              <a:rPr lang="it-IT" sz="1100">
                <a:solidFill>
                  <a:srgbClr val="002060"/>
                </a:solidFill>
                <a:latin typeface="Titillium Web" panose="020b0604020202020204" charset="0"/>
              </a:rPr>
              <a:t>, ove il personale di un’amministrazione sia già formato sui temi della sicurezza, l’azione AG1 potrà avere un livello di impatto basso; allo stesso modo, in situazioni ove ci sia un uso massiccio e poco disciplinato di dispositivi di proprietà del fornitore, l’azione A2 potrebbe avere livello di impatto medio o anche alto. </a:t>
            </a:r>
            <a:endParaRPr lang="en-US" sz="1100">
              <a:solidFill>
                <a:srgbClr val="002060"/>
              </a:solidFill>
              <a:latin typeface="Titillium Web" panose="020b0604020202020204" charset="0"/>
            </a:endParaRPr>
          </a:p>
        </p:txBody>
      </p:sp>
    </p:spTree>
    <p:extLst>
      <p:ext uri="{BB962C8B-B14F-4D97-AF65-F5344CB8AC3E}">
        <p14:creationId xmlns:p14="http://schemas.microsoft.com/office/powerpoint/2010/main" val="1497771616"/>
      </p:ext>
    </p:extLst>
  </p:cSld>
  <p:clrMapOvr>
    <a:overrideClrMapping bg1="lt1" tx1="dk1" bg2="lt2" tx2="dk2" accent1="accent1" accent2="accent2" accent3="accent3" accent4="accent4" accent5="accent5" accent6="accent6" hlink="hlink" folHlink="folHlink"/>
  </p:clrMapOvr>
  <p:transition/>
  <p:timing/>
</p:sld>
</file>

<file path=ppt/slides/slide5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Ref idx="1001">
        <a:schemeClr val="bg1"/>
      </p:bgRef>
    </p:bg>
    <p:spTree>
      <p:nvGrpSpPr>
        <p:cNvPr id="1" name="Shape 62"/>
        <p:cNvGrpSpPr/>
        <p:nvPr/>
      </p:nvGrpSpPr>
      <p:grpSpPr>
        <a:xfrm>
          <a:off x="0" y="0"/>
          <a:ext cx="0" cy="0"/>
        </a:xfrm>
      </p:grpSpPr>
      <p:sp>
        <p:nvSpPr>
          <p:cNvPr id="64" name="Google Shape;64;p8"/>
          <p:cNvSpPr/>
          <p:nvPr/>
        </p:nvSpPr>
        <p:spPr>
          <a:xfrm>
            <a:off x="9501049" y="73736"/>
            <a:ext cx="485924" cy="141139"/>
          </a:xfrm>
          <a:prstGeom prst="roundRect">
            <a:avLst>
              <a:gd name="adj" fmla="val 16667"/>
            </a:avLst>
          </a:prstGeom>
          <a:solidFill>
            <a:srgbClr val="0070C0"/>
          </a:solidFill>
          <a:ln>
            <a:noFill/>
          </a:ln>
        </p:spPr>
        <p:txBody>
          <a:bodyPr spcFirstLastPara="1" wrap="square" lIns="75592" tIns="37786" rIns="75592" bIns="37786" anchor="ctr" anchorCtr="0">
            <a:noAutofit/>
          </a:bodyPr>
          <a:lstStyle/>
          <a:p>
            <a:pPr algn="ctr" defTabSz="756026">
              <a:defRPr/>
            </a:pPr>
            <a:fld id="{00000000-1234-1234-1234-123412341234}" type="slidenum">
              <a:rPr lang="it-IT" sz="909">
                <a:solidFill>
                  <a:prstClr val="white"/>
                </a:solidFill>
                <a:latin typeface="Titillium Web" panose="020b0604020202020204" charset="0"/>
                <a:ea typeface="Titillium Web"/>
                <a:cs typeface="Titillium Web"/>
                <a:sym typeface="Titillium Web" panose="020b0604020202020204" charset="0"/>
              </a:rPr>
              <a:pPr algn="ctr" defTabSz="756026">
                <a:defRPr/>
              </a:pPr>
              <a:t>58</a:t>
            </a:fld>
            <a:endParaRPr sz="909">
              <a:solidFill>
                <a:prstClr val="white"/>
              </a:solidFill>
              <a:latin typeface="Titillium Web" panose="020b0604020202020204" charset="0"/>
              <a:ea typeface="Titillium Web"/>
              <a:cs typeface="Titillium Web"/>
              <a:sym typeface="Titillium Web" panose="020b0604020202020204" charset="0"/>
            </a:endParaRPr>
          </a:p>
        </p:txBody>
      </p:sp>
      <p:sp>
        <p:nvSpPr>
          <p:cNvPr id="66" name="Google Shape;66;p8"/>
          <p:cNvSpPr/>
          <p:nvPr/>
        </p:nvSpPr>
        <p:spPr>
          <a:xfrm>
            <a:off x="6983615" y="2450472"/>
            <a:ext cx="1651744" cy="18033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75592" tIns="75592" rIns="75592" bIns="75592" anchor="ctr" anchorCtr="0">
            <a:noAutofit/>
          </a:bodyPr>
          <a:lstStyle/>
          <a:p>
            <a:pPr defTabSz="756026">
              <a:defRPr/>
            </a:pPr>
            <a:endParaRPr sz="1488">
              <a:solidFill>
                <a:prstClr val="black"/>
              </a:solidFill>
              <a:latin typeface="Calibri" panose="020f0502020204030204"/>
            </a:endParaRPr>
          </a:p>
        </p:txBody>
      </p:sp>
      <p:sp>
        <p:nvSpPr>
          <p:cNvPr id="14" name="Google Shape;74;p9"/>
          <p:cNvSpPr txBox="1"/>
          <p:nvPr/>
        </p:nvSpPr>
        <p:spPr>
          <a:xfrm>
            <a:off x="408674" y="121222"/>
            <a:ext cx="8908361" cy="634265"/>
          </a:xfrm>
          <a:prstGeom prst="rect">
            <a:avLst/>
          </a:prstGeom>
          <a:noFill/>
          <a:ln>
            <a:noFill/>
          </a:ln>
        </p:spPr>
        <p:txBody>
          <a:bodyPr spcFirstLastPara="1" wrap="square" lIns="75592" tIns="37786" rIns="75592" bIns="37786" anchor="ctr" anchorCtr="0">
            <a:noAutofit/>
          </a:bodyPr>
          <a:lstStyle/>
          <a:p>
            <a:pPr algn="ctr" defTabSz="756026">
              <a:lnSpc>
                <a:spcPct val="90000"/>
              </a:lnSpc>
              <a:defRPr/>
            </a:pPr>
            <a:r>
              <a:rPr lang="it-IT" sz="2976" b="1">
                <a:solidFill>
                  <a:srgbClr val="002060"/>
                </a:solidFill>
                <a:latin typeface="Calibri" panose="020f0502020204030204" pitchFamily="34" charset="0"/>
                <a:cs typeface="Calibri" panose="020f0502020204030204" pitchFamily="34" charset="0"/>
              </a:rPr>
              <a:t>Linee guida - "La sicurezza nel procurement ICT" </a:t>
            </a:r>
          </a:p>
        </p:txBody>
      </p:sp>
      <p:sp>
        <p:nvSpPr>
          <p:cNvPr id="4" name="CasellaDiTesto 3">
            <a:extLst>
              <a:ext uri="{FF2B5EF4-FFF2-40B4-BE49-F238E27FC236}">
                <a16:creationId xmlns:a16="http://schemas.microsoft.com/office/drawing/2014/main" id="{3FF9D937-307A-4F70-AC13-5046C6647628}"/>
              </a:ext>
            </a:extLst>
          </p:cNvPr>
          <p:cNvSpPr txBox="1"/>
          <p:nvPr/>
        </p:nvSpPr>
        <p:spPr>
          <a:xfrm>
            <a:off x="201455" y="649471"/>
            <a:ext cx="9542556"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it-IT" sz="1600" b="1">
                <a:solidFill>
                  <a:srgbClr val="002060"/>
                </a:solidFill>
                <a:latin typeface="Titillium Web" panose="020b0604020202020204" charset="0"/>
              </a:rPr>
              <a:t>Appendice – A</a:t>
            </a:r>
          </a:p>
          <a:p>
            <a:pPr algn="ctr"/>
            <a:endParaRPr lang="it-IT" sz="1600" b="1">
              <a:solidFill>
                <a:srgbClr val="002060"/>
              </a:solidFill>
              <a:latin typeface="Titillium Web" panose="020b0604020202020204" charset="0"/>
            </a:endParaRPr>
          </a:p>
          <a:p>
            <a:pPr algn="ctr"/>
            <a:r>
              <a:rPr lang="it-IT" sz="1600" b="1">
                <a:solidFill>
                  <a:srgbClr val="002060"/>
                </a:solidFill>
                <a:latin typeface="Titillium Web" panose="020b0604020202020204" charset="0"/>
              </a:rPr>
              <a:t>Requisiti di Sicurezza Eleggibili</a:t>
            </a:r>
            <a:endParaRPr lang="it-IT"/>
          </a:p>
        </p:txBody>
      </p:sp>
      <p:sp>
        <p:nvSpPr>
          <p:cNvPr id="9" name="CasellaDiTesto 8">
            <a:extLst>
              <a:ext uri="{FF2B5EF4-FFF2-40B4-BE49-F238E27FC236}">
                <a16:creationId xmlns:a16="http://schemas.microsoft.com/office/drawing/2014/main" id="{E9FFB5A5-393A-4E8A-866E-2A71CF0A5504}"/>
              </a:ext>
            </a:extLst>
          </p:cNvPr>
          <p:cNvSpPr txBox="1"/>
          <p:nvPr/>
        </p:nvSpPr>
        <p:spPr>
          <a:xfrm>
            <a:off x="666078" y="1355049"/>
            <a:ext cx="8834971" cy="338554"/>
          </a:xfrm>
          <a:prstGeom prst="rect">
            <a:avLst/>
          </a:prstGeom>
          <a:noFill/>
        </p:spPr>
        <p:txBody>
          <a:bodyPr wrap="square" lIns="91440" tIns="45720" rIns="91440" bIns="45720" anchor="t">
            <a:spAutoFit/>
          </a:bodyPr>
          <a:lstStyle/>
          <a:p>
            <a:endParaRPr lang="it-IT" sz="1600">
              <a:solidFill>
                <a:srgbClr val="002060"/>
              </a:solidFill>
              <a:latin typeface="Titillium Web" panose="020b0604020202020204" charset="0"/>
            </a:endParaRPr>
          </a:p>
        </p:txBody>
      </p:sp>
      <p:sp>
        <p:nvSpPr>
          <p:cNvPr id="2" name="Rettangolo con angoli arrotondati 1">
            <a:extLst>
              <a:ext uri="{FF2B5EF4-FFF2-40B4-BE49-F238E27FC236}">
                <a16:creationId xmlns:a16="http://schemas.microsoft.com/office/drawing/2014/main" id="{923A1B82-225D-4041-97BB-1D26238A762F}"/>
              </a:ext>
            </a:extLst>
          </p:cNvPr>
          <p:cNvSpPr/>
          <p:nvPr/>
        </p:nvSpPr>
        <p:spPr>
          <a:xfrm>
            <a:off x="344587" y="1565449"/>
            <a:ext cx="9304896" cy="3239269"/>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it-IT" sz="1400" b="1">
                <a:solidFill>
                  <a:srgbClr val="002060"/>
                </a:solidFill>
                <a:latin typeface="Titillium Web" panose="020b0604020202020204" charset="0"/>
              </a:rPr>
              <a:t>L’appendice A</a:t>
            </a:r>
            <a:r>
              <a:rPr lang="it-IT" sz="1400">
                <a:solidFill>
                  <a:srgbClr val="002060"/>
                </a:solidFill>
                <a:latin typeface="Titillium Web" panose="020b0604020202020204" charset="0"/>
              </a:rPr>
              <a:t> contiene tabelle in cui sono elencati alcuni requisiti di sicurezza che le amministrazioni possono inserire nei propri capitolati di gara suddivisi in: </a:t>
            </a:r>
            <a:endParaRPr lang="en-US" sz="1400">
              <a:solidFill>
                <a:srgbClr val="002060"/>
              </a:solidFill>
              <a:latin typeface="Titillium Web" panose="020b0604020202020204" charset="0"/>
            </a:endParaRPr>
          </a:p>
          <a:p>
            <a:endParaRPr lang="it-IT" sz="1400">
              <a:solidFill>
                <a:srgbClr val="002060"/>
              </a:solidFill>
              <a:latin typeface="Titillium Web" panose="020b0604020202020204" charset="0"/>
            </a:endParaRPr>
          </a:p>
          <a:p>
            <a:pPr marL="742950" lvl="1" indent="-285750">
              <a:buFont typeface="Courier New,monospace"/>
              <a:buChar char="o"/>
            </a:pPr>
            <a:r>
              <a:rPr lang="it-IT" sz="1400" i="1">
                <a:solidFill>
                  <a:srgbClr val="002060"/>
                </a:solidFill>
                <a:latin typeface="Titillium Web" panose="020b0604020202020204" charset="0"/>
              </a:rPr>
              <a:t>Requisiti </a:t>
            </a:r>
            <a:r>
              <a:rPr lang="it-IT" sz="1400" b="1" i="1">
                <a:solidFill>
                  <a:srgbClr val="002060"/>
                </a:solidFill>
                <a:latin typeface="Titillium Web" panose="020b0604020202020204" charset="0"/>
              </a:rPr>
              <a:t>generali</a:t>
            </a:r>
            <a:r>
              <a:rPr lang="it-IT" sz="1400" i="1">
                <a:solidFill>
                  <a:srgbClr val="002060"/>
                </a:solidFill>
                <a:latin typeface="Titillium Web" panose="020b0604020202020204" charset="0"/>
              </a:rPr>
              <a:t> </a:t>
            </a:r>
            <a:endParaRPr lang="en-US" sz="1400" i="1">
              <a:solidFill>
                <a:srgbClr val="002060"/>
              </a:solidFill>
              <a:latin typeface="Titillium Web" panose="020b0604020202020204" charset="0"/>
            </a:endParaRPr>
          </a:p>
          <a:p>
            <a:pPr marL="742950" lvl="1" indent="-285750">
              <a:buFont typeface="Courier New,monospace"/>
              <a:buChar char="o"/>
            </a:pPr>
            <a:endParaRPr lang="it-IT" sz="1400" i="1">
              <a:solidFill>
                <a:srgbClr val="002060"/>
              </a:solidFill>
              <a:latin typeface="Titillium Web" panose="020b0604020202020204" charset="0"/>
            </a:endParaRPr>
          </a:p>
          <a:p>
            <a:pPr marL="742950" lvl="1" indent="-285750">
              <a:buFont typeface="Courier New,monospace"/>
              <a:buChar char="o"/>
            </a:pPr>
            <a:r>
              <a:rPr lang="it-IT" sz="1400" i="1">
                <a:solidFill>
                  <a:srgbClr val="002060"/>
                </a:solidFill>
                <a:latin typeface="Titillium Web" panose="020b0604020202020204" charset="0"/>
              </a:rPr>
              <a:t>Requisiti specifici per forniture di </a:t>
            </a:r>
            <a:r>
              <a:rPr lang="it-IT" sz="1400" b="1" i="1">
                <a:solidFill>
                  <a:srgbClr val="002060"/>
                </a:solidFill>
                <a:latin typeface="Titillium Web" panose="020b0604020202020204" charset="0"/>
              </a:rPr>
              <a:t>servizi di sviluppo applicativo</a:t>
            </a:r>
            <a:r>
              <a:rPr lang="it-IT" sz="1400" i="1">
                <a:solidFill>
                  <a:srgbClr val="002060"/>
                </a:solidFill>
                <a:latin typeface="Titillium Web" panose="020b0604020202020204" charset="0"/>
              </a:rPr>
              <a:t> </a:t>
            </a:r>
            <a:endParaRPr lang="en-US" sz="1400" i="1">
              <a:solidFill>
                <a:srgbClr val="002060"/>
              </a:solidFill>
              <a:latin typeface="Titillium Web" panose="020b0604020202020204" charset="0"/>
            </a:endParaRPr>
          </a:p>
          <a:p>
            <a:pPr marL="742950" lvl="1" indent="-285750">
              <a:buFont typeface="Courier New,monospace"/>
              <a:buChar char="o"/>
            </a:pPr>
            <a:endParaRPr lang="it-IT" sz="1400" i="1">
              <a:solidFill>
                <a:srgbClr val="002060"/>
              </a:solidFill>
              <a:latin typeface="Titillium Web" panose="020b0604020202020204" charset="0"/>
            </a:endParaRPr>
          </a:p>
          <a:p>
            <a:pPr marL="742950" lvl="1" indent="-285750">
              <a:buFont typeface="Courier New,monospace"/>
              <a:buChar char="o"/>
            </a:pPr>
            <a:r>
              <a:rPr lang="it-IT" sz="1400" i="1">
                <a:solidFill>
                  <a:srgbClr val="002060"/>
                </a:solidFill>
                <a:latin typeface="Titillium Web" panose="020b0604020202020204" charset="0"/>
              </a:rPr>
              <a:t>Requisiti specifici per forniture di </a:t>
            </a:r>
            <a:r>
              <a:rPr lang="it-IT" sz="1400" b="1" i="1">
                <a:solidFill>
                  <a:srgbClr val="002060"/>
                </a:solidFill>
                <a:latin typeface="Titillium Web" panose="020b0604020202020204" charset="0"/>
              </a:rPr>
              <a:t>oggetti connessi in rete</a:t>
            </a:r>
            <a:r>
              <a:rPr lang="it-IT" sz="1400" i="1">
                <a:solidFill>
                  <a:srgbClr val="002060"/>
                </a:solidFill>
                <a:latin typeface="Titillium Web" panose="020b0604020202020204" charset="0"/>
              </a:rPr>
              <a:t> </a:t>
            </a:r>
            <a:endParaRPr lang="en-US" sz="1400" i="1">
              <a:solidFill>
                <a:srgbClr val="002060"/>
              </a:solidFill>
              <a:latin typeface="Titillium Web" panose="020b0604020202020204" charset="0"/>
            </a:endParaRPr>
          </a:p>
          <a:p>
            <a:pPr marL="742950" lvl="1" indent="-285750">
              <a:buFont typeface="Courier New,monospace"/>
              <a:buChar char="o"/>
            </a:pPr>
            <a:endParaRPr lang="it-IT" sz="1400" i="1">
              <a:solidFill>
                <a:srgbClr val="002060"/>
              </a:solidFill>
              <a:latin typeface="Titillium Web" panose="020b0604020202020204" charset="0"/>
            </a:endParaRPr>
          </a:p>
          <a:p>
            <a:pPr marL="742950" lvl="1" indent="-285750">
              <a:buFont typeface="Courier New,monospace"/>
              <a:buChar char="o"/>
            </a:pPr>
            <a:r>
              <a:rPr lang="it-IT" sz="1400" i="1">
                <a:solidFill>
                  <a:srgbClr val="002060"/>
                </a:solidFill>
                <a:latin typeface="Titillium Web" panose="020b0604020202020204" charset="0"/>
              </a:rPr>
              <a:t>Requisiti specifici per forniture di </a:t>
            </a:r>
            <a:r>
              <a:rPr lang="it-IT" sz="1400" b="1" i="1">
                <a:solidFill>
                  <a:srgbClr val="002060"/>
                </a:solidFill>
                <a:latin typeface="Titillium Web" panose="020b0604020202020204" charset="0"/>
              </a:rPr>
              <a:t>servizi di gestione remota</a:t>
            </a:r>
            <a:endParaRPr lang="en-US" sz="1400" b="1" i="1">
              <a:solidFill>
                <a:srgbClr val="002060"/>
              </a:solidFill>
              <a:latin typeface="Titillium Web" panose="020b0604020202020204" charset="0"/>
            </a:endParaRPr>
          </a:p>
          <a:p>
            <a:pPr marL="628650" lvl="1" indent="-171450">
              <a:buFont typeface="Arial,Sans-Serif"/>
              <a:buChar char="•"/>
            </a:pPr>
            <a:endParaRPr lang="it-IT" sz="1400" i="1">
              <a:solidFill>
                <a:srgbClr val="002060"/>
              </a:solidFill>
              <a:latin typeface="Titillium Web" panose="020b0604020202020204" charset="0"/>
            </a:endParaRPr>
          </a:p>
          <a:p>
            <a:r>
              <a:rPr lang="it-IT" sz="1400" b="1">
                <a:solidFill>
                  <a:srgbClr val="002060"/>
                </a:solidFill>
                <a:latin typeface="Titillium Web" panose="020b0604020202020204" charset="0"/>
              </a:rPr>
              <a:t>L’elenco non è esaustivo</a:t>
            </a:r>
            <a:r>
              <a:rPr lang="it-IT" sz="1400">
                <a:solidFill>
                  <a:srgbClr val="002060"/>
                </a:solidFill>
                <a:latin typeface="Titillium Web" panose="020b0604020202020204" charset="0"/>
              </a:rPr>
              <a:t>, ha solo lo scopo di offrire alcuni esempi significativi e di favorire un lessico comune nell’esprimere requisiti di sicurezza. </a:t>
            </a:r>
            <a:endParaRPr lang="en-US" sz="1400">
              <a:solidFill>
                <a:srgbClr val="002060"/>
              </a:solidFill>
              <a:latin typeface="Titillium Web" panose="020b0604020202020204" charset="0"/>
            </a:endParaRPr>
          </a:p>
        </p:txBody>
      </p:sp>
      <p:pic>
        <p:nvPicPr>
          <p:cNvPr id="3" name="Elemento grafico 13" descr="Appunti selezionati">
            <a:extLst>
              <a:ext uri="{FF2B5EF4-FFF2-40B4-BE49-F238E27FC236}">
                <a16:creationId xmlns:a16="http://schemas.microsoft.com/office/drawing/2014/main" id="{9E0EA84E-0D45-4362-BDA8-93DF7D0E758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420853" y="2220709"/>
            <a:ext cx="1478132" cy="1478486"/>
          </a:xfrm>
          <a:prstGeom prst="rect">
            <a:avLst/>
          </a:prstGeom>
        </p:spPr>
      </p:pic>
    </p:spTree>
    <p:extLst>
      <p:ext uri="{BB962C8B-B14F-4D97-AF65-F5344CB8AC3E}">
        <p14:creationId xmlns:p14="http://schemas.microsoft.com/office/powerpoint/2010/main" val="4255061882"/>
      </p:ext>
    </p:extLst>
  </p:cSld>
  <p:clrMapOvr>
    <a:overrideClrMapping bg1="lt1" tx1="dk1" bg2="lt2" tx2="dk2" accent1="accent1" accent2="accent2" accent3="accent3" accent4="accent4" accent5="accent5" accent6="accent6" hlink="hlink" folHlink="folHlink"/>
  </p:clrMapOvr>
  <p:transition/>
  <p:timing/>
</p:sld>
</file>

<file path=ppt/slides/slide5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olo 1"/>
          <p:cNvSpPr>
            <a:spLocks noGrp="1"/>
          </p:cNvSpPr>
          <p:nvPr>
            <p:ph type="ctrTitle"/>
          </p:nvPr>
        </p:nvSpPr>
        <p:spPr>
          <a:xfrm>
            <a:off x="-1" y="1055000"/>
            <a:ext cx="10080626" cy="1224593"/>
          </a:xfrm>
          <a:solidFill>
            <a:srgbClr val="0070C0"/>
          </a:solidFill>
        </p:spPr>
        <p:txBody>
          <a:bodyPr lIns="75605" tIns="37802" rIns="75605" bIns="37802" anchor="b">
            <a:noAutofit/>
          </a:bodyPr>
          <a:lstStyle/>
          <a:p>
            <a:r>
              <a:rPr lang="it-IT" sz="3600" b="1">
                <a:latin typeface="Titillium Web" panose="020b0604020202020204" charset="0"/>
                <a:ea typeface="+mn-ea"/>
                <a:cs typeface="+mn-cs"/>
              </a:rPr>
              <a:t>Attacchi Informatici nella </a:t>
            </a:r>
            <a:br>
              <a:rPr lang="it-IT" sz="3600" b="1">
                <a:latin typeface="Titillium Web" panose="020b0604020202020204" charset="0"/>
                <a:ea typeface="+mn-ea"/>
                <a:cs typeface="+mn-cs"/>
              </a:rPr>
            </a:br>
            <a:r>
              <a:rPr lang="it-IT" sz="3600" b="1">
                <a:latin typeface="Titillium Web" panose="020b0604020202020204" charset="0"/>
                <a:ea typeface="+mn-ea"/>
                <a:cs typeface="+mn-cs"/>
              </a:rPr>
              <a:t>Pubblica Amministrazione</a:t>
            </a:r>
            <a:endParaRPr lang="it-IT">
              <a:ea typeface="+mn-ea"/>
              <a:cs typeface="+mn-cs"/>
            </a:endParaRPr>
          </a:p>
        </p:txBody>
      </p:sp>
      <p:sp>
        <p:nvSpPr>
          <p:cNvPr id="3" name="Sottotitolo 2"/>
          <p:cNvSpPr>
            <a:spLocks noGrp="1"/>
          </p:cNvSpPr>
          <p:nvPr>
            <p:ph type="subTitle" idx="1"/>
          </p:nvPr>
        </p:nvSpPr>
        <p:spPr>
          <a:xfrm>
            <a:off x="1260078" y="3213603"/>
            <a:ext cx="7560469" cy="1103211"/>
          </a:xfrm>
        </p:spPr>
        <p:txBody>
          <a:bodyPr anchor="ctr">
            <a:normAutofit/>
          </a:bodyPr>
          <a:lstStyle/>
          <a:p>
            <a:endParaRPr lang="it-IT" sz="2646" b="1">
              <a:cs typeface="Calibri"/>
            </a:endParaRPr>
          </a:p>
          <a:p>
            <a:endParaRPr lang="it-IT" sz="2646" b="1">
              <a:cs typeface="Calibri"/>
            </a:endParaRPr>
          </a:p>
        </p:txBody>
      </p:sp>
      <p:sp>
        <p:nvSpPr>
          <p:cNvPr id="4" name="Titolo 1">
            <a:extLst>
              <a:ext uri="{FF2B5EF4-FFF2-40B4-BE49-F238E27FC236}">
                <a16:creationId xmlns:a16="http://schemas.microsoft.com/office/drawing/2014/main" id="{BCC83061-FDE6-4C91-93EF-2A4B19FF3380}"/>
              </a:ext>
            </a:extLst>
          </p:cNvPr>
          <p:cNvSpPr txBox="1"/>
          <p:nvPr/>
        </p:nvSpPr>
        <p:spPr>
          <a:xfrm>
            <a:off x="0" y="2803638"/>
            <a:ext cx="10080626" cy="954398"/>
          </a:xfrm>
          <a:prstGeom prst="rect">
            <a:avLst/>
          </a:prstGeom>
          <a:solidFill>
            <a:srgbClr val="0070C0"/>
          </a:solidFill>
        </p:spPr>
        <p:txBody>
          <a:bodyPr lIns="75605" tIns="37802" rIns="75605" bIns="37802" anchor="b">
            <a:noAutofit/>
          </a:bodyPr>
          <a:lstStyle>
            <a:lvl1pPr algn="ctr" defTabSz="914400" rtl="0" eaLnBrk="1" latinLnBrk="0" hangingPunct="1">
              <a:lnSpc>
                <a:spcPct val="90000"/>
              </a:lnSpc>
              <a:spcBef>
                <a:spcPct val="0"/>
              </a:spcBef>
              <a:buNone/>
              <a:defRPr sz="6000" kern="1200">
                <a:solidFill>
                  <a:schemeClr val="bg1"/>
                </a:solidFill>
                <a:latin typeface="+mj-lt"/>
                <a:ea typeface="+mj-ea"/>
                <a:cs typeface="+mj-cs"/>
              </a:defRPr>
            </a:lvl1pPr>
          </a:lstStyle>
          <a:p>
            <a:pPr defTabSz="756026"/>
            <a:r>
              <a:rPr lang="it-IT" sz="2646" b="1">
                <a:latin typeface="Titillium Web" panose="020b0604020202020204" charset="0"/>
              </a:rPr>
              <a:t>Gianni Amato</a:t>
            </a:r>
          </a:p>
        </p:txBody>
      </p:sp>
      <p:pic>
        <p:nvPicPr>
          <p:cNvPr id="5" name="Immagine 4">
            <a:extLst>
              <a:ext uri="{FF2B5EF4-FFF2-40B4-BE49-F238E27FC236}">
                <a16:creationId xmlns:a16="http://schemas.microsoft.com/office/drawing/2014/main" id="{304927F7-E5E0-C54A-B74A-E3B033B51911}"/>
              </a:ext>
            </a:extLst>
          </p:cNvPr>
          <p:cNvPicPr>
            <a:picLocks noChangeAspect="1"/>
          </p:cNvPicPr>
          <p:nvPr/>
        </p:nvPicPr>
        <p:blipFill>
          <a:blip r:embed="rId2"/>
          <a:srcRect t="9075" b="76025"/>
          <a:stretch>
            <a:fillRect/>
          </a:stretch>
        </p:blipFill>
        <p:spPr>
          <a:xfrm>
            <a:off x="-1" y="4805956"/>
            <a:ext cx="10080625" cy="864495"/>
          </a:xfrm>
          <a:prstGeom prst="rect">
            <a:avLst/>
          </a:prstGeom>
        </p:spPr>
      </p:pic>
    </p:spTree>
    <p:extLst>
      <p:ext uri="{BB962C8B-B14F-4D97-AF65-F5344CB8AC3E}">
        <p14:creationId xmlns:p14="http://schemas.microsoft.com/office/powerpoint/2010/main" val="606209142"/>
      </p:ext>
    </p:extLst>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6" name="Immagine 9">
            <a:extLst>
              <a:ext uri="{FF2B5EF4-FFF2-40B4-BE49-F238E27FC236}">
                <a16:creationId xmlns:a16="http://schemas.microsoft.com/office/drawing/2014/main" id="{CA00996A-86D2-4CB4-9E86-2B6792E2FA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2420400" y="777916"/>
            <a:ext cx="5120380" cy="4256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257">
            <a:extLst>
              <a:ext uri="{FF2B5EF4-FFF2-40B4-BE49-F238E27FC236}">
                <a16:creationId xmlns:a16="http://schemas.microsoft.com/office/drawing/2014/main" id="{FE723743-3F73-4071-9038-1CCA0438C2FF}"/>
              </a:ext>
            </a:extLst>
          </p:cNvPr>
          <p:cNvSpPr txBox="1">
            <a:spLocks noChangeArrowheads="1"/>
          </p:cNvSpPr>
          <p:nvPr/>
        </p:nvSpPr>
        <p:spPr bwMode="auto">
          <a:xfrm rot="16200000">
            <a:off x="7876145" y="2591726"/>
            <a:ext cx="3274891" cy="270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2400">
                <a:solidFill>
                  <a:srgbClr val="000099"/>
                </a:solidFill>
                <a:latin typeface="Arial" panose="020b0604020202020204" pitchFamily="34" charset="0"/>
              </a:defRPr>
            </a:lvl1pPr>
            <a:lvl2pPr marL="742950" indent="-285750">
              <a:spcBef>
                <a:spcPct val="20000"/>
              </a:spcBef>
              <a:buChar char="–"/>
              <a:defRPr sz="2000">
                <a:solidFill>
                  <a:srgbClr val="000099"/>
                </a:solidFill>
                <a:latin typeface="Arial" panose="020b0604020202020204" pitchFamily="34" charset="0"/>
              </a:defRPr>
            </a:lvl2pPr>
            <a:lvl3pPr marL="1143000" indent="-228600">
              <a:spcBef>
                <a:spcPct val="20000"/>
              </a:spcBef>
              <a:buChar char="•"/>
              <a:defRPr sz="2400">
                <a:solidFill>
                  <a:srgbClr val="000099"/>
                </a:solidFill>
                <a:latin typeface="Arial" panose="020b0604020202020204" pitchFamily="34" charset="0"/>
              </a:defRPr>
            </a:lvl3pPr>
            <a:lvl4pPr marL="1600200" indent="-228600">
              <a:spcBef>
                <a:spcPct val="20000"/>
              </a:spcBef>
              <a:buChar char="–"/>
              <a:defRPr sz="1600">
                <a:solidFill>
                  <a:srgbClr val="000099"/>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it-IT" altLang="it-IT" sz="1158">
                <a:ea typeface="MS PGothic" panose="020b0600070205080204" pitchFamily="34" charset="-128"/>
              </a:rPr>
              <a:t>Fonte: Internet Society</a:t>
            </a:r>
          </a:p>
        </p:txBody>
      </p:sp>
      <p:sp>
        <p:nvSpPr>
          <p:cNvPr id="7" name="Google Shape;74;p9">
            <a:extLst>
              <a:ext uri="{FF2B5EF4-FFF2-40B4-BE49-F238E27FC236}">
                <a16:creationId xmlns:a16="http://schemas.microsoft.com/office/drawing/2014/main" id="{34114699-8B15-495D-9C60-140BEF2B0E99}"/>
              </a:ext>
            </a:extLst>
          </p:cNvPr>
          <p:cNvSpPr txBox="1"/>
          <p:nvPr/>
        </p:nvSpPr>
        <p:spPr>
          <a:xfrm>
            <a:off x="245496" y="144306"/>
            <a:ext cx="8908361" cy="634265"/>
          </a:xfrm>
          <a:prstGeom prst="rect">
            <a:avLst/>
          </a:prstGeom>
          <a:noFill/>
          <a:ln>
            <a:noFill/>
          </a:ln>
        </p:spPr>
        <p:txBody>
          <a:bodyPr spcFirstLastPara="1" wrap="square" lIns="75592" tIns="37786" rIns="75592" bIns="37786" anchor="ctr" anchorCtr="0">
            <a:noAutofit/>
          </a:bodyPr>
          <a:lstStyle/>
          <a:p>
            <a:pPr defTabSz="756026">
              <a:lnSpc>
                <a:spcPct val="90000"/>
              </a:lnSpc>
            </a:pPr>
            <a:r>
              <a:rPr lang="it-IT" sz="2976" b="1">
                <a:solidFill>
                  <a:srgbClr val="002060"/>
                </a:solidFill>
                <a:latin typeface="Calibri" panose="020f0502020204030204" pitchFamily="34" charset="0"/>
                <a:ea typeface="Calibri"/>
                <a:cs typeface="Calibri" panose="020f0502020204030204" pitchFamily="34" charset="0"/>
                <a:sym typeface="Calibri" panose="020f0502020204030204"/>
              </a:rPr>
              <a:t>La prima ARPAnet</a:t>
            </a:r>
            <a:endParaRPr lang="it-IT" sz="2976">
              <a:solidFill>
                <a:prstClr val="black"/>
              </a:solidFill>
              <a:latin typeface="Calibri" panose="020f0502020204030204" pitchFamily="34" charset="0"/>
              <a:cs typeface="Calibri" panose="020f0502020204030204"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Tn>
                        </p:par>
                        <p:par>
                          <p:cTn id="5" fill="hold" nodeType="afterGroup">
                            <p:stCondLst>
                              <p:cond delay="0"/>
                            </p:stCondLst>
                            <p:childTnLst>
                              <p:par>
                                <p:cTn id="6" presetID="10" presetClass="entr" presetSubtype="0" fill="hold" nodeType="afterEffect">
                                  <p:childTnLst>
                                    <p:set>
                                      <p:cBhvr>
                                        <p:cTn id="7" dur="1" fill="hold">
                                          <p:stCondLst>
                                            <p:cond delay="0"/>
                                          </p:stCondLst>
                                        </p:cTn>
                                        <p:tgtEl>
                                          <p:spTgt spid="6"/>
                                        </p:tgtEl>
                                        <p:attrNameLst>
                                          <p:attrName>style.visibility</p:attrName>
                                        </p:attrNameLst>
                                      </p:cBhvr>
                                      <p:to>
                                        <p:strVal val="visible"/>
                                      </p:to>
                                    </p:set>
                                    <p:animEffect transition="in" filter="fade">
                                      <p:cBhvr>
                                        <p:cTn id="8" dur="1000"/>
                                        <p:tgtEl>
                                          <p:spTgt spid="6"/>
                                        </p:tgtEl>
                                      </p:cBhvr>
                                    </p:animEffect>
                                  </p:childTnLst>
                                </p:cTn>
                              </p:par>
                              <p:par>
                                <p:cTn id="9" presetID="10" presetClass="entr" presetSubtype="0" fill="hold" grpId="0" nodeType="withEffec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60.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Shape 62"/>
        <p:cNvGrpSpPr/>
        <p:nvPr/>
      </p:nvGrpSpPr>
      <p:grpSpPr>
        <a:xfrm>
          <a:off x="0" y="0"/>
          <a:ext cx="0" cy="0"/>
        </a:xfrm>
      </p:grpSpPr>
      <p:sp>
        <p:nvSpPr>
          <p:cNvPr id="64" name="Google Shape;64;p8"/>
          <p:cNvSpPr/>
          <p:nvPr/>
        </p:nvSpPr>
        <p:spPr>
          <a:xfrm>
            <a:off x="9501049" y="73736"/>
            <a:ext cx="485924" cy="141139"/>
          </a:xfrm>
          <a:prstGeom prst="roundRect">
            <a:avLst>
              <a:gd name="adj" fmla="val 16667"/>
            </a:avLst>
          </a:prstGeom>
          <a:solidFill>
            <a:srgbClr val="0070C0"/>
          </a:solidFill>
          <a:ln>
            <a:noFill/>
          </a:ln>
        </p:spPr>
        <p:txBody>
          <a:bodyPr spcFirstLastPara="1" wrap="square" lIns="75592" tIns="37786" rIns="75592" bIns="37786" anchor="ctr" anchorCtr="0">
            <a:noAutofit/>
          </a:bodyPr>
          <a:lstStyle/>
          <a:p>
            <a:pPr algn="ctr" defTabSz="756026">
              <a:defRPr/>
            </a:pPr>
            <a:fld id="{00000000-1234-1234-1234-123412341234}" type="slidenum">
              <a:rPr lang="it-IT" sz="909">
                <a:solidFill>
                  <a:prstClr val="white"/>
                </a:solidFill>
                <a:latin typeface="Titillium Web" panose="020b0604020202020204" charset="0"/>
                <a:ea typeface="Titillium Web"/>
                <a:cs typeface="Titillium Web"/>
                <a:sym typeface="Titillium Web" panose="020b0604020202020204" charset="0"/>
              </a:rPr>
              <a:pPr algn="ctr" defTabSz="756026">
                <a:defRPr/>
              </a:pPr>
              <a:t>60</a:t>
            </a:fld>
            <a:endParaRPr sz="909">
              <a:solidFill>
                <a:prstClr val="white"/>
              </a:solidFill>
              <a:latin typeface="Titillium Web" panose="020b0604020202020204" charset="0"/>
              <a:ea typeface="Titillium Web"/>
              <a:cs typeface="Titillium Web"/>
              <a:sym typeface="Titillium Web" panose="020b0604020202020204" charset="0"/>
            </a:endParaRPr>
          </a:p>
        </p:txBody>
      </p:sp>
      <p:sp>
        <p:nvSpPr>
          <p:cNvPr id="14" name="Google Shape;74;p9"/>
          <p:cNvSpPr txBox="1"/>
          <p:nvPr/>
        </p:nvSpPr>
        <p:spPr>
          <a:xfrm>
            <a:off x="245496" y="144306"/>
            <a:ext cx="8908361" cy="634265"/>
          </a:xfrm>
          <a:prstGeom prst="rect">
            <a:avLst/>
          </a:prstGeom>
          <a:noFill/>
          <a:ln>
            <a:noFill/>
          </a:ln>
        </p:spPr>
        <p:txBody>
          <a:bodyPr spcFirstLastPara="1" wrap="square" lIns="75592" tIns="37786" rIns="75592" bIns="37786" anchor="ctr" anchorCtr="0">
            <a:noAutofit/>
          </a:bodyPr>
          <a:lstStyle/>
          <a:p>
            <a:pPr defTabSz="756026">
              <a:lnSpc>
                <a:spcPct val="90000"/>
              </a:lnSpc>
              <a:defRPr/>
            </a:pPr>
            <a:r>
              <a:rPr lang="it-IT" sz="2950" b="1">
                <a:solidFill>
                  <a:srgbClr val="002060"/>
                </a:solidFill>
                <a:latin typeface="Calibri" panose="020f0502020204030204"/>
                <a:cs typeface="Calibri"/>
                <a:sym typeface="Calibri" panose="020f0502020204030204"/>
              </a:rPr>
              <a:t>Gli attacchi informatici</a:t>
            </a:r>
            <a:endParaRPr lang="it-IT"/>
          </a:p>
        </p:txBody>
      </p:sp>
      <p:sp>
        <p:nvSpPr>
          <p:cNvPr id="2" name="CasellaDiTesto 1">
            <a:extLst>
              <a:ext uri="{FF2B5EF4-FFF2-40B4-BE49-F238E27FC236}">
                <a16:creationId xmlns:a16="http://schemas.microsoft.com/office/drawing/2014/main" id="{CD5A3384-5F7F-44F2-B84B-F8DEF5545422}"/>
              </a:ext>
            </a:extLst>
          </p:cNvPr>
          <p:cNvSpPr txBox="1"/>
          <p:nvPr/>
        </p:nvSpPr>
        <p:spPr>
          <a:xfrm>
            <a:off x="2196126" y="2119073"/>
            <a:ext cx="6052763" cy="129266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sz="2000">
                <a:solidFill>
                  <a:srgbClr val="002060"/>
                </a:solidFill>
                <a:latin typeface="Titillium Web" panose="020b0604020202020204" charset="0"/>
                <a:cs typeface="Segoe UI"/>
              </a:rPr>
              <a:t>Attività ostili nei confronti di una componente informatica, spesso compiute sfruttando le debolezze della componente umana.</a:t>
            </a:r>
            <a:endParaRPr lang="it-IT" sz="2000">
              <a:cs typeface="Calibri"/>
            </a:endParaRPr>
          </a:p>
          <a:p>
            <a:pPr marL="285750" indent="-285750">
              <a:buFont typeface="Arial"/>
              <a:buChar char="•"/>
            </a:pPr>
            <a:endParaRPr lang="it-IT">
              <a:solidFill>
                <a:srgbClr val="002060"/>
              </a:solidFill>
              <a:latin typeface="Titillium Web" panose="020b0604020202020204" charset="0"/>
              <a:cs typeface="Segoe UI"/>
            </a:endParaRPr>
          </a:p>
        </p:txBody>
      </p:sp>
    </p:spTree>
    <p:extLst>
      <p:ext uri="{BB962C8B-B14F-4D97-AF65-F5344CB8AC3E}">
        <p14:creationId xmlns:p14="http://schemas.microsoft.com/office/powerpoint/2010/main" val="1144412423"/>
      </p:ext>
    </p:extLst>
  </p:cSld>
  <p:clrMapOvr>
    <a:masterClrMapping/>
  </p:clrMapOvr>
  <p:transition/>
  <p:timing/>
</p:sld>
</file>

<file path=ppt/slides/slide6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Shape 62"/>
        <p:cNvGrpSpPr/>
        <p:nvPr/>
      </p:nvGrpSpPr>
      <p:grpSpPr>
        <a:xfrm>
          <a:off x="0" y="0"/>
          <a:ext cx="0" cy="0"/>
        </a:xfrm>
      </p:grpSpPr>
      <p:sp>
        <p:nvSpPr>
          <p:cNvPr id="64" name="Google Shape;64;p8"/>
          <p:cNvSpPr/>
          <p:nvPr/>
        </p:nvSpPr>
        <p:spPr>
          <a:xfrm>
            <a:off x="9501049" y="73736"/>
            <a:ext cx="485924" cy="141139"/>
          </a:xfrm>
          <a:prstGeom prst="roundRect">
            <a:avLst>
              <a:gd name="adj" fmla="val 16667"/>
            </a:avLst>
          </a:prstGeom>
          <a:solidFill>
            <a:srgbClr val="0070C0"/>
          </a:solidFill>
          <a:ln>
            <a:noFill/>
          </a:ln>
        </p:spPr>
        <p:txBody>
          <a:bodyPr spcFirstLastPara="1" wrap="square" lIns="75592" tIns="37786" rIns="75592" bIns="37786" anchor="ctr" anchorCtr="0">
            <a:noAutofit/>
          </a:bodyPr>
          <a:lstStyle/>
          <a:p>
            <a:pPr algn="ctr" defTabSz="756026">
              <a:defRPr/>
            </a:pPr>
            <a:fld id="{00000000-1234-1234-1234-123412341234}" type="slidenum">
              <a:rPr lang="it-IT" sz="909">
                <a:solidFill>
                  <a:prstClr val="white"/>
                </a:solidFill>
                <a:latin typeface="Titillium Web" panose="020b0604020202020204" charset="0"/>
                <a:ea typeface="Titillium Web"/>
                <a:cs typeface="Titillium Web"/>
                <a:sym typeface="Titillium Web" panose="020b0604020202020204" charset="0"/>
              </a:rPr>
              <a:pPr algn="ctr" defTabSz="756026">
                <a:defRPr/>
              </a:pPr>
              <a:t>61</a:t>
            </a:fld>
            <a:endParaRPr sz="909">
              <a:solidFill>
                <a:prstClr val="white"/>
              </a:solidFill>
              <a:latin typeface="Titillium Web" panose="020b0604020202020204" charset="0"/>
              <a:ea typeface="Titillium Web"/>
              <a:cs typeface="Titillium Web"/>
              <a:sym typeface="Titillium Web" panose="020b0604020202020204" charset="0"/>
            </a:endParaRPr>
          </a:p>
        </p:txBody>
      </p:sp>
      <p:sp>
        <p:nvSpPr>
          <p:cNvPr id="14" name="Google Shape;74;p9"/>
          <p:cNvSpPr txBox="1"/>
          <p:nvPr/>
        </p:nvSpPr>
        <p:spPr>
          <a:xfrm>
            <a:off x="245496" y="144306"/>
            <a:ext cx="8908361" cy="634265"/>
          </a:xfrm>
          <a:prstGeom prst="rect">
            <a:avLst/>
          </a:prstGeom>
          <a:noFill/>
          <a:ln>
            <a:noFill/>
          </a:ln>
        </p:spPr>
        <p:txBody>
          <a:bodyPr spcFirstLastPara="1" wrap="square" lIns="75592" tIns="37786" rIns="75592" bIns="37786" anchor="ctr" anchorCtr="0">
            <a:noAutofit/>
          </a:bodyPr>
          <a:lstStyle/>
          <a:p>
            <a:pPr defTabSz="756026">
              <a:lnSpc>
                <a:spcPct val="90000"/>
              </a:lnSpc>
              <a:defRPr/>
            </a:pPr>
            <a:r>
              <a:rPr lang="it-IT" sz="2950" b="1">
                <a:solidFill>
                  <a:srgbClr val="002060"/>
                </a:solidFill>
                <a:latin typeface="Calibri" panose="020f0502020204030204"/>
                <a:cs typeface="Calibri"/>
                <a:sym typeface="Calibri" panose="020f0502020204030204"/>
              </a:rPr>
              <a:t>Panorama delle </a:t>
            </a:r>
            <a:r>
              <a:rPr lang="it-IT" sz="2950" b="1">
                <a:solidFill>
                  <a:srgbClr val="002060"/>
                </a:solidFill>
                <a:ea typeface="+mn-lt"/>
                <a:cs typeface="+mn-lt"/>
                <a:sym typeface="Calibri" panose="020f0502020204030204"/>
              </a:rPr>
              <a:t>minacce </a:t>
            </a:r>
            <a:r>
              <a:rPr lang="it-IT" sz="2950" b="1">
                <a:solidFill>
                  <a:srgbClr val="002060"/>
                </a:solidFill>
                <a:latin typeface="Calibri" panose="020f0502020204030204"/>
                <a:cs typeface="Calibri"/>
                <a:sym typeface="Calibri" panose="020f0502020204030204"/>
              </a:rPr>
              <a:t>principali</a:t>
            </a:r>
            <a:endParaRPr lang="it-IT" sz="2976">
              <a:solidFill>
                <a:prstClr val="black"/>
              </a:solidFill>
              <a:latin typeface="Calibri" panose="020f0502020204030204" pitchFamily="34" charset="0"/>
              <a:cs typeface="Calibri" panose="020f0502020204030204" pitchFamily="34" charset="0"/>
            </a:endParaRPr>
          </a:p>
        </p:txBody>
      </p:sp>
      <p:sp>
        <p:nvSpPr>
          <p:cNvPr id="9" name="Rettangolo con angoli arrotondati 8">
            <a:extLst>
              <a:ext uri="{FF2B5EF4-FFF2-40B4-BE49-F238E27FC236}">
                <a16:creationId xmlns:a16="http://schemas.microsoft.com/office/drawing/2014/main" id="{0F8D7E60-8356-4657-B110-30CBB7338039}"/>
              </a:ext>
            </a:extLst>
          </p:cNvPr>
          <p:cNvSpPr/>
          <p:nvPr/>
        </p:nvSpPr>
        <p:spPr>
          <a:xfrm>
            <a:off x="7083531" y="1208671"/>
            <a:ext cx="2066987" cy="587170"/>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it-IT" sz="2000">
                <a:solidFill>
                  <a:srgbClr val="002060"/>
                </a:solidFill>
                <a:ea typeface="+mn-lt"/>
                <a:cs typeface="+mn-lt"/>
              </a:rPr>
              <a:t>Esfiltrare</a:t>
            </a:r>
          </a:p>
          <a:p>
            <a:pPr algn="ctr"/>
            <a:r>
              <a:rPr lang="it-IT" sz="1200">
                <a:solidFill>
                  <a:srgbClr val="002060"/>
                </a:solidFill>
                <a:ea typeface="+mn-lt"/>
                <a:cs typeface="+mn-lt"/>
              </a:rPr>
              <a:t>db, credenziali, carte...</a:t>
            </a:r>
            <a:endParaRPr lang="it-IT"/>
          </a:p>
        </p:txBody>
      </p:sp>
      <p:sp>
        <p:nvSpPr>
          <p:cNvPr id="11" name="Rettangolo con angoli arrotondati 10">
            <a:extLst>
              <a:ext uri="{FF2B5EF4-FFF2-40B4-BE49-F238E27FC236}">
                <a16:creationId xmlns:a16="http://schemas.microsoft.com/office/drawing/2014/main" id="{3C386EC7-3AF9-4162-B6C8-74B412749510}"/>
              </a:ext>
            </a:extLst>
          </p:cNvPr>
          <p:cNvSpPr/>
          <p:nvPr/>
        </p:nvSpPr>
        <p:spPr>
          <a:xfrm>
            <a:off x="7154267" y="2538054"/>
            <a:ext cx="2066987" cy="587172"/>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it-IT" sz="2000">
                <a:solidFill>
                  <a:srgbClr val="002060"/>
                </a:solidFill>
                <a:ea typeface="+mn-lt"/>
                <a:cs typeface="+mn-lt"/>
              </a:rPr>
              <a:t>Estorcere</a:t>
            </a:r>
            <a:endParaRPr lang="it-IT"/>
          </a:p>
          <a:p>
            <a:pPr algn="ctr"/>
            <a:r>
              <a:rPr lang="it-IT" sz="1200">
                <a:solidFill>
                  <a:srgbClr val="002060"/>
                </a:solidFill>
                <a:ea typeface="+mn-lt"/>
                <a:cs typeface="+mn-lt"/>
              </a:rPr>
              <a:t>ransomware, ddos, breach...</a:t>
            </a:r>
            <a:endParaRPr lang="it-IT" sz="1200">
              <a:ea typeface="+mn-lt"/>
              <a:cs typeface="+mn-lt"/>
            </a:endParaRPr>
          </a:p>
        </p:txBody>
      </p:sp>
      <p:sp>
        <p:nvSpPr>
          <p:cNvPr id="13" name="Rettangolo con angoli arrotondati 12">
            <a:extLst>
              <a:ext uri="{FF2B5EF4-FFF2-40B4-BE49-F238E27FC236}">
                <a16:creationId xmlns:a16="http://schemas.microsoft.com/office/drawing/2014/main" id="{AA7779CF-5DDA-4AAF-B762-1EE4B8AC67B7}"/>
              </a:ext>
            </a:extLst>
          </p:cNvPr>
          <p:cNvSpPr/>
          <p:nvPr/>
        </p:nvSpPr>
        <p:spPr>
          <a:xfrm>
            <a:off x="7156561" y="3845783"/>
            <a:ext cx="2066987" cy="587170"/>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it-IT" sz="2000">
                <a:solidFill>
                  <a:srgbClr val="002060"/>
                </a:solidFill>
                <a:ea typeface="+mn-lt"/>
                <a:cs typeface="+mn-lt"/>
              </a:rPr>
              <a:t>Botnet</a:t>
            </a:r>
          </a:p>
          <a:p>
            <a:pPr algn="ctr"/>
            <a:r>
              <a:rPr lang="it-IT" sz="1200">
                <a:solidFill>
                  <a:srgbClr val="002060"/>
                </a:solidFill>
                <a:ea typeface="+mn-lt"/>
                <a:cs typeface="+mn-lt"/>
              </a:rPr>
              <a:t>zombie</a:t>
            </a:r>
            <a:endParaRPr lang="it-IT" sz="1200">
              <a:ea typeface="+mn-lt"/>
              <a:cs typeface="+mn-lt"/>
            </a:endParaRPr>
          </a:p>
        </p:txBody>
      </p:sp>
      <p:sp>
        <p:nvSpPr>
          <p:cNvPr id="15" name="Rettangolo con angoli arrotondati 14">
            <a:extLst>
              <a:ext uri="{FF2B5EF4-FFF2-40B4-BE49-F238E27FC236}">
                <a16:creationId xmlns:a16="http://schemas.microsoft.com/office/drawing/2014/main" id="{0F9FD6AD-0076-47B9-9BD6-7CACCD1E2BF5}"/>
              </a:ext>
            </a:extLst>
          </p:cNvPr>
          <p:cNvSpPr/>
          <p:nvPr/>
        </p:nvSpPr>
        <p:spPr>
          <a:xfrm>
            <a:off x="3853185" y="2538012"/>
            <a:ext cx="2066987" cy="587171"/>
          </a:xfrm>
          <a:prstGeom prst="roundRect">
            <a:avLst/>
          </a:prstGeom>
          <a:solidFill>
            <a:schemeClr val="bg2"/>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it-IT" sz="2000" b="1">
                <a:solidFill>
                  <a:srgbClr val="002060"/>
                </a:solidFill>
                <a:ea typeface="+mn-lt"/>
                <a:cs typeface="+mn-lt"/>
              </a:rPr>
              <a:t>Monetizzare</a:t>
            </a:r>
          </a:p>
        </p:txBody>
      </p:sp>
      <p:sp>
        <p:nvSpPr>
          <p:cNvPr id="22" name="Rettangolo con angoli arrotondati 21">
            <a:extLst>
              <a:ext uri="{FF2B5EF4-FFF2-40B4-BE49-F238E27FC236}">
                <a16:creationId xmlns:a16="http://schemas.microsoft.com/office/drawing/2014/main" id="{9C18D835-8091-4B86-ABA1-3A2B9B8A3A68}"/>
              </a:ext>
            </a:extLst>
          </p:cNvPr>
          <p:cNvSpPr/>
          <p:nvPr/>
        </p:nvSpPr>
        <p:spPr>
          <a:xfrm>
            <a:off x="352070" y="1209073"/>
            <a:ext cx="2073973" cy="579112"/>
          </a:xfrm>
          <a:prstGeom prst="roundRect">
            <a:avLst/>
          </a:prstGeom>
          <a:solidFill>
            <a:schemeClr val="bg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it-IT" sz="2000">
                <a:solidFill>
                  <a:srgbClr val="002060"/>
                </a:solidFill>
                <a:ea typeface="+mn-lt"/>
                <a:cs typeface="+mn-lt"/>
              </a:rPr>
              <a:t>Malware</a:t>
            </a:r>
          </a:p>
          <a:p>
            <a:pPr algn="ctr"/>
            <a:r>
              <a:rPr lang="it-IT" sz="1200">
                <a:solidFill>
                  <a:srgbClr val="002060"/>
                </a:solidFill>
                <a:cs typeface="Calibri"/>
              </a:rPr>
              <a:t>phishing</a:t>
            </a:r>
            <a:endParaRPr lang="it-IT" sz="2000">
              <a:solidFill>
                <a:srgbClr val="002060"/>
              </a:solidFill>
              <a:cs typeface="Calibri"/>
            </a:endParaRPr>
          </a:p>
        </p:txBody>
      </p:sp>
      <p:sp>
        <p:nvSpPr>
          <p:cNvPr id="23" name="Rettangolo con angoli arrotondati 22">
            <a:extLst>
              <a:ext uri="{FF2B5EF4-FFF2-40B4-BE49-F238E27FC236}">
                <a16:creationId xmlns:a16="http://schemas.microsoft.com/office/drawing/2014/main" id="{95B7137B-24BA-40B0-A5DD-80FF59154A49}"/>
              </a:ext>
            </a:extLst>
          </p:cNvPr>
          <p:cNvSpPr/>
          <p:nvPr/>
        </p:nvSpPr>
        <p:spPr>
          <a:xfrm>
            <a:off x="365019" y="2532159"/>
            <a:ext cx="2053017" cy="586095"/>
          </a:xfrm>
          <a:prstGeom prst="roundRect">
            <a:avLst/>
          </a:prstGeom>
          <a:solidFill>
            <a:schemeClr val="bg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it-IT" sz="2000">
                <a:solidFill>
                  <a:srgbClr val="002060"/>
                </a:solidFill>
                <a:ea typeface="+mn-lt"/>
                <a:cs typeface="+mn-lt"/>
              </a:rPr>
              <a:t>Web attack</a:t>
            </a:r>
          </a:p>
          <a:p>
            <a:pPr algn="ctr"/>
            <a:r>
              <a:rPr lang="it-IT" sz="1200">
                <a:solidFill>
                  <a:srgbClr val="002060"/>
                </a:solidFill>
                <a:cs typeface="Calibri"/>
              </a:rPr>
              <a:t>Vulnerabilità</a:t>
            </a:r>
            <a:endParaRPr lang="it-IT" sz="2000">
              <a:solidFill>
                <a:srgbClr val="002060"/>
              </a:solidFill>
              <a:cs typeface="Calibri"/>
            </a:endParaRPr>
          </a:p>
        </p:txBody>
      </p:sp>
      <p:sp>
        <p:nvSpPr>
          <p:cNvPr id="24" name="Rettangolo con angoli arrotondati 23">
            <a:extLst>
              <a:ext uri="{FF2B5EF4-FFF2-40B4-BE49-F238E27FC236}">
                <a16:creationId xmlns:a16="http://schemas.microsoft.com/office/drawing/2014/main" id="{510207F5-FCBE-4C47-B360-F5001F602644}"/>
              </a:ext>
            </a:extLst>
          </p:cNvPr>
          <p:cNvSpPr/>
          <p:nvPr/>
        </p:nvSpPr>
        <p:spPr>
          <a:xfrm>
            <a:off x="365827" y="3847926"/>
            <a:ext cx="2073972" cy="586095"/>
          </a:xfrm>
          <a:prstGeom prst="roundRect">
            <a:avLst/>
          </a:prstGeom>
          <a:solidFill>
            <a:schemeClr val="bg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it-IT" sz="2000">
                <a:solidFill>
                  <a:srgbClr val="002060"/>
                </a:solidFill>
                <a:ea typeface="+mn-lt"/>
                <a:cs typeface="+mn-lt"/>
              </a:rPr>
              <a:t>DDoS</a:t>
            </a:r>
          </a:p>
          <a:p>
            <a:pPr algn="ctr"/>
            <a:r>
              <a:rPr lang="it-IT" sz="1200">
                <a:solidFill>
                  <a:srgbClr val="002060"/>
                </a:solidFill>
                <a:cs typeface="Calibri"/>
              </a:rPr>
              <a:t>botnet</a:t>
            </a:r>
            <a:endParaRPr lang="it-IT" sz="2000">
              <a:solidFill>
                <a:srgbClr val="002060"/>
              </a:solidFill>
              <a:cs typeface="Calibri"/>
            </a:endParaRPr>
          </a:p>
        </p:txBody>
      </p:sp>
      <p:sp>
        <p:nvSpPr>
          <p:cNvPr id="28" name="Parentesi graffa chiusa 27">
            <a:extLst>
              <a:ext uri="{FF2B5EF4-FFF2-40B4-BE49-F238E27FC236}">
                <a16:creationId xmlns:a16="http://schemas.microsoft.com/office/drawing/2014/main" id="{5550CF20-47A8-4A59-AC07-C86E64710DBF}"/>
              </a:ext>
            </a:extLst>
          </p:cNvPr>
          <p:cNvSpPr/>
          <p:nvPr/>
        </p:nvSpPr>
        <p:spPr>
          <a:xfrm>
            <a:off x="3006160" y="1502066"/>
            <a:ext cx="370111" cy="2644239"/>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29" name="Parentesi graffa aperta 28">
            <a:extLst>
              <a:ext uri="{FF2B5EF4-FFF2-40B4-BE49-F238E27FC236}">
                <a16:creationId xmlns:a16="http://schemas.microsoft.com/office/drawing/2014/main" id="{0550BFAB-4F6C-4B63-8031-3D306C7899D8}"/>
              </a:ext>
            </a:extLst>
          </p:cNvPr>
          <p:cNvSpPr/>
          <p:nvPr/>
        </p:nvSpPr>
        <p:spPr>
          <a:xfrm>
            <a:off x="6417562" y="1506443"/>
            <a:ext cx="370111" cy="263696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Tree>
    <p:extLst>
      <p:ext uri="{BB962C8B-B14F-4D97-AF65-F5344CB8AC3E}">
        <p14:creationId xmlns:p14="http://schemas.microsoft.com/office/powerpoint/2010/main" val="3436752304"/>
      </p:ext>
    </p:extLst>
  </p:cSld>
  <p:clrMapOvr>
    <a:masterClrMapping/>
  </p:clrMapOvr>
  <p:transition/>
  <p:timing/>
</p:sld>
</file>

<file path=ppt/slides/slide6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Shape 62"/>
        <p:cNvGrpSpPr/>
        <p:nvPr/>
      </p:nvGrpSpPr>
      <p:grpSpPr>
        <a:xfrm>
          <a:off x="0" y="0"/>
          <a:ext cx="0" cy="0"/>
        </a:xfrm>
      </p:grpSpPr>
      <p:sp>
        <p:nvSpPr>
          <p:cNvPr id="64" name="Google Shape;64;p8"/>
          <p:cNvSpPr/>
          <p:nvPr/>
        </p:nvSpPr>
        <p:spPr>
          <a:xfrm>
            <a:off x="9501049" y="73736"/>
            <a:ext cx="485924" cy="141139"/>
          </a:xfrm>
          <a:prstGeom prst="roundRect">
            <a:avLst>
              <a:gd name="adj" fmla="val 16667"/>
            </a:avLst>
          </a:prstGeom>
          <a:solidFill>
            <a:srgbClr val="0070C0"/>
          </a:solidFill>
          <a:ln>
            <a:noFill/>
          </a:ln>
        </p:spPr>
        <p:txBody>
          <a:bodyPr spcFirstLastPara="1" wrap="square" lIns="75592" tIns="37786" rIns="75592" bIns="37786" anchor="ctr" anchorCtr="0">
            <a:noAutofit/>
          </a:bodyPr>
          <a:lstStyle/>
          <a:p>
            <a:pPr algn="ctr" defTabSz="756026">
              <a:defRPr/>
            </a:pPr>
            <a:fld id="{00000000-1234-1234-1234-123412341234}" type="slidenum">
              <a:rPr lang="it-IT" sz="909">
                <a:solidFill>
                  <a:prstClr val="white"/>
                </a:solidFill>
                <a:latin typeface="Titillium Web" panose="020b0604020202020204" charset="0"/>
                <a:ea typeface="Titillium Web"/>
                <a:cs typeface="Titillium Web"/>
                <a:sym typeface="Titillium Web" panose="020b0604020202020204" charset="0"/>
              </a:rPr>
              <a:pPr algn="ctr" defTabSz="756026">
                <a:defRPr/>
              </a:pPr>
              <a:t>62</a:t>
            </a:fld>
            <a:endParaRPr sz="909">
              <a:solidFill>
                <a:prstClr val="white"/>
              </a:solidFill>
              <a:latin typeface="Titillium Web" panose="020b0604020202020204" charset="0"/>
              <a:ea typeface="Titillium Web"/>
              <a:cs typeface="Titillium Web"/>
              <a:sym typeface="Titillium Web" panose="020b0604020202020204" charset="0"/>
            </a:endParaRPr>
          </a:p>
        </p:txBody>
      </p:sp>
      <p:sp>
        <p:nvSpPr>
          <p:cNvPr id="14" name="Google Shape;74;p9"/>
          <p:cNvSpPr txBox="1"/>
          <p:nvPr/>
        </p:nvSpPr>
        <p:spPr>
          <a:xfrm>
            <a:off x="245496" y="144306"/>
            <a:ext cx="8908361" cy="634265"/>
          </a:xfrm>
          <a:prstGeom prst="rect">
            <a:avLst/>
          </a:prstGeom>
          <a:noFill/>
          <a:ln>
            <a:noFill/>
          </a:ln>
        </p:spPr>
        <p:txBody>
          <a:bodyPr spcFirstLastPara="1" wrap="square" lIns="75592" tIns="37786" rIns="75592" bIns="37786" anchor="ctr" anchorCtr="0">
            <a:noAutofit/>
          </a:bodyPr>
          <a:lstStyle/>
          <a:p>
            <a:pPr defTabSz="756026">
              <a:lnSpc>
                <a:spcPct val="90000"/>
              </a:lnSpc>
              <a:defRPr/>
            </a:pPr>
            <a:r>
              <a:rPr lang="it-IT" sz="2950" b="1">
                <a:solidFill>
                  <a:srgbClr val="002060"/>
                </a:solidFill>
                <a:latin typeface="Calibri" panose="020f0502020204030204"/>
                <a:cs typeface="Calibri"/>
              </a:rPr>
              <a:t>Flusso della minaccia in dettaglio</a:t>
            </a:r>
          </a:p>
        </p:txBody>
      </p:sp>
      <p:sp>
        <p:nvSpPr>
          <p:cNvPr id="9" name="Rettangolo con angoli arrotondati 8">
            <a:extLst>
              <a:ext uri="{FF2B5EF4-FFF2-40B4-BE49-F238E27FC236}">
                <a16:creationId xmlns:a16="http://schemas.microsoft.com/office/drawing/2014/main" id="{0F8D7E60-8356-4657-B110-30CBB7338039}"/>
              </a:ext>
            </a:extLst>
          </p:cNvPr>
          <p:cNvSpPr/>
          <p:nvPr/>
        </p:nvSpPr>
        <p:spPr>
          <a:xfrm>
            <a:off x="3310866" y="2254804"/>
            <a:ext cx="1405128" cy="579900"/>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it-IT" sz="2000">
                <a:solidFill>
                  <a:srgbClr val="002060"/>
                </a:solidFill>
                <a:ea typeface="+mn-lt"/>
                <a:cs typeface="+mn-lt"/>
              </a:rPr>
              <a:t>Esfiltrare</a:t>
            </a:r>
          </a:p>
          <a:p>
            <a:pPr algn="ctr"/>
            <a:r>
              <a:rPr lang="it-IT" sz="1200">
                <a:solidFill>
                  <a:srgbClr val="002060"/>
                </a:solidFill>
                <a:ea typeface="+mn-lt"/>
                <a:cs typeface="+mn-lt"/>
              </a:rPr>
              <a:t>db, email, cards</a:t>
            </a:r>
            <a:endParaRPr lang="it-IT"/>
          </a:p>
        </p:txBody>
      </p:sp>
      <p:sp>
        <p:nvSpPr>
          <p:cNvPr id="11" name="Rettangolo con angoli arrotondati 10">
            <a:extLst>
              <a:ext uri="{FF2B5EF4-FFF2-40B4-BE49-F238E27FC236}">
                <a16:creationId xmlns:a16="http://schemas.microsoft.com/office/drawing/2014/main" id="{3C386EC7-3AF9-4162-B6C8-74B412749510}"/>
              </a:ext>
            </a:extLst>
          </p:cNvPr>
          <p:cNvSpPr/>
          <p:nvPr/>
        </p:nvSpPr>
        <p:spPr>
          <a:xfrm>
            <a:off x="4152039" y="3322668"/>
            <a:ext cx="1601503" cy="587170"/>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it-IT" sz="2000">
                <a:solidFill>
                  <a:srgbClr val="002060"/>
                </a:solidFill>
                <a:ea typeface="+mn-lt"/>
                <a:cs typeface="+mn-lt"/>
              </a:rPr>
              <a:t>Monetizzare</a:t>
            </a:r>
            <a:endParaRPr lang="it-IT" sz="1200">
              <a:ea typeface="+mn-lt"/>
              <a:cs typeface="+mn-lt"/>
            </a:endParaRPr>
          </a:p>
        </p:txBody>
      </p:sp>
      <p:sp>
        <p:nvSpPr>
          <p:cNvPr id="13" name="Rettangolo con angoli arrotondati 12">
            <a:extLst>
              <a:ext uri="{FF2B5EF4-FFF2-40B4-BE49-F238E27FC236}">
                <a16:creationId xmlns:a16="http://schemas.microsoft.com/office/drawing/2014/main" id="{AA7779CF-5DDA-4AAF-B762-1EE4B8AC67B7}"/>
              </a:ext>
            </a:extLst>
          </p:cNvPr>
          <p:cNvSpPr/>
          <p:nvPr/>
        </p:nvSpPr>
        <p:spPr>
          <a:xfrm>
            <a:off x="5252056" y="2254376"/>
            <a:ext cx="1376036" cy="587169"/>
          </a:xfrm>
          <a:prstGeom prst="roundRect">
            <a:avLst/>
          </a:prstGeom>
          <a:solidFill>
            <a:schemeClr val="bg2"/>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it-IT" sz="2000">
                <a:solidFill>
                  <a:srgbClr val="002060"/>
                </a:solidFill>
                <a:ea typeface="+mn-lt"/>
                <a:cs typeface="+mn-lt"/>
              </a:rPr>
              <a:t>Inibire</a:t>
            </a:r>
          </a:p>
          <a:p>
            <a:pPr algn="ctr"/>
            <a:r>
              <a:rPr lang="it-IT" sz="1200">
                <a:solidFill>
                  <a:srgbClr val="002060"/>
                </a:solidFill>
                <a:cs typeface="Calibri"/>
              </a:rPr>
              <a:t>Dos e DDoS</a:t>
            </a:r>
            <a:endParaRPr lang="it-IT" sz="1200">
              <a:ea typeface="+mn-lt"/>
              <a:cs typeface="+mn-lt"/>
            </a:endParaRPr>
          </a:p>
        </p:txBody>
      </p:sp>
      <p:sp>
        <p:nvSpPr>
          <p:cNvPr id="22" name="Rettangolo con angoli arrotondati 21">
            <a:extLst>
              <a:ext uri="{FF2B5EF4-FFF2-40B4-BE49-F238E27FC236}">
                <a16:creationId xmlns:a16="http://schemas.microsoft.com/office/drawing/2014/main" id="{9C18D835-8091-4B86-ABA1-3A2B9B8A3A68}"/>
              </a:ext>
            </a:extLst>
          </p:cNvPr>
          <p:cNvSpPr/>
          <p:nvPr/>
        </p:nvSpPr>
        <p:spPr>
          <a:xfrm>
            <a:off x="4262850" y="954767"/>
            <a:ext cx="1383022" cy="579112"/>
          </a:xfrm>
          <a:prstGeom prst="roundRect">
            <a:avLst/>
          </a:prstGeom>
          <a:solidFill>
            <a:schemeClr val="bg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it-IT" sz="2000">
                <a:solidFill>
                  <a:srgbClr val="002060"/>
                </a:solidFill>
                <a:ea typeface="+mn-lt"/>
                <a:cs typeface="+mn-lt"/>
              </a:rPr>
              <a:t>Malware</a:t>
            </a:r>
          </a:p>
          <a:p>
            <a:pPr algn="ctr"/>
            <a:r>
              <a:rPr lang="it-IT" sz="1200">
                <a:solidFill>
                  <a:srgbClr val="002060"/>
                </a:solidFill>
                <a:cs typeface="Calibri"/>
              </a:rPr>
              <a:t>phishing</a:t>
            </a:r>
            <a:endParaRPr lang="it-IT" sz="2000">
              <a:solidFill>
                <a:srgbClr val="002060"/>
              </a:solidFill>
              <a:cs typeface="Calibri"/>
            </a:endParaRPr>
          </a:p>
        </p:txBody>
      </p:sp>
      <p:sp>
        <p:nvSpPr>
          <p:cNvPr id="23" name="Rettangolo con angoli arrotondati 22">
            <a:extLst>
              <a:ext uri="{FF2B5EF4-FFF2-40B4-BE49-F238E27FC236}">
                <a16:creationId xmlns:a16="http://schemas.microsoft.com/office/drawing/2014/main" id="{95B7137B-24BA-40B0-A5DD-80FF59154A49}"/>
              </a:ext>
            </a:extLst>
          </p:cNvPr>
          <p:cNvSpPr/>
          <p:nvPr/>
        </p:nvSpPr>
        <p:spPr>
          <a:xfrm>
            <a:off x="2364024" y="955466"/>
            <a:ext cx="1405705" cy="578826"/>
          </a:xfrm>
          <a:prstGeom prst="roundRect">
            <a:avLst/>
          </a:prstGeom>
          <a:solidFill>
            <a:schemeClr val="bg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it-IT" sz="2000">
                <a:solidFill>
                  <a:srgbClr val="002060"/>
                </a:solidFill>
                <a:ea typeface="+mn-lt"/>
                <a:cs typeface="+mn-lt"/>
              </a:rPr>
              <a:t>Web attack</a:t>
            </a:r>
          </a:p>
          <a:p>
            <a:pPr algn="ctr"/>
            <a:r>
              <a:rPr lang="it-IT" sz="1200">
                <a:solidFill>
                  <a:srgbClr val="002060"/>
                </a:solidFill>
                <a:cs typeface="Calibri"/>
              </a:rPr>
              <a:t>Vulnerabilità</a:t>
            </a:r>
            <a:endParaRPr lang="it-IT" sz="2000">
              <a:solidFill>
                <a:srgbClr val="002060"/>
              </a:solidFill>
              <a:cs typeface="Calibri"/>
            </a:endParaRPr>
          </a:p>
        </p:txBody>
      </p:sp>
      <p:sp>
        <p:nvSpPr>
          <p:cNvPr id="24" name="Rettangolo con angoli arrotondati 23">
            <a:extLst>
              <a:ext uri="{FF2B5EF4-FFF2-40B4-BE49-F238E27FC236}">
                <a16:creationId xmlns:a16="http://schemas.microsoft.com/office/drawing/2014/main" id="{510207F5-FCBE-4C47-B360-F5001F602644}"/>
              </a:ext>
            </a:extLst>
          </p:cNvPr>
          <p:cNvSpPr/>
          <p:nvPr/>
        </p:nvSpPr>
        <p:spPr>
          <a:xfrm>
            <a:off x="6137496" y="948846"/>
            <a:ext cx="1383021" cy="586095"/>
          </a:xfrm>
          <a:prstGeom prst="roundRect">
            <a:avLst/>
          </a:prstGeom>
          <a:solidFill>
            <a:schemeClr val="bg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it-IT" sz="2000">
                <a:solidFill>
                  <a:srgbClr val="002060"/>
                </a:solidFill>
                <a:ea typeface="+mn-lt"/>
                <a:cs typeface="+mn-lt"/>
              </a:rPr>
              <a:t>DDoS</a:t>
            </a:r>
          </a:p>
          <a:p>
            <a:pPr algn="ctr"/>
            <a:r>
              <a:rPr lang="it-IT" sz="1200">
                <a:solidFill>
                  <a:srgbClr val="002060"/>
                </a:solidFill>
                <a:cs typeface="Calibri"/>
              </a:rPr>
              <a:t>botnet</a:t>
            </a:r>
            <a:endParaRPr lang="it-IT" sz="2000">
              <a:solidFill>
                <a:srgbClr val="002060"/>
              </a:solidFill>
              <a:cs typeface="Calibri"/>
            </a:endParaRPr>
          </a:p>
        </p:txBody>
      </p:sp>
      <p:cxnSp>
        <p:nvCxnSpPr>
          <p:cNvPr id="6" name="Connettore 2 5">
            <a:extLst>
              <a:ext uri="{FF2B5EF4-FFF2-40B4-BE49-F238E27FC236}">
                <a16:creationId xmlns:a16="http://schemas.microsoft.com/office/drawing/2014/main" id="{FF864D49-F792-498B-B621-7CB52CDC9765}"/>
              </a:ext>
            </a:extLst>
          </p:cNvPr>
          <p:cNvCxnSpPr/>
          <p:nvPr/>
        </p:nvCxnSpPr>
        <p:spPr>
          <a:xfrm flipV="1">
            <a:off x="3771467" y="1232467"/>
            <a:ext cx="492555" cy="16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Connettore 2 14">
            <a:extLst>
              <a:ext uri="{FF2B5EF4-FFF2-40B4-BE49-F238E27FC236}">
                <a16:creationId xmlns:a16="http://schemas.microsoft.com/office/drawing/2014/main" id="{4DBE7FEB-9064-4B81-ADC6-A267927DA644}"/>
              </a:ext>
            </a:extLst>
          </p:cNvPr>
          <p:cNvCxnSpPr/>
          <p:nvPr/>
        </p:nvCxnSpPr>
        <p:spPr>
          <a:xfrm>
            <a:off x="3088280" y="1561526"/>
            <a:ext cx="907127" cy="6672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Connettore 2 15">
            <a:extLst>
              <a:ext uri="{FF2B5EF4-FFF2-40B4-BE49-F238E27FC236}">
                <a16:creationId xmlns:a16="http://schemas.microsoft.com/office/drawing/2014/main" id="{E54A1ACF-3EDC-495E-B89A-2CDC1B4BA9B1}"/>
              </a:ext>
            </a:extLst>
          </p:cNvPr>
          <p:cNvCxnSpPr/>
          <p:nvPr/>
        </p:nvCxnSpPr>
        <p:spPr>
          <a:xfrm flipH="1">
            <a:off x="4036457" y="1537193"/>
            <a:ext cx="925715" cy="6890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Connettore 2 16">
            <a:extLst>
              <a:ext uri="{FF2B5EF4-FFF2-40B4-BE49-F238E27FC236}">
                <a16:creationId xmlns:a16="http://schemas.microsoft.com/office/drawing/2014/main" id="{8FDA3F69-7BBE-4B7C-B75D-3022C1751B59}"/>
              </a:ext>
            </a:extLst>
          </p:cNvPr>
          <p:cNvCxnSpPr/>
          <p:nvPr/>
        </p:nvCxnSpPr>
        <p:spPr>
          <a:xfrm>
            <a:off x="4028616" y="2843261"/>
            <a:ext cx="907127" cy="4491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Connettore 2 17">
            <a:extLst>
              <a:ext uri="{FF2B5EF4-FFF2-40B4-BE49-F238E27FC236}">
                <a16:creationId xmlns:a16="http://schemas.microsoft.com/office/drawing/2014/main" id="{97E830FD-F888-468C-9C3B-D6FC5E1EB29D}"/>
              </a:ext>
            </a:extLst>
          </p:cNvPr>
          <p:cNvCxnSpPr/>
          <p:nvPr/>
        </p:nvCxnSpPr>
        <p:spPr>
          <a:xfrm flipH="1">
            <a:off x="4976793" y="2840737"/>
            <a:ext cx="932989" cy="4491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Connettore 2 18">
            <a:extLst>
              <a:ext uri="{FF2B5EF4-FFF2-40B4-BE49-F238E27FC236}">
                <a16:creationId xmlns:a16="http://schemas.microsoft.com/office/drawing/2014/main" id="{C74258F0-8905-41FF-9BFC-84DB852B8709}"/>
              </a:ext>
            </a:extLst>
          </p:cNvPr>
          <p:cNvCxnSpPr/>
          <p:nvPr/>
        </p:nvCxnSpPr>
        <p:spPr>
          <a:xfrm flipH="1">
            <a:off x="5963357" y="1536892"/>
            <a:ext cx="845710" cy="6890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Rettangolo con angoli arrotondati 24">
            <a:extLst>
              <a:ext uri="{FF2B5EF4-FFF2-40B4-BE49-F238E27FC236}">
                <a16:creationId xmlns:a16="http://schemas.microsoft.com/office/drawing/2014/main" id="{5B85988F-DA27-4DF9-A78D-C6B1B3BCFF17}"/>
              </a:ext>
            </a:extLst>
          </p:cNvPr>
          <p:cNvSpPr/>
          <p:nvPr/>
        </p:nvSpPr>
        <p:spPr>
          <a:xfrm>
            <a:off x="2362951" y="4383487"/>
            <a:ext cx="1383309" cy="579901"/>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it-IT" sz="2000">
                <a:solidFill>
                  <a:srgbClr val="002060"/>
                </a:solidFill>
                <a:ea typeface="+mn-lt"/>
                <a:cs typeface="+mn-lt"/>
              </a:rPr>
              <a:t>Estorcere</a:t>
            </a:r>
            <a:endParaRPr lang="it-IT" sz="1200">
              <a:ea typeface="+mn-lt"/>
              <a:cs typeface="+mn-lt"/>
            </a:endParaRPr>
          </a:p>
        </p:txBody>
      </p:sp>
      <p:sp>
        <p:nvSpPr>
          <p:cNvPr id="26" name="Rettangolo con angoli arrotondati 25">
            <a:extLst>
              <a:ext uri="{FF2B5EF4-FFF2-40B4-BE49-F238E27FC236}">
                <a16:creationId xmlns:a16="http://schemas.microsoft.com/office/drawing/2014/main" id="{A064648A-1BB6-46F1-98A0-EA36FF1F22E0}"/>
              </a:ext>
            </a:extLst>
          </p:cNvPr>
          <p:cNvSpPr/>
          <p:nvPr/>
        </p:nvSpPr>
        <p:spPr>
          <a:xfrm>
            <a:off x="4260057" y="4383487"/>
            <a:ext cx="1383309" cy="579901"/>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it-IT" sz="2000">
                <a:solidFill>
                  <a:srgbClr val="002060"/>
                </a:solidFill>
                <a:ea typeface="+mn-lt"/>
                <a:cs typeface="+mn-lt"/>
              </a:rPr>
              <a:t>Riutilizzare</a:t>
            </a:r>
            <a:endParaRPr lang="it-IT" sz="1200">
              <a:ea typeface="+mn-lt"/>
              <a:cs typeface="+mn-lt"/>
            </a:endParaRPr>
          </a:p>
        </p:txBody>
      </p:sp>
      <p:sp>
        <p:nvSpPr>
          <p:cNvPr id="28" name="Rettangolo con angoli arrotondati 27">
            <a:extLst>
              <a:ext uri="{FF2B5EF4-FFF2-40B4-BE49-F238E27FC236}">
                <a16:creationId xmlns:a16="http://schemas.microsoft.com/office/drawing/2014/main" id="{CFF8FC0D-7D30-4A5A-8ED0-C45708D858F1}"/>
              </a:ext>
            </a:extLst>
          </p:cNvPr>
          <p:cNvSpPr/>
          <p:nvPr/>
        </p:nvSpPr>
        <p:spPr>
          <a:xfrm>
            <a:off x="6141779" y="4383487"/>
            <a:ext cx="1383309" cy="579901"/>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it-IT" sz="2000">
                <a:solidFill>
                  <a:srgbClr val="002060"/>
                </a:solidFill>
                <a:ea typeface="+mn-lt"/>
                <a:cs typeface="+mn-lt"/>
              </a:rPr>
              <a:t>Noleggiare</a:t>
            </a:r>
            <a:endParaRPr lang="it-IT" sz="1200">
              <a:ea typeface="+mn-lt"/>
              <a:cs typeface="+mn-lt"/>
            </a:endParaRPr>
          </a:p>
        </p:txBody>
      </p:sp>
      <p:cxnSp>
        <p:nvCxnSpPr>
          <p:cNvPr id="29" name="Connettore 2 28">
            <a:extLst>
              <a:ext uri="{FF2B5EF4-FFF2-40B4-BE49-F238E27FC236}">
                <a16:creationId xmlns:a16="http://schemas.microsoft.com/office/drawing/2014/main" id="{7FCC9259-ABC3-4ABF-8FD8-CAE54E837A2D}"/>
              </a:ext>
            </a:extLst>
          </p:cNvPr>
          <p:cNvCxnSpPr/>
          <p:nvPr/>
        </p:nvCxnSpPr>
        <p:spPr>
          <a:xfrm flipH="1" flipV="1">
            <a:off x="6822085" y="1564438"/>
            <a:ext cx="23840" cy="27932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Connettore 2 29">
            <a:extLst>
              <a:ext uri="{FF2B5EF4-FFF2-40B4-BE49-F238E27FC236}">
                <a16:creationId xmlns:a16="http://schemas.microsoft.com/office/drawing/2014/main" id="{C1B5B6A3-4873-4270-A50E-3C526073FA08}"/>
              </a:ext>
            </a:extLst>
          </p:cNvPr>
          <p:cNvCxnSpPr/>
          <p:nvPr/>
        </p:nvCxnSpPr>
        <p:spPr>
          <a:xfrm flipH="1">
            <a:off x="3073809" y="3926254"/>
            <a:ext cx="1900320" cy="4418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Connettore 2 30">
            <a:extLst>
              <a:ext uri="{FF2B5EF4-FFF2-40B4-BE49-F238E27FC236}">
                <a16:creationId xmlns:a16="http://schemas.microsoft.com/office/drawing/2014/main" id="{D6BB6C21-8CA7-41F0-8FDB-31C146CB03CC}"/>
              </a:ext>
            </a:extLst>
          </p:cNvPr>
          <p:cNvCxnSpPr/>
          <p:nvPr/>
        </p:nvCxnSpPr>
        <p:spPr>
          <a:xfrm>
            <a:off x="4957011" y="3938270"/>
            <a:ext cx="5253" cy="4127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Connettore 2 31">
            <a:extLst>
              <a:ext uri="{FF2B5EF4-FFF2-40B4-BE49-F238E27FC236}">
                <a16:creationId xmlns:a16="http://schemas.microsoft.com/office/drawing/2014/main" id="{78CAFADF-7454-46AF-A6E0-D1B5C29AE8BE}"/>
              </a:ext>
            </a:extLst>
          </p:cNvPr>
          <p:cNvCxnSpPr/>
          <p:nvPr/>
        </p:nvCxnSpPr>
        <p:spPr>
          <a:xfrm>
            <a:off x="4961679" y="3928478"/>
            <a:ext cx="1859913" cy="4418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9786621"/>
      </p:ext>
    </p:extLst>
  </p:cSld>
  <p:clrMapOvr>
    <a:masterClrMapping/>
  </p:clrMapOvr>
  <p:transition/>
  <p:timing/>
</p:sld>
</file>

<file path=ppt/slides/slide6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Shape 62"/>
        <p:cNvGrpSpPr/>
        <p:nvPr/>
      </p:nvGrpSpPr>
      <p:grpSpPr>
        <a:xfrm>
          <a:off x="0" y="0"/>
          <a:ext cx="0" cy="0"/>
        </a:xfrm>
      </p:grpSpPr>
      <p:sp>
        <p:nvSpPr>
          <p:cNvPr id="64" name="Google Shape;64;p8"/>
          <p:cNvSpPr/>
          <p:nvPr/>
        </p:nvSpPr>
        <p:spPr>
          <a:xfrm>
            <a:off x="9501049" y="73736"/>
            <a:ext cx="485924" cy="141139"/>
          </a:xfrm>
          <a:prstGeom prst="roundRect">
            <a:avLst>
              <a:gd name="adj" fmla="val 16667"/>
            </a:avLst>
          </a:prstGeom>
          <a:solidFill>
            <a:srgbClr val="0070C0"/>
          </a:solidFill>
          <a:ln>
            <a:noFill/>
          </a:ln>
        </p:spPr>
        <p:txBody>
          <a:bodyPr spcFirstLastPara="1" wrap="square" lIns="75592" tIns="37786" rIns="75592" bIns="37786" anchor="ctr" anchorCtr="0">
            <a:noAutofit/>
          </a:bodyPr>
          <a:lstStyle/>
          <a:p>
            <a:pPr algn="ctr" defTabSz="756026">
              <a:defRPr/>
            </a:pPr>
            <a:fld id="{00000000-1234-1234-1234-123412341234}" type="slidenum">
              <a:rPr lang="it-IT" sz="909">
                <a:solidFill>
                  <a:prstClr val="white"/>
                </a:solidFill>
                <a:latin typeface="Titillium Web" panose="020b0604020202020204" charset="0"/>
                <a:ea typeface="Titillium Web"/>
                <a:cs typeface="Titillium Web"/>
                <a:sym typeface="Titillium Web" panose="020b0604020202020204" charset="0"/>
              </a:rPr>
              <a:pPr algn="ctr" defTabSz="756026">
                <a:defRPr/>
              </a:pPr>
              <a:t>63</a:t>
            </a:fld>
            <a:endParaRPr sz="909">
              <a:solidFill>
                <a:prstClr val="white"/>
              </a:solidFill>
              <a:latin typeface="Titillium Web" panose="020b0604020202020204" charset="0"/>
              <a:ea typeface="Titillium Web"/>
              <a:cs typeface="Titillium Web"/>
              <a:sym typeface="Titillium Web" panose="020b0604020202020204" charset="0"/>
            </a:endParaRPr>
          </a:p>
        </p:txBody>
      </p:sp>
      <p:sp>
        <p:nvSpPr>
          <p:cNvPr id="14" name="Google Shape;74;p9"/>
          <p:cNvSpPr txBox="1"/>
          <p:nvPr/>
        </p:nvSpPr>
        <p:spPr>
          <a:xfrm>
            <a:off x="245496" y="144306"/>
            <a:ext cx="8908361" cy="634265"/>
          </a:xfrm>
          <a:prstGeom prst="rect">
            <a:avLst/>
          </a:prstGeom>
          <a:noFill/>
          <a:ln>
            <a:noFill/>
          </a:ln>
        </p:spPr>
        <p:txBody>
          <a:bodyPr spcFirstLastPara="1" wrap="square" lIns="75592" tIns="37786" rIns="75592" bIns="37786" anchor="ctr" anchorCtr="0">
            <a:noAutofit/>
          </a:bodyPr>
          <a:lstStyle/>
          <a:p>
            <a:pPr defTabSz="756026">
              <a:lnSpc>
                <a:spcPct val="90000"/>
              </a:lnSpc>
              <a:defRPr/>
            </a:pPr>
            <a:r>
              <a:rPr lang="it-IT" sz="2950" b="1">
                <a:solidFill>
                  <a:srgbClr val="002060"/>
                </a:solidFill>
                <a:latin typeface="Calibri" panose="020f0502020204030204"/>
                <a:cs typeface="Calibri"/>
                <a:sym typeface="Calibri" panose="020f0502020204030204"/>
              </a:rPr>
              <a:t>Gli attori</a:t>
            </a:r>
            <a:endParaRPr lang="it-IT"/>
          </a:p>
        </p:txBody>
      </p:sp>
      <p:sp>
        <p:nvSpPr>
          <p:cNvPr id="4" name="CasellaDiTesto 3">
            <a:extLst>
              <a:ext uri="{FF2B5EF4-FFF2-40B4-BE49-F238E27FC236}">
                <a16:creationId xmlns:a16="http://schemas.microsoft.com/office/drawing/2014/main" id="{9F2CB297-FF81-46F5-AD78-15BFCA70B99E}"/>
              </a:ext>
            </a:extLst>
          </p:cNvPr>
          <p:cNvSpPr txBox="1"/>
          <p:nvPr/>
        </p:nvSpPr>
        <p:spPr>
          <a:xfrm>
            <a:off x="522519" y="2197102"/>
            <a:ext cx="3749696"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it-IT">
                <a:solidFill>
                  <a:srgbClr val="002060"/>
                </a:solidFill>
                <a:latin typeface="Titillium Web" panose="020b0604020202020204" charset="0"/>
                <a:cs typeface="Segoe UI"/>
              </a:rPr>
              <a:t>Scelte o casuali </a:t>
            </a:r>
            <a:endParaRPr lang="en-US">
              <a:solidFill>
                <a:srgbClr val="000000"/>
              </a:solidFill>
              <a:latin typeface="Titillium Web" panose="020b0604020202020204" charset="0"/>
              <a:cs typeface="Segoe UI"/>
            </a:endParaRPr>
          </a:p>
          <a:p>
            <a:pPr marL="285750" indent="-285750">
              <a:buFont typeface="Arial"/>
              <a:buChar char="•"/>
            </a:pPr>
            <a:r>
              <a:rPr lang="it-IT">
                <a:solidFill>
                  <a:srgbClr val="002060"/>
                </a:solidFill>
                <a:latin typeface="Titillium Web" panose="020b0604020202020204" charset="0"/>
                <a:cs typeface="Segoe UI"/>
              </a:rPr>
              <a:t>Sistemi informatici </a:t>
            </a:r>
            <a:r>
              <a:rPr lang="it-IT">
                <a:solidFill>
                  <a:srgbClr val="00B050"/>
                </a:solidFill>
                <a:latin typeface="Titillium Web" panose="020b0604020202020204" charset="0"/>
                <a:cs typeface="Segoe UI"/>
              </a:rPr>
              <a:t>esposti </a:t>
            </a:r>
            <a:r>
              <a:rPr lang="it-IT">
                <a:solidFill>
                  <a:srgbClr val="002060"/>
                </a:solidFill>
                <a:latin typeface="Titillium Web" panose="020b0604020202020204" charset="0"/>
                <a:cs typeface="Segoe UI"/>
              </a:rPr>
              <a:t>e </a:t>
            </a:r>
            <a:r>
              <a:rPr lang="it-IT">
                <a:solidFill>
                  <a:srgbClr val="00B050"/>
                </a:solidFill>
                <a:latin typeface="Titillium Web" panose="020b0604020202020204" charset="0"/>
                <a:cs typeface="Segoe UI"/>
              </a:rPr>
              <a:t>vulnerabili</a:t>
            </a:r>
          </a:p>
          <a:p>
            <a:pPr marL="285750" indent="-285750">
              <a:buFont typeface="Arial"/>
              <a:buChar char="•"/>
            </a:pPr>
            <a:r>
              <a:rPr lang="it-IT">
                <a:solidFill>
                  <a:srgbClr val="002060"/>
                </a:solidFill>
                <a:latin typeface="Titillium Web" panose="020b0604020202020204" charset="0"/>
                <a:cs typeface="Segoe UI"/>
              </a:rPr>
              <a:t>Personale </a:t>
            </a:r>
            <a:r>
              <a:rPr lang="it-IT">
                <a:solidFill>
                  <a:srgbClr val="00B050"/>
                </a:solidFill>
                <a:latin typeface="Titillium Web" panose="020b0604020202020204" charset="0"/>
                <a:cs typeface="Segoe UI"/>
              </a:rPr>
              <a:t>non </a:t>
            </a:r>
            <a:r>
              <a:rPr lang="it-IT">
                <a:solidFill>
                  <a:srgbClr val="002060"/>
                </a:solidFill>
                <a:latin typeface="Titillium Web" panose="020b0604020202020204" charset="0"/>
                <a:cs typeface="Segoe UI"/>
              </a:rPr>
              <a:t>adeguatamente preparato</a:t>
            </a:r>
            <a:endParaRPr lang="it-IT">
              <a:cs typeface="Calibri"/>
            </a:endParaRPr>
          </a:p>
          <a:p>
            <a:pPr marL="285750" indent="-285750">
              <a:buFont typeface="Arial"/>
              <a:buChar char="•"/>
            </a:pPr>
            <a:r>
              <a:rPr lang="it-IT">
                <a:solidFill>
                  <a:srgbClr val="002060"/>
                </a:solidFill>
                <a:ea typeface="+mn-lt"/>
                <a:cs typeface="+mn-lt"/>
              </a:rPr>
              <a:t>Eventi di interesse </a:t>
            </a:r>
            <a:r>
              <a:rPr lang="it-IT">
                <a:solidFill>
                  <a:srgbClr val="00B050"/>
                </a:solidFill>
                <a:ea typeface="+mn-lt"/>
                <a:cs typeface="+mn-lt"/>
              </a:rPr>
              <a:t>nazionale</a:t>
            </a:r>
          </a:p>
          <a:p>
            <a:pPr marL="285750" indent="-285750">
              <a:buFont typeface="Arial"/>
              <a:buChar char="•"/>
            </a:pPr>
            <a:endParaRPr lang="it-IT">
              <a:solidFill>
                <a:srgbClr val="002060"/>
              </a:solidFill>
              <a:latin typeface="Titillium Web" panose="020b0604020202020204" charset="0"/>
              <a:cs typeface="Segoe UI"/>
            </a:endParaRPr>
          </a:p>
          <a:p>
            <a:pPr marL="285750" indent="-285750">
              <a:buFont typeface="Arial"/>
              <a:buChar char="•"/>
            </a:pPr>
            <a:endParaRPr lang="it-IT">
              <a:solidFill>
                <a:srgbClr val="002060"/>
              </a:solidFill>
              <a:latin typeface="Titillium Web" panose="020b0604020202020204" charset="0"/>
              <a:cs typeface="Segoe UI"/>
            </a:endParaRPr>
          </a:p>
        </p:txBody>
      </p:sp>
      <p:sp>
        <p:nvSpPr>
          <p:cNvPr id="2" name="CasellaDiTesto 1">
            <a:extLst>
              <a:ext uri="{FF2B5EF4-FFF2-40B4-BE49-F238E27FC236}">
                <a16:creationId xmlns:a16="http://schemas.microsoft.com/office/drawing/2014/main" id="{13A86CE6-713E-44EE-9242-AF9A9724F291}"/>
              </a:ext>
            </a:extLst>
          </p:cNvPr>
          <p:cNvSpPr txBox="1"/>
          <p:nvPr/>
        </p:nvSpPr>
        <p:spPr>
          <a:xfrm>
            <a:off x="5363744" y="2197103"/>
            <a:ext cx="3371490"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it-IT">
                <a:solidFill>
                  <a:srgbClr val="002060"/>
                </a:solidFill>
                <a:latin typeface="Titillium Web" panose="020b0604020202020204" charset="0"/>
                <a:cs typeface="Segoe UI"/>
              </a:rPr>
              <a:t>Criminali di strada, </a:t>
            </a:r>
            <a:r>
              <a:rPr lang="it-IT">
                <a:solidFill>
                  <a:srgbClr val="00B050"/>
                </a:solidFill>
                <a:latin typeface="Titillium Web" panose="020b0604020202020204" charset="0"/>
                <a:cs typeface="Segoe UI"/>
              </a:rPr>
              <a:t>assoldati </a:t>
            </a:r>
            <a:r>
              <a:rPr lang="it-IT">
                <a:solidFill>
                  <a:srgbClr val="002060"/>
                </a:solidFill>
                <a:latin typeface="Titillium Web" panose="020b0604020202020204" charset="0"/>
                <a:cs typeface="Segoe UI"/>
              </a:rPr>
              <a:t>o in </a:t>
            </a:r>
            <a:r>
              <a:rPr lang="it-IT">
                <a:solidFill>
                  <a:srgbClr val="00B050"/>
                </a:solidFill>
                <a:latin typeface="Titillium Web" panose="020b0604020202020204" charset="0"/>
                <a:cs typeface="Segoe UI"/>
              </a:rPr>
              <a:t>autonomia</a:t>
            </a:r>
            <a:r>
              <a:rPr lang="it-IT">
                <a:solidFill>
                  <a:srgbClr val="002060"/>
                </a:solidFill>
                <a:latin typeface="Titillium Web" panose="020b0604020202020204" charset="0"/>
                <a:cs typeface="Segoe UI"/>
              </a:rPr>
              <a:t>, singoli o in gruppo</a:t>
            </a:r>
            <a:endParaRPr lang="it-IT"/>
          </a:p>
          <a:p>
            <a:pPr marL="285750" indent="-285750">
              <a:buFont typeface="Arial"/>
              <a:buChar char="•"/>
            </a:pPr>
            <a:r>
              <a:rPr lang="it-IT">
                <a:solidFill>
                  <a:srgbClr val="002060"/>
                </a:solidFill>
                <a:latin typeface="Titillium Web" panose="020b0604020202020204" charset="0"/>
                <a:cs typeface="Segoe UI"/>
              </a:rPr>
              <a:t>Hacktivisti</a:t>
            </a:r>
          </a:p>
          <a:p>
            <a:pPr marL="285750" indent="-285750">
              <a:buFont typeface="Arial"/>
              <a:buChar char="•"/>
            </a:pPr>
            <a:r>
              <a:rPr lang="it-IT">
                <a:solidFill>
                  <a:srgbClr val="002060"/>
                </a:solidFill>
                <a:latin typeface="Titillium Web" panose="020b0604020202020204" charset="0"/>
                <a:cs typeface="Segoe UI"/>
              </a:rPr>
              <a:t>Terroristi</a:t>
            </a:r>
          </a:p>
          <a:p>
            <a:pPr marL="285750" indent="-285750">
              <a:buFont typeface="Arial"/>
              <a:buChar char="•"/>
            </a:pPr>
            <a:r>
              <a:rPr lang="it-IT">
                <a:solidFill>
                  <a:srgbClr val="002060"/>
                </a:solidFill>
                <a:latin typeface="Titillium Web" panose="020b0604020202020204" charset="0"/>
                <a:cs typeface="Segoe UI"/>
              </a:rPr>
              <a:t>Paesi (ostili?)</a:t>
            </a:r>
          </a:p>
        </p:txBody>
      </p:sp>
      <p:sp>
        <p:nvSpPr>
          <p:cNvPr id="5" name="CasellaDiTesto 4">
            <a:extLst>
              <a:ext uri="{FF2B5EF4-FFF2-40B4-BE49-F238E27FC236}">
                <a16:creationId xmlns:a16="http://schemas.microsoft.com/office/drawing/2014/main" id="{2775C288-11C3-41E7-A2DF-15DC50EB2336}"/>
              </a:ext>
            </a:extLst>
          </p:cNvPr>
          <p:cNvSpPr txBox="1"/>
          <p:nvPr/>
        </p:nvSpPr>
        <p:spPr>
          <a:xfrm>
            <a:off x="521189" y="1378744"/>
            <a:ext cx="1739501"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sz="2400" b="1">
                <a:solidFill>
                  <a:srgbClr val="FF0000"/>
                </a:solidFill>
                <a:latin typeface="Titillium Web" panose="020b0604020202020204" charset="0"/>
              </a:rPr>
              <a:t>Le vittime</a:t>
            </a:r>
            <a:endParaRPr lang="it-IT" sz="2400" b="1">
              <a:solidFill>
                <a:srgbClr val="FF0000"/>
              </a:solidFill>
              <a:latin typeface="Titillium Web" panose="020b0604020202020204" charset="0"/>
              <a:cs typeface="Calibri"/>
            </a:endParaRPr>
          </a:p>
        </p:txBody>
      </p:sp>
      <p:sp>
        <p:nvSpPr>
          <p:cNvPr id="10" name="CasellaDiTesto 9">
            <a:extLst>
              <a:ext uri="{FF2B5EF4-FFF2-40B4-BE49-F238E27FC236}">
                <a16:creationId xmlns:a16="http://schemas.microsoft.com/office/drawing/2014/main" id="{D3F1B2BA-27D4-4BBC-9DDE-31F68D273EFA}"/>
              </a:ext>
            </a:extLst>
          </p:cNvPr>
          <p:cNvSpPr txBox="1"/>
          <p:nvPr/>
        </p:nvSpPr>
        <p:spPr>
          <a:xfrm>
            <a:off x="5362115" y="1378744"/>
            <a:ext cx="211770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sz="2400" b="1">
                <a:solidFill>
                  <a:srgbClr val="FF0000"/>
                </a:solidFill>
                <a:latin typeface="Titillium Web" panose="020b0604020202020204" charset="0"/>
              </a:rPr>
              <a:t>Gli attaccanti</a:t>
            </a:r>
            <a:endParaRPr lang="it-IT" sz="2400" b="1">
              <a:solidFill>
                <a:srgbClr val="FF0000"/>
              </a:solidFill>
              <a:latin typeface="Titillium Web" panose="020b0604020202020204" charset="0"/>
              <a:cs typeface="Calibri"/>
            </a:endParaRPr>
          </a:p>
        </p:txBody>
      </p:sp>
      <p:sp>
        <p:nvSpPr>
          <p:cNvPr id="7" name="Freccia curva 6">
            <a:extLst>
              <a:ext uri="{FF2B5EF4-FFF2-40B4-BE49-F238E27FC236}">
                <a16:creationId xmlns:a16="http://schemas.microsoft.com/office/drawing/2014/main" id="{ABAF57AD-3EE4-457A-95B1-F6CF9B8E6B81}"/>
              </a:ext>
            </a:extLst>
          </p:cNvPr>
          <p:cNvSpPr/>
          <p:nvPr/>
        </p:nvSpPr>
        <p:spPr>
          <a:xfrm rot="5400000">
            <a:off x="2634468" y="1645641"/>
            <a:ext cx="457391" cy="283039"/>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12" name="Freccia curva 11">
            <a:extLst>
              <a:ext uri="{FF2B5EF4-FFF2-40B4-BE49-F238E27FC236}">
                <a16:creationId xmlns:a16="http://schemas.microsoft.com/office/drawing/2014/main" id="{7C2A541C-1448-485C-88E5-55F1F27360D0}"/>
              </a:ext>
            </a:extLst>
          </p:cNvPr>
          <p:cNvSpPr/>
          <p:nvPr/>
        </p:nvSpPr>
        <p:spPr>
          <a:xfrm rot="5400000">
            <a:off x="7758133" y="1645641"/>
            <a:ext cx="457391" cy="283038"/>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3" name="CasellaDiTesto 2">
            <a:extLst>
              <a:ext uri="{FF2B5EF4-FFF2-40B4-BE49-F238E27FC236}">
                <a16:creationId xmlns:a16="http://schemas.microsoft.com/office/drawing/2014/main" id="{E22E1014-C937-48C4-B648-17331D5CE4AA}"/>
              </a:ext>
            </a:extLst>
          </p:cNvPr>
          <p:cNvSpPr txBox="1"/>
          <p:nvPr/>
        </p:nvSpPr>
        <p:spPr>
          <a:xfrm>
            <a:off x="7018907" y="3027128"/>
            <a:ext cx="1070369"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it-IT" sz="1200">
                <a:solidFill>
                  <a:srgbClr val="002060"/>
                </a:solidFill>
                <a:latin typeface="Titillium Web" panose="020b0604020202020204" charset="0"/>
              </a:rPr>
              <a:t>Espionage</a:t>
            </a:r>
            <a:endParaRPr lang="it-IT" sz="1200"/>
          </a:p>
        </p:txBody>
      </p:sp>
      <p:sp>
        <p:nvSpPr>
          <p:cNvPr id="11" name="CasellaDiTesto 10">
            <a:extLst>
              <a:ext uri="{FF2B5EF4-FFF2-40B4-BE49-F238E27FC236}">
                <a16:creationId xmlns:a16="http://schemas.microsoft.com/office/drawing/2014/main" id="{FD5E0A73-00DE-4C24-917C-4FA17DDC3F69}"/>
              </a:ext>
            </a:extLst>
          </p:cNvPr>
          <p:cNvSpPr txBox="1"/>
          <p:nvPr/>
        </p:nvSpPr>
        <p:spPr>
          <a:xfrm>
            <a:off x="8027140" y="3027128"/>
            <a:ext cx="1070369"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it-IT" sz="1200">
                <a:solidFill>
                  <a:srgbClr val="002060"/>
                </a:solidFill>
                <a:latin typeface="Titillium Web" panose="020b0604020202020204" charset="0"/>
              </a:rPr>
              <a:t>Sabotage</a:t>
            </a:r>
            <a:endParaRPr lang="it-IT" sz="1200"/>
          </a:p>
        </p:txBody>
      </p:sp>
      <p:sp>
        <p:nvSpPr>
          <p:cNvPr id="13" name="CasellaDiTesto 12">
            <a:extLst>
              <a:ext uri="{FF2B5EF4-FFF2-40B4-BE49-F238E27FC236}">
                <a16:creationId xmlns:a16="http://schemas.microsoft.com/office/drawing/2014/main" id="{E0F72F86-5001-4447-9BB1-1B8A859694AA}"/>
              </a:ext>
            </a:extLst>
          </p:cNvPr>
          <p:cNvSpPr txBox="1"/>
          <p:nvPr/>
        </p:nvSpPr>
        <p:spPr>
          <a:xfrm>
            <a:off x="7023938" y="3368623"/>
            <a:ext cx="1070369"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it-IT" sz="1200">
                <a:solidFill>
                  <a:srgbClr val="002060"/>
                </a:solidFill>
                <a:latin typeface="Titillium Web" panose="020b0604020202020204" charset="0"/>
              </a:rPr>
              <a:t>Suveillance</a:t>
            </a:r>
            <a:endParaRPr lang="it-IT" sz="1200"/>
          </a:p>
        </p:txBody>
      </p:sp>
      <p:sp>
        <p:nvSpPr>
          <p:cNvPr id="15" name="CasellaDiTesto 14">
            <a:extLst>
              <a:ext uri="{FF2B5EF4-FFF2-40B4-BE49-F238E27FC236}">
                <a16:creationId xmlns:a16="http://schemas.microsoft.com/office/drawing/2014/main" id="{F27FC163-EA96-402C-ACF1-755843DD8C96}"/>
              </a:ext>
            </a:extLst>
          </p:cNvPr>
          <p:cNvSpPr txBox="1"/>
          <p:nvPr/>
        </p:nvSpPr>
        <p:spPr>
          <a:xfrm>
            <a:off x="8027011" y="3368623"/>
            <a:ext cx="1070369"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it-IT" sz="1200">
                <a:solidFill>
                  <a:srgbClr val="002060"/>
                </a:solidFill>
                <a:latin typeface="Titillium Web" panose="020b0604020202020204" charset="0"/>
              </a:rPr>
              <a:t>Warfare</a:t>
            </a:r>
            <a:endParaRPr lang="it-IT" sz="1200"/>
          </a:p>
        </p:txBody>
      </p:sp>
      <p:cxnSp>
        <p:nvCxnSpPr>
          <p:cNvPr id="6" name="Connettore 2 5">
            <a:extLst>
              <a:ext uri="{FF2B5EF4-FFF2-40B4-BE49-F238E27FC236}">
                <a16:creationId xmlns:a16="http://schemas.microsoft.com/office/drawing/2014/main" id="{668CCA5B-8669-4C70-BF5F-AAC564FB22CA}"/>
              </a:ext>
            </a:extLst>
          </p:cNvPr>
          <p:cNvCxnSpPr/>
          <p:nvPr/>
        </p:nvCxnSpPr>
        <p:spPr>
          <a:xfrm>
            <a:off x="8093932" y="3068528"/>
            <a:ext cx="13625" cy="573811"/>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8" name="Connettore 2 7">
            <a:extLst>
              <a:ext uri="{FF2B5EF4-FFF2-40B4-BE49-F238E27FC236}">
                <a16:creationId xmlns:a16="http://schemas.microsoft.com/office/drawing/2014/main" id="{BC0472BE-7857-48DF-BCDF-C55CEDD3E59D}"/>
              </a:ext>
            </a:extLst>
          </p:cNvPr>
          <p:cNvCxnSpPr/>
          <p:nvPr/>
        </p:nvCxnSpPr>
        <p:spPr>
          <a:xfrm flipV="1">
            <a:off x="7073100" y="3319938"/>
            <a:ext cx="1933744" cy="7784"/>
          </a:xfrm>
          <a:prstGeom prst="straightConnector1">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6236033"/>
      </p:ext>
    </p:extLst>
  </p:cSld>
  <p:clrMapOvr>
    <a:masterClrMapping/>
  </p:clrMapOvr>
  <p:transition/>
  <p:timing/>
</p:sld>
</file>

<file path=ppt/slides/slide6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Shape 62"/>
        <p:cNvGrpSpPr/>
        <p:nvPr/>
      </p:nvGrpSpPr>
      <p:grpSpPr>
        <a:xfrm>
          <a:off x="0" y="0"/>
          <a:ext cx="0" cy="0"/>
        </a:xfrm>
      </p:grpSpPr>
      <p:sp>
        <p:nvSpPr>
          <p:cNvPr id="64" name="Google Shape;64;p8"/>
          <p:cNvSpPr/>
          <p:nvPr/>
        </p:nvSpPr>
        <p:spPr>
          <a:xfrm>
            <a:off x="9501049" y="73736"/>
            <a:ext cx="485924" cy="141139"/>
          </a:xfrm>
          <a:prstGeom prst="roundRect">
            <a:avLst>
              <a:gd name="adj" fmla="val 16667"/>
            </a:avLst>
          </a:prstGeom>
          <a:solidFill>
            <a:srgbClr val="0070C0"/>
          </a:solidFill>
          <a:ln>
            <a:noFill/>
          </a:ln>
        </p:spPr>
        <p:txBody>
          <a:bodyPr spcFirstLastPara="1" wrap="square" lIns="75592" tIns="37786" rIns="75592" bIns="37786" anchor="ctr" anchorCtr="0">
            <a:noAutofit/>
          </a:bodyPr>
          <a:lstStyle/>
          <a:p>
            <a:pPr algn="ctr" defTabSz="756026">
              <a:defRPr/>
            </a:pPr>
            <a:fld id="{00000000-1234-1234-1234-123412341234}" type="slidenum">
              <a:rPr lang="it-IT" sz="909">
                <a:solidFill>
                  <a:prstClr val="white"/>
                </a:solidFill>
                <a:latin typeface="Titillium Web" panose="020b0604020202020204" charset="0"/>
                <a:ea typeface="Titillium Web"/>
                <a:cs typeface="Titillium Web"/>
                <a:sym typeface="Titillium Web" panose="020b0604020202020204" charset="0"/>
              </a:rPr>
              <a:pPr algn="ctr" defTabSz="756026">
                <a:defRPr/>
              </a:pPr>
              <a:t>64</a:t>
            </a:fld>
            <a:endParaRPr sz="909">
              <a:solidFill>
                <a:prstClr val="white"/>
              </a:solidFill>
              <a:latin typeface="Titillium Web" panose="020b0604020202020204" charset="0"/>
              <a:ea typeface="Titillium Web"/>
              <a:cs typeface="Titillium Web"/>
              <a:sym typeface="Titillium Web" panose="020b0604020202020204" charset="0"/>
            </a:endParaRPr>
          </a:p>
        </p:txBody>
      </p:sp>
      <p:sp>
        <p:nvSpPr>
          <p:cNvPr id="14" name="Google Shape;74;p9"/>
          <p:cNvSpPr txBox="1"/>
          <p:nvPr/>
        </p:nvSpPr>
        <p:spPr>
          <a:xfrm>
            <a:off x="245496" y="144306"/>
            <a:ext cx="8908361" cy="634265"/>
          </a:xfrm>
          <a:prstGeom prst="rect">
            <a:avLst/>
          </a:prstGeom>
          <a:noFill/>
          <a:ln>
            <a:noFill/>
          </a:ln>
        </p:spPr>
        <p:txBody>
          <a:bodyPr spcFirstLastPara="1" wrap="square" lIns="75592" tIns="37786" rIns="75592" bIns="37786" anchor="ctr" anchorCtr="0">
            <a:noAutofit/>
          </a:bodyPr>
          <a:lstStyle/>
          <a:p>
            <a:pPr defTabSz="756026">
              <a:lnSpc>
                <a:spcPct val="90000"/>
              </a:lnSpc>
              <a:defRPr/>
            </a:pPr>
            <a:r>
              <a:rPr lang="it-IT" sz="2950" b="1">
                <a:solidFill>
                  <a:srgbClr val="002060"/>
                </a:solidFill>
                <a:latin typeface="Calibri" panose="020f0502020204030204"/>
                <a:cs typeface="Calibri"/>
                <a:sym typeface="Calibri" panose="020f0502020204030204"/>
              </a:rPr>
              <a:t>Vittime scelte o casuali?</a:t>
            </a:r>
            <a:endParaRPr lang="it-IT"/>
          </a:p>
        </p:txBody>
      </p:sp>
      <p:sp>
        <p:nvSpPr>
          <p:cNvPr id="2" name="CasellaDiTesto 1">
            <a:extLst>
              <a:ext uri="{FF2B5EF4-FFF2-40B4-BE49-F238E27FC236}">
                <a16:creationId xmlns:a16="http://schemas.microsoft.com/office/drawing/2014/main" id="{CD5A3384-5F7F-44F2-B84B-F8DEF5545422}"/>
              </a:ext>
            </a:extLst>
          </p:cNvPr>
          <p:cNvSpPr txBox="1"/>
          <p:nvPr/>
        </p:nvSpPr>
        <p:spPr>
          <a:xfrm>
            <a:off x="718785" y="1528643"/>
            <a:ext cx="8528173"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b="1">
                <a:solidFill>
                  <a:srgbClr val="002060"/>
                </a:solidFill>
                <a:latin typeface="Titillium Web" panose="020b0604020202020204" charset="0"/>
                <a:cs typeface="Segoe UI"/>
              </a:rPr>
              <a:t>Scelte</a:t>
            </a:r>
          </a:p>
          <a:p>
            <a:pPr marL="285750" indent="-285750">
              <a:buFont typeface="Arial"/>
              <a:buChar char="•"/>
            </a:pPr>
            <a:r>
              <a:rPr lang="it-IT">
                <a:solidFill>
                  <a:srgbClr val="002060"/>
                </a:solidFill>
                <a:latin typeface="Titillium Web" panose="020b0604020202020204" charset="0"/>
                <a:cs typeface="Segoe UI"/>
              </a:rPr>
              <a:t>Target mirato</a:t>
            </a:r>
          </a:p>
          <a:p>
            <a:pPr marL="285750" indent="-285750">
              <a:buFont typeface="Arial"/>
              <a:buChar char="•"/>
            </a:pPr>
            <a:r>
              <a:rPr lang="it-IT">
                <a:solidFill>
                  <a:srgbClr val="002060"/>
                </a:solidFill>
                <a:latin typeface="Titillium Web" panose="020b0604020202020204" charset="0"/>
                <a:cs typeface="Segoe UI"/>
              </a:rPr>
              <a:t>Selezione per brand e per categoria</a:t>
            </a:r>
            <a:endParaRPr lang="it-IT"/>
          </a:p>
          <a:p>
            <a:pPr marL="285750" indent="-285750">
              <a:buFont typeface="Arial"/>
              <a:buChar char="•"/>
            </a:pPr>
            <a:endParaRPr lang="it-IT">
              <a:solidFill>
                <a:srgbClr val="002060"/>
              </a:solidFill>
              <a:latin typeface="Titillium Web" panose="020b0604020202020204" charset="0"/>
              <a:cs typeface="Segoe UI"/>
            </a:endParaRPr>
          </a:p>
          <a:p>
            <a:r>
              <a:rPr lang="it-IT" b="1">
                <a:solidFill>
                  <a:srgbClr val="002060"/>
                </a:solidFill>
                <a:latin typeface="Titillium Web" panose="020b0604020202020204" charset="0"/>
                <a:cs typeface="Segoe UI"/>
              </a:rPr>
              <a:t>Casuali</a:t>
            </a:r>
          </a:p>
          <a:p>
            <a:pPr marL="285750" indent="-285750">
              <a:buFont typeface="Arial"/>
              <a:buChar char="•"/>
            </a:pPr>
            <a:r>
              <a:rPr lang="it-IT">
                <a:solidFill>
                  <a:srgbClr val="002060"/>
                </a:solidFill>
                <a:latin typeface="Titillium Web" panose="020b0604020202020204" charset="0"/>
                <a:cs typeface="Segoe UI"/>
              </a:rPr>
              <a:t>Non esiste un target specifico</a:t>
            </a:r>
          </a:p>
          <a:p>
            <a:pPr marL="285750" indent="-285750">
              <a:buFont typeface="Arial"/>
              <a:buChar char="•"/>
            </a:pPr>
            <a:r>
              <a:rPr lang="it-IT">
                <a:solidFill>
                  <a:srgbClr val="002060"/>
                </a:solidFill>
                <a:latin typeface="Titillium Web" panose="020b0604020202020204" charset="0"/>
                <a:cs typeface="Segoe UI"/>
              </a:rPr>
              <a:t>Attacchi massivi</a:t>
            </a:r>
          </a:p>
        </p:txBody>
      </p:sp>
      <p:sp>
        <p:nvSpPr>
          <p:cNvPr id="5" name="Rettangolo 4">
            <a:extLst>
              <a:ext uri="{FF2B5EF4-FFF2-40B4-BE49-F238E27FC236}">
                <a16:creationId xmlns:a16="http://schemas.microsoft.com/office/drawing/2014/main" id="{1EE587AC-F192-483B-B358-74C9D61244A2}"/>
              </a:ext>
            </a:extLst>
          </p:cNvPr>
          <p:cNvSpPr/>
          <p:nvPr/>
        </p:nvSpPr>
        <p:spPr>
          <a:xfrm>
            <a:off x="5700066" y="1845224"/>
            <a:ext cx="2566512" cy="14752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3" name="Immagine 3" descr="Immagine che contiene acqua, esterni, barca, oceano&#10;&#10;Descrizione generata automaticamente">
            <a:extLst>
              <a:ext uri="{FF2B5EF4-FFF2-40B4-BE49-F238E27FC236}">
                <a16:creationId xmlns:a16="http://schemas.microsoft.com/office/drawing/2014/main" id="{28CAD959-6D65-4B17-8410-B30050838D7A}"/>
              </a:ext>
            </a:extLst>
          </p:cNvPr>
          <p:cNvPicPr>
            <a:picLocks noChangeAspect="1"/>
          </p:cNvPicPr>
          <p:nvPr/>
        </p:nvPicPr>
        <p:blipFill>
          <a:blip r:embed="rId3"/>
          <a:stretch>
            <a:fillRect/>
          </a:stretch>
        </p:blipFill>
        <p:spPr>
          <a:xfrm>
            <a:off x="5733184" y="1876788"/>
            <a:ext cx="2489862" cy="1405105"/>
          </a:xfrm>
          <a:prstGeom prst="rect">
            <a:avLst/>
          </a:prstGeom>
        </p:spPr>
      </p:pic>
    </p:spTree>
    <p:extLst>
      <p:ext uri="{BB962C8B-B14F-4D97-AF65-F5344CB8AC3E}">
        <p14:creationId xmlns:p14="http://schemas.microsoft.com/office/powerpoint/2010/main" val="2588454344"/>
      </p:ext>
    </p:extLst>
  </p:cSld>
  <p:clrMapOvr>
    <a:masterClrMapping/>
  </p:clrMapOvr>
  <p:transition/>
  <p:timing/>
</p:sld>
</file>

<file path=ppt/slides/slide6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Shape 62"/>
        <p:cNvGrpSpPr/>
        <p:nvPr/>
      </p:nvGrpSpPr>
      <p:grpSpPr>
        <a:xfrm>
          <a:off x="0" y="0"/>
          <a:ext cx="0" cy="0"/>
        </a:xfrm>
      </p:grpSpPr>
      <p:sp>
        <p:nvSpPr>
          <p:cNvPr id="64" name="Google Shape;64;p8"/>
          <p:cNvSpPr/>
          <p:nvPr/>
        </p:nvSpPr>
        <p:spPr>
          <a:xfrm>
            <a:off x="9501049" y="73736"/>
            <a:ext cx="485924" cy="141139"/>
          </a:xfrm>
          <a:prstGeom prst="roundRect">
            <a:avLst>
              <a:gd name="adj" fmla="val 16667"/>
            </a:avLst>
          </a:prstGeom>
          <a:solidFill>
            <a:srgbClr val="0070C0"/>
          </a:solidFill>
          <a:ln>
            <a:noFill/>
          </a:ln>
        </p:spPr>
        <p:txBody>
          <a:bodyPr spcFirstLastPara="1" wrap="square" lIns="75592" tIns="37786" rIns="75592" bIns="37786" anchor="ctr" anchorCtr="0">
            <a:noAutofit/>
          </a:bodyPr>
          <a:lstStyle/>
          <a:p>
            <a:pPr algn="ctr" defTabSz="756026">
              <a:defRPr/>
            </a:pPr>
            <a:fld id="{00000000-1234-1234-1234-123412341234}" type="slidenum">
              <a:rPr lang="it-IT" sz="909">
                <a:solidFill>
                  <a:prstClr val="white"/>
                </a:solidFill>
                <a:latin typeface="Titillium Web" panose="020b0604020202020204" charset="0"/>
                <a:ea typeface="Titillium Web"/>
                <a:cs typeface="Titillium Web"/>
                <a:sym typeface="Titillium Web" panose="020b0604020202020204" charset="0"/>
              </a:rPr>
              <a:pPr algn="ctr" defTabSz="756026">
                <a:defRPr/>
              </a:pPr>
              <a:t>65</a:t>
            </a:fld>
            <a:endParaRPr sz="909">
              <a:solidFill>
                <a:prstClr val="white"/>
              </a:solidFill>
              <a:latin typeface="Titillium Web" panose="020b0604020202020204" charset="0"/>
              <a:ea typeface="Titillium Web"/>
              <a:cs typeface="Titillium Web"/>
              <a:sym typeface="Titillium Web" panose="020b0604020202020204" charset="0"/>
            </a:endParaRPr>
          </a:p>
        </p:txBody>
      </p:sp>
      <p:sp>
        <p:nvSpPr>
          <p:cNvPr id="14" name="Google Shape;74;p9"/>
          <p:cNvSpPr txBox="1"/>
          <p:nvPr/>
        </p:nvSpPr>
        <p:spPr>
          <a:xfrm>
            <a:off x="245496" y="144306"/>
            <a:ext cx="8908361" cy="634265"/>
          </a:xfrm>
          <a:prstGeom prst="rect">
            <a:avLst/>
          </a:prstGeom>
          <a:noFill/>
          <a:ln>
            <a:noFill/>
          </a:ln>
        </p:spPr>
        <p:txBody>
          <a:bodyPr spcFirstLastPara="1" wrap="square" lIns="75592" tIns="37786" rIns="75592" bIns="37786" anchor="ctr" anchorCtr="0">
            <a:noAutofit/>
          </a:bodyPr>
          <a:lstStyle/>
          <a:p>
            <a:pPr defTabSz="756026">
              <a:lnSpc>
                <a:spcPct val="90000"/>
              </a:lnSpc>
              <a:defRPr/>
            </a:pPr>
            <a:r>
              <a:rPr lang="it-IT" sz="2950" b="1">
                <a:solidFill>
                  <a:srgbClr val="002060"/>
                </a:solidFill>
                <a:latin typeface="Calibri" panose="020f0502020204030204"/>
                <a:cs typeface="Calibri"/>
                <a:sym typeface="Calibri" panose="020f0502020204030204"/>
              </a:rPr>
              <a:t>Sistemi esposti e vulnerabili</a:t>
            </a:r>
            <a:endParaRPr lang="it-IT"/>
          </a:p>
        </p:txBody>
      </p:sp>
      <p:pic>
        <p:nvPicPr>
          <p:cNvPr id="4" name="Immagine 5" descr="Immagine che contiene testo&#10;&#10;Descrizione generata automaticamente">
            <a:extLst>
              <a:ext uri="{FF2B5EF4-FFF2-40B4-BE49-F238E27FC236}">
                <a16:creationId xmlns:a16="http://schemas.microsoft.com/office/drawing/2014/main" id="{C856D4F7-8799-47E7-9055-CE19788432EA}"/>
              </a:ext>
            </a:extLst>
          </p:cNvPr>
          <p:cNvPicPr>
            <a:picLocks noChangeAspect="1"/>
          </p:cNvPicPr>
          <p:nvPr/>
        </p:nvPicPr>
        <p:blipFill>
          <a:blip r:embed="rId3"/>
          <a:stretch>
            <a:fillRect/>
          </a:stretch>
        </p:blipFill>
        <p:spPr>
          <a:xfrm>
            <a:off x="4339255" y="965129"/>
            <a:ext cx="4457324" cy="1916186"/>
          </a:xfrm>
          <a:prstGeom prst="rect">
            <a:avLst/>
          </a:prstGeom>
        </p:spPr>
      </p:pic>
      <p:pic>
        <p:nvPicPr>
          <p:cNvPr id="6" name="Immagine 6" descr="Immagine che contiene testo&#10;&#10;Descrizione generata automaticamente">
            <a:extLst>
              <a:ext uri="{FF2B5EF4-FFF2-40B4-BE49-F238E27FC236}">
                <a16:creationId xmlns:a16="http://schemas.microsoft.com/office/drawing/2014/main" id="{FCA88804-8B10-47C7-8F88-CFF5149147E1}"/>
              </a:ext>
            </a:extLst>
          </p:cNvPr>
          <p:cNvPicPr>
            <a:picLocks noChangeAspect="1"/>
          </p:cNvPicPr>
          <p:nvPr/>
        </p:nvPicPr>
        <p:blipFill>
          <a:blip r:embed="rId4"/>
          <a:stretch>
            <a:fillRect/>
          </a:stretch>
        </p:blipFill>
        <p:spPr>
          <a:xfrm>
            <a:off x="610469" y="964783"/>
            <a:ext cx="3486287" cy="1938901"/>
          </a:xfrm>
          <a:prstGeom prst="rect">
            <a:avLst/>
          </a:prstGeom>
        </p:spPr>
      </p:pic>
      <p:sp>
        <p:nvSpPr>
          <p:cNvPr id="7" name="CasellaDiTesto 6">
            <a:extLst>
              <a:ext uri="{FF2B5EF4-FFF2-40B4-BE49-F238E27FC236}">
                <a16:creationId xmlns:a16="http://schemas.microsoft.com/office/drawing/2014/main" id="{CC250CDA-1C1B-47E1-9C29-9FCC3D014C45}"/>
              </a:ext>
            </a:extLst>
          </p:cNvPr>
          <p:cNvSpPr txBox="1"/>
          <p:nvPr/>
        </p:nvSpPr>
        <p:spPr>
          <a:xfrm>
            <a:off x="1472611" y="2879342"/>
            <a:ext cx="1455848"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it-IT" sz="1200">
                <a:solidFill>
                  <a:srgbClr val="FF0000"/>
                </a:solidFill>
                <a:latin typeface="Titillium Web" panose="020b0604020202020204" charset="0"/>
              </a:rPr>
              <a:t>Heartbleed</a:t>
            </a:r>
            <a:endParaRPr lang="it-IT" sz="1200">
              <a:solidFill>
                <a:srgbClr val="FF0000"/>
              </a:solidFill>
              <a:cs typeface="Calibri"/>
            </a:endParaRPr>
          </a:p>
        </p:txBody>
      </p:sp>
      <p:sp>
        <p:nvSpPr>
          <p:cNvPr id="10" name="CasellaDiTesto 9">
            <a:extLst>
              <a:ext uri="{FF2B5EF4-FFF2-40B4-BE49-F238E27FC236}">
                <a16:creationId xmlns:a16="http://schemas.microsoft.com/office/drawing/2014/main" id="{56A74093-F9E8-4BD1-BFE8-36C2F43C9816}"/>
              </a:ext>
            </a:extLst>
          </p:cNvPr>
          <p:cNvSpPr txBox="1"/>
          <p:nvPr/>
        </p:nvSpPr>
        <p:spPr>
          <a:xfrm>
            <a:off x="5400564" y="2886286"/>
            <a:ext cx="2372268"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it-IT" sz="1200">
                <a:solidFill>
                  <a:srgbClr val="FF0000"/>
                </a:solidFill>
                <a:latin typeface="Titillium Web" panose="020b0604020202020204" charset="0"/>
              </a:rPr>
              <a:t>Default password</a:t>
            </a:r>
            <a:endParaRPr lang="it-IT" sz="1200"/>
          </a:p>
        </p:txBody>
      </p:sp>
      <p:pic>
        <p:nvPicPr>
          <p:cNvPr id="8" name="Immagine 8">
            <a:extLst>
              <a:ext uri="{FF2B5EF4-FFF2-40B4-BE49-F238E27FC236}">
                <a16:creationId xmlns:a16="http://schemas.microsoft.com/office/drawing/2014/main" id="{A95A8BBF-36B2-48A0-9945-E9E26C16CC8F}"/>
              </a:ext>
            </a:extLst>
          </p:cNvPr>
          <p:cNvPicPr>
            <a:picLocks noChangeAspect="1"/>
          </p:cNvPicPr>
          <p:nvPr/>
        </p:nvPicPr>
        <p:blipFill>
          <a:blip r:embed="rId5"/>
          <a:stretch>
            <a:fillRect/>
          </a:stretch>
        </p:blipFill>
        <p:spPr>
          <a:xfrm>
            <a:off x="3417190" y="3165171"/>
            <a:ext cx="2002559" cy="1794805"/>
          </a:xfrm>
          <a:prstGeom prst="rect">
            <a:avLst/>
          </a:prstGeom>
        </p:spPr>
      </p:pic>
    </p:spTree>
    <p:extLst>
      <p:ext uri="{BB962C8B-B14F-4D97-AF65-F5344CB8AC3E}">
        <p14:creationId xmlns:p14="http://schemas.microsoft.com/office/powerpoint/2010/main" val="1637685020"/>
      </p:ext>
    </p:extLst>
  </p:cSld>
  <p:clrMapOvr>
    <a:masterClrMapping/>
  </p:clrMapOvr>
  <p:transition/>
  <p:timing/>
</p:sld>
</file>

<file path=ppt/slides/slide6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Shape 62"/>
        <p:cNvGrpSpPr/>
        <p:nvPr/>
      </p:nvGrpSpPr>
      <p:grpSpPr>
        <a:xfrm>
          <a:off x="0" y="0"/>
          <a:ext cx="0" cy="0"/>
        </a:xfrm>
      </p:grpSpPr>
      <p:sp>
        <p:nvSpPr>
          <p:cNvPr id="64" name="Google Shape;64;p8"/>
          <p:cNvSpPr/>
          <p:nvPr/>
        </p:nvSpPr>
        <p:spPr>
          <a:xfrm>
            <a:off x="9501049" y="73736"/>
            <a:ext cx="485924" cy="141139"/>
          </a:xfrm>
          <a:prstGeom prst="roundRect">
            <a:avLst>
              <a:gd name="adj" fmla="val 16667"/>
            </a:avLst>
          </a:prstGeom>
          <a:solidFill>
            <a:srgbClr val="0070C0"/>
          </a:solidFill>
          <a:ln>
            <a:noFill/>
          </a:ln>
        </p:spPr>
        <p:txBody>
          <a:bodyPr spcFirstLastPara="1" wrap="square" lIns="75592" tIns="37786" rIns="75592" bIns="37786" anchor="ctr" anchorCtr="0">
            <a:noAutofit/>
          </a:bodyPr>
          <a:lstStyle/>
          <a:p>
            <a:pPr algn="ctr" defTabSz="756026">
              <a:defRPr/>
            </a:pPr>
            <a:fld id="{00000000-1234-1234-1234-123412341234}" type="slidenum">
              <a:rPr lang="it-IT" sz="909">
                <a:solidFill>
                  <a:prstClr val="white"/>
                </a:solidFill>
                <a:latin typeface="Titillium Web" panose="020b0604020202020204" charset="0"/>
                <a:ea typeface="Titillium Web"/>
                <a:cs typeface="Titillium Web"/>
                <a:sym typeface="Titillium Web" panose="020b0604020202020204" charset="0"/>
              </a:rPr>
              <a:pPr algn="ctr" defTabSz="756026">
                <a:defRPr/>
              </a:pPr>
              <a:t>66</a:t>
            </a:fld>
            <a:endParaRPr sz="909">
              <a:solidFill>
                <a:prstClr val="white"/>
              </a:solidFill>
              <a:latin typeface="Titillium Web" panose="020b0604020202020204" charset="0"/>
              <a:ea typeface="Titillium Web"/>
              <a:cs typeface="Titillium Web"/>
              <a:sym typeface="Titillium Web" panose="020b0604020202020204" charset="0"/>
            </a:endParaRPr>
          </a:p>
        </p:txBody>
      </p:sp>
      <p:pic>
        <p:nvPicPr>
          <p:cNvPr id="3" name="Immagine 4">
            <a:extLst>
              <a:ext uri="{FF2B5EF4-FFF2-40B4-BE49-F238E27FC236}">
                <a16:creationId xmlns:a16="http://schemas.microsoft.com/office/drawing/2014/main" id="{4CEB33B3-3843-4114-8751-E8FFAB23461B}"/>
              </a:ext>
            </a:extLst>
          </p:cNvPr>
          <p:cNvPicPr>
            <a:picLocks noChangeAspect="1"/>
          </p:cNvPicPr>
          <p:nvPr/>
        </p:nvPicPr>
        <p:blipFill>
          <a:blip r:embed="rId3"/>
          <a:stretch>
            <a:fillRect/>
          </a:stretch>
        </p:blipFill>
        <p:spPr>
          <a:xfrm>
            <a:off x="477029" y="891474"/>
            <a:ext cx="3806307" cy="3891086"/>
          </a:xfrm>
          <a:prstGeom prst="rect">
            <a:avLst/>
          </a:prstGeom>
        </p:spPr>
      </p:pic>
      <p:sp>
        <p:nvSpPr>
          <p:cNvPr id="14" name="Google Shape;74;p9"/>
          <p:cNvSpPr txBox="1"/>
          <p:nvPr/>
        </p:nvSpPr>
        <p:spPr>
          <a:xfrm>
            <a:off x="245496" y="144306"/>
            <a:ext cx="8908361" cy="634265"/>
          </a:xfrm>
          <a:prstGeom prst="rect">
            <a:avLst/>
          </a:prstGeom>
          <a:noFill/>
          <a:ln>
            <a:noFill/>
          </a:ln>
        </p:spPr>
        <p:txBody>
          <a:bodyPr spcFirstLastPara="1" wrap="square" lIns="75592" tIns="37786" rIns="75592" bIns="37786" anchor="ctr" anchorCtr="0">
            <a:noAutofit/>
          </a:bodyPr>
          <a:lstStyle/>
          <a:p>
            <a:pPr defTabSz="756026">
              <a:lnSpc>
                <a:spcPct val="90000"/>
              </a:lnSpc>
              <a:defRPr/>
            </a:pPr>
            <a:r>
              <a:rPr lang="it-IT" sz="2950" b="1">
                <a:solidFill>
                  <a:srgbClr val="002060"/>
                </a:solidFill>
                <a:latin typeface="Calibri" panose="020f0502020204030204"/>
                <a:cs typeface="Calibri"/>
                <a:sym typeface="Calibri" panose="020f0502020204030204"/>
              </a:rPr>
              <a:t>Personale impreparato</a:t>
            </a:r>
            <a:endParaRPr lang="it-IT"/>
          </a:p>
        </p:txBody>
      </p:sp>
      <p:pic>
        <p:nvPicPr>
          <p:cNvPr id="9" name="Immagine 10" descr="Immagine che contiene testo&#10;&#10;Descrizione generata automaticamente">
            <a:extLst>
              <a:ext uri="{FF2B5EF4-FFF2-40B4-BE49-F238E27FC236}">
                <a16:creationId xmlns:a16="http://schemas.microsoft.com/office/drawing/2014/main" id="{94BDD9EE-0330-45AA-A7FB-20E5D803B07B}"/>
              </a:ext>
            </a:extLst>
          </p:cNvPr>
          <p:cNvPicPr>
            <a:picLocks noChangeAspect="1"/>
          </p:cNvPicPr>
          <p:nvPr/>
        </p:nvPicPr>
        <p:blipFill>
          <a:blip r:embed="rId4"/>
          <a:stretch>
            <a:fillRect/>
          </a:stretch>
        </p:blipFill>
        <p:spPr>
          <a:xfrm>
            <a:off x="4526514" y="893040"/>
            <a:ext cx="4911830" cy="3889525"/>
          </a:xfrm>
          <a:prstGeom prst="rect">
            <a:avLst/>
          </a:prstGeom>
        </p:spPr>
      </p:pic>
      <p:pic>
        <p:nvPicPr>
          <p:cNvPr id="5" name="Immagine 7">
            <a:extLst>
              <a:ext uri="{FF2B5EF4-FFF2-40B4-BE49-F238E27FC236}">
                <a16:creationId xmlns:a16="http://schemas.microsoft.com/office/drawing/2014/main" id="{C1C9FBED-6009-4FB8-8E3F-A0D01176983A}"/>
              </a:ext>
            </a:extLst>
          </p:cNvPr>
          <p:cNvPicPr>
            <a:picLocks noChangeAspect="1"/>
          </p:cNvPicPr>
          <p:nvPr/>
        </p:nvPicPr>
        <p:blipFill>
          <a:blip r:embed="rId5"/>
          <a:stretch>
            <a:fillRect/>
          </a:stretch>
        </p:blipFill>
        <p:spPr>
          <a:xfrm>
            <a:off x="3368406" y="2789421"/>
            <a:ext cx="1905850" cy="1905000"/>
          </a:xfrm>
          <a:prstGeom prst="rect">
            <a:avLst/>
          </a:prstGeom>
        </p:spPr>
      </p:pic>
    </p:spTree>
    <p:extLst>
      <p:ext uri="{BB962C8B-B14F-4D97-AF65-F5344CB8AC3E}">
        <p14:creationId xmlns:p14="http://schemas.microsoft.com/office/powerpoint/2010/main" val="4030717327"/>
      </p:ext>
    </p:extLst>
  </p:cSld>
  <p:clrMapOvr>
    <a:masterClrMapping/>
  </p:clrMapOvr>
  <p:transition/>
  <p:timing/>
</p:sld>
</file>

<file path=ppt/slides/slide6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Shape 62"/>
        <p:cNvGrpSpPr/>
        <p:nvPr/>
      </p:nvGrpSpPr>
      <p:grpSpPr>
        <a:xfrm>
          <a:off x="0" y="0"/>
          <a:ext cx="0" cy="0"/>
        </a:xfrm>
      </p:grpSpPr>
      <p:sp>
        <p:nvSpPr>
          <p:cNvPr id="64" name="Google Shape;64;p8"/>
          <p:cNvSpPr/>
          <p:nvPr/>
        </p:nvSpPr>
        <p:spPr>
          <a:xfrm>
            <a:off x="9501049" y="73736"/>
            <a:ext cx="485924" cy="141139"/>
          </a:xfrm>
          <a:prstGeom prst="roundRect">
            <a:avLst>
              <a:gd name="adj" fmla="val 16667"/>
            </a:avLst>
          </a:prstGeom>
          <a:solidFill>
            <a:srgbClr val="0070C0"/>
          </a:solidFill>
          <a:ln>
            <a:noFill/>
          </a:ln>
        </p:spPr>
        <p:txBody>
          <a:bodyPr spcFirstLastPara="1" wrap="square" lIns="75592" tIns="37786" rIns="75592" bIns="37786" anchor="ctr" anchorCtr="0">
            <a:noAutofit/>
          </a:bodyPr>
          <a:lstStyle/>
          <a:p>
            <a:pPr algn="ctr" defTabSz="756026">
              <a:defRPr/>
            </a:pPr>
            <a:fld id="{00000000-1234-1234-1234-123412341234}" type="slidenum">
              <a:rPr lang="it-IT" sz="909">
                <a:solidFill>
                  <a:prstClr val="white"/>
                </a:solidFill>
                <a:latin typeface="Titillium Web" panose="020b0604020202020204" charset="0"/>
                <a:ea typeface="Titillium Web"/>
                <a:cs typeface="Titillium Web"/>
                <a:sym typeface="Titillium Web" panose="020b0604020202020204" charset="0"/>
              </a:rPr>
              <a:pPr algn="ctr" defTabSz="756026">
                <a:defRPr/>
              </a:pPr>
              <a:t>67</a:t>
            </a:fld>
            <a:endParaRPr sz="909">
              <a:solidFill>
                <a:prstClr val="white"/>
              </a:solidFill>
              <a:latin typeface="Titillium Web" panose="020b0604020202020204" charset="0"/>
              <a:ea typeface="Titillium Web"/>
              <a:cs typeface="Titillium Web"/>
              <a:sym typeface="Titillium Web" panose="020b0604020202020204" charset="0"/>
            </a:endParaRPr>
          </a:p>
        </p:txBody>
      </p:sp>
      <p:sp>
        <p:nvSpPr>
          <p:cNvPr id="14" name="Google Shape;74;p9"/>
          <p:cNvSpPr txBox="1"/>
          <p:nvPr/>
        </p:nvSpPr>
        <p:spPr>
          <a:xfrm>
            <a:off x="245496" y="144306"/>
            <a:ext cx="8908361" cy="634265"/>
          </a:xfrm>
          <a:prstGeom prst="rect">
            <a:avLst/>
          </a:prstGeom>
          <a:noFill/>
          <a:ln>
            <a:noFill/>
          </a:ln>
        </p:spPr>
        <p:txBody>
          <a:bodyPr spcFirstLastPara="1" wrap="square" lIns="75592" tIns="37786" rIns="75592" bIns="37786" anchor="ctr" anchorCtr="0">
            <a:noAutofit/>
          </a:bodyPr>
          <a:lstStyle/>
          <a:p>
            <a:pPr defTabSz="756026">
              <a:lnSpc>
                <a:spcPct val="90000"/>
              </a:lnSpc>
              <a:defRPr/>
            </a:pPr>
            <a:r>
              <a:rPr lang="it-IT" sz="2950" b="1">
                <a:solidFill>
                  <a:srgbClr val="002060"/>
                </a:solidFill>
                <a:latin typeface="Calibri" panose="020f0502020204030204"/>
                <a:cs typeface="Calibri"/>
                <a:sym typeface="Calibri" panose="020f0502020204030204"/>
              </a:rPr>
              <a:t>Eventi nazionali</a:t>
            </a:r>
            <a:endParaRPr lang="it-IT"/>
          </a:p>
        </p:txBody>
      </p:sp>
      <p:pic>
        <p:nvPicPr>
          <p:cNvPr id="2" name="Immagine 3" descr="Immagine che contiene testo&#10;&#10;Descrizione generata automaticamente">
            <a:extLst>
              <a:ext uri="{FF2B5EF4-FFF2-40B4-BE49-F238E27FC236}">
                <a16:creationId xmlns:a16="http://schemas.microsoft.com/office/drawing/2014/main" id="{38D5DB98-FC0A-4B41-A329-ACA60C7B4D5F}"/>
              </a:ext>
            </a:extLst>
          </p:cNvPr>
          <p:cNvPicPr>
            <a:picLocks noChangeAspect="1"/>
          </p:cNvPicPr>
          <p:nvPr/>
        </p:nvPicPr>
        <p:blipFill>
          <a:blip r:embed="rId3"/>
          <a:stretch>
            <a:fillRect/>
          </a:stretch>
        </p:blipFill>
        <p:spPr>
          <a:xfrm>
            <a:off x="1770408" y="1121495"/>
            <a:ext cx="6090084" cy="3177160"/>
          </a:xfrm>
          <a:prstGeom prst="rect">
            <a:avLst/>
          </a:prstGeom>
        </p:spPr>
      </p:pic>
    </p:spTree>
    <p:extLst>
      <p:ext uri="{BB962C8B-B14F-4D97-AF65-F5344CB8AC3E}">
        <p14:creationId xmlns:p14="http://schemas.microsoft.com/office/powerpoint/2010/main" val="3180264565"/>
      </p:ext>
    </p:extLst>
  </p:cSld>
  <p:clrMapOvr>
    <a:masterClrMapping/>
  </p:clrMapOvr>
  <p:transition/>
  <p:timing/>
</p:sld>
</file>

<file path=ppt/slides/slide6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Shape 62"/>
        <p:cNvGrpSpPr/>
        <p:nvPr/>
      </p:nvGrpSpPr>
      <p:grpSpPr>
        <a:xfrm>
          <a:off x="0" y="0"/>
          <a:ext cx="0" cy="0"/>
        </a:xfrm>
      </p:grpSpPr>
      <p:sp>
        <p:nvSpPr>
          <p:cNvPr id="64" name="Google Shape;64;p8"/>
          <p:cNvSpPr/>
          <p:nvPr/>
        </p:nvSpPr>
        <p:spPr>
          <a:xfrm>
            <a:off x="9501049" y="73736"/>
            <a:ext cx="485924" cy="141139"/>
          </a:xfrm>
          <a:prstGeom prst="roundRect">
            <a:avLst>
              <a:gd name="adj" fmla="val 16667"/>
            </a:avLst>
          </a:prstGeom>
          <a:solidFill>
            <a:srgbClr val="0070C0"/>
          </a:solidFill>
          <a:ln>
            <a:noFill/>
          </a:ln>
        </p:spPr>
        <p:txBody>
          <a:bodyPr spcFirstLastPara="1" wrap="square" lIns="75592" tIns="37786" rIns="75592" bIns="37786" anchor="ctr" anchorCtr="0">
            <a:noAutofit/>
          </a:bodyPr>
          <a:lstStyle/>
          <a:p>
            <a:pPr algn="ctr" defTabSz="756026">
              <a:defRPr/>
            </a:pPr>
            <a:fld id="{00000000-1234-1234-1234-123412341234}" type="slidenum">
              <a:rPr lang="it-IT" sz="909">
                <a:solidFill>
                  <a:prstClr val="white"/>
                </a:solidFill>
                <a:latin typeface="Titillium Web" panose="020b0604020202020204" charset="0"/>
                <a:ea typeface="Titillium Web"/>
                <a:cs typeface="Titillium Web"/>
                <a:sym typeface="Titillium Web" panose="020b0604020202020204" charset="0"/>
              </a:rPr>
              <a:pPr algn="ctr" defTabSz="756026">
                <a:defRPr/>
              </a:pPr>
              <a:t>68</a:t>
            </a:fld>
            <a:endParaRPr sz="909">
              <a:solidFill>
                <a:prstClr val="white"/>
              </a:solidFill>
              <a:latin typeface="Titillium Web" panose="020b0604020202020204" charset="0"/>
              <a:ea typeface="Titillium Web"/>
              <a:cs typeface="Titillium Web"/>
              <a:sym typeface="Titillium Web" panose="020b0604020202020204" charset="0"/>
            </a:endParaRPr>
          </a:p>
        </p:txBody>
      </p:sp>
      <p:sp>
        <p:nvSpPr>
          <p:cNvPr id="14" name="Google Shape;74;p9"/>
          <p:cNvSpPr txBox="1"/>
          <p:nvPr/>
        </p:nvSpPr>
        <p:spPr>
          <a:xfrm>
            <a:off x="245496" y="144306"/>
            <a:ext cx="8908361" cy="634265"/>
          </a:xfrm>
          <a:prstGeom prst="rect">
            <a:avLst/>
          </a:prstGeom>
          <a:noFill/>
          <a:ln>
            <a:noFill/>
          </a:ln>
        </p:spPr>
        <p:txBody>
          <a:bodyPr spcFirstLastPara="1" wrap="square" lIns="75592" tIns="37786" rIns="75592" bIns="37786" anchor="ctr" anchorCtr="0">
            <a:noAutofit/>
          </a:bodyPr>
          <a:lstStyle/>
          <a:p>
            <a:pPr defTabSz="756026">
              <a:lnSpc>
                <a:spcPct val="90000"/>
              </a:lnSpc>
              <a:defRPr/>
            </a:pPr>
            <a:r>
              <a:rPr lang="it-IT" sz="2950" b="1">
                <a:solidFill>
                  <a:srgbClr val="002060"/>
                </a:solidFill>
                <a:latin typeface="Calibri" panose="020f0502020204030204"/>
                <a:cs typeface="Calibri"/>
                <a:sym typeface="Calibri" panose="020f0502020204030204"/>
              </a:rPr>
              <a:t>Data leak</a:t>
            </a:r>
            <a:endParaRPr lang="it-IT"/>
          </a:p>
        </p:txBody>
      </p:sp>
      <p:sp>
        <p:nvSpPr>
          <p:cNvPr id="2" name="CasellaDiTesto 1">
            <a:extLst>
              <a:ext uri="{FF2B5EF4-FFF2-40B4-BE49-F238E27FC236}">
                <a16:creationId xmlns:a16="http://schemas.microsoft.com/office/drawing/2014/main" id="{CD5A3384-5F7F-44F2-B84B-F8DEF5545422}"/>
              </a:ext>
            </a:extLst>
          </p:cNvPr>
          <p:cNvSpPr txBox="1"/>
          <p:nvPr/>
        </p:nvSpPr>
        <p:spPr>
          <a:xfrm>
            <a:off x="304446" y="794790"/>
            <a:ext cx="4498833"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it-IT">
                <a:solidFill>
                  <a:srgbClr val="002060"/>
                </a:solidFill>
                <a:latin typeface="Titillium Web" panose="020b0604020202020204" charset="0"/>
                <a:cs typeface="Segoe UI"/>
              </a:rPr>
              <a:t>Sono sempre esistiti ma oggi è diventata una moda</a:t>
            </a:r>
            <a:endParaRPr lang="it-IT"/>
          </a:p>
          <a:p>
            <a:pPr marL="285750" indent="-285750">
              <a:buFont typeface="Arial"/>
              <a:buChar char="•"/>
            </a:pPr>
            <a:r>
              <a:rPr lang="it-IT">
                <a:solidFill>
                  <a:srgbClr val="002060"/>
                </a:solidFill>
                <a:latin typeface="Titillium Web" panose="020b0604020202020204" charset="0"/>
                <a:cs typeface="Segoe UI"/>
              </a:rPr>
              <a:t>È nato un mercato di nicchia in forte crescita</a:t>
            </a:r>
          </a:p>
          <a:p>
            <a:pPr marL="285750" indent="-285750">
              <a:buFont typeface="Arial"/>
              <a:buChar char="•"/>
            </a:pPr>
            <a:r>
              <a:rPr lang="it-IT">
                <a:solidFill>
                  <a:srgbClr val="002060"/>
                </a:solidFill>
                <a:latin typeface="Titillium Web" panose="020b0604020202020204" charset="0"/>
                <a:cs typeface="Segoe UI"/>
              </a:rPr>
              <a:t>I blackmarket sono migrati dal darkweb al deepweb</a:t>
            </a:r>
          </a:p>
          <a:p>
            <a:pPr marL="285750" indent="-285750">
              <a:buFont typeface="Arial"/>
              <a:buChar char="•"/>
            </a:pPr>
            <a:r>
              <a:rPr lang="it-IT">
                <a:solidFill>
                  <a:srgbClr val="002060"/>
                </a:solidFill>
                <a:latin typeface="Titillium Web" panose="020b0604020202020204" charset="0"/>
                <a:cs typeface="Segoe UI"/>
              </a:rPr>
              <a:t>Prezzi sempre più accessibili</a:t>
            </a:r>
          </a:p>
          <a:p>
            <a:endParaRPr lang="it-IT">
              <a:solidFill>
                <a:srgbClr val="002060"/>
              </a:solidFill>
              <a:latin typeface="Titillium Web" panose="020b0604020202020204" charset="0"/>
              <a:cs typeface="Segoe UI"/>
            </a:endParaRPr>
          </a:p>
          <a:p>
            <a:r>
              <a:rPr lang="it-IT" b="1">
                <a:solidFill>
                  <a:srgbClr val="002060"/>
                </a:solidFill>
                <a:latin typeface="Titillium Web" panose="020b0604020202020204" charset="0"/>
                <a:cs typeface="Segoe UI"/>
              </a:rPr>
              <a:t>Quali dati in vendita?</a:t>
            </a:r>
          </a:p>
          <a:p>
            <a:endParaRPr lang="it-IT" b="1">
              <a:solidFill>
                <a:srgbClr val="002060"/>
              </a:solidFill>
              <a:latin typeface="Titillium Web" panose="020b0604020202020204" charset="0"/>
              <a:cs typeface="Segoe UI"/>
            </a:endParaRPr>
          </a:p>
          <a:p>
            <a:pPr marL="285750" indent="-285750">
              <a:buFont typeface="Arial"/>
              <a:buChar char="•"/>
            </a:pPr>
            <a:r>
              <a:rPr lang="it-IT">
                <a:solidFill>
                  <a:srgbClr val="002060"/>
                </a:solidFill>
                <a:latin typeface="Titillium Web" panose="020b0604020202020204" charset="0"/>
                <a:cs typeface="Segoe UI"/>
              </a:rPr>
              <a:t>Dati anagrafici</a:t>
            </a:r>
          </a:p>
          <a:p>
            <a:pPr marL="285750" indent="-285750">
              <a:buFont typeface="Arial"/>
              <a:buChar char="•"/>
            </a:pPr>
            <a:r>
              <a:rPr lang="it-IT">
                <a:solidFill>
                  <a:srgbClr val="002060"/>
                </a:solidFill>
                <a:latin typeface="Titillium Web" panose="020b0604020202020204" charset="0"/>
                <a:cs typeface="Segoe UI"/>
              </a:rPr>
              <a:t>Email</a:t>
            </a:r>
          </a:p>
          <a:p>
            <a:pPr marL="285750" indent="-285750">
              <a:buFont typeface="Arial"/>
              <a:buChar char="•"/>
            </a:pPr>
            <a:r>
              <a:rPr lang="it-IT">
                <a:solidFill>
                  <a:srgbClr val="002060"/>
                </a:solidFill>
                <a:latin typeface="Titillium Web" panose="020b0604020202020204" charset="0"/>
                <a:cs typeface="Segoe UI"/>
              </a:rPr>
              <a:t>Credenziali</a:t>
            </a:r>
          </a:p>
          <a:p>
            <a:pPr marL="285750" indent="-285750">
              <a:buFont typeface="Arial"/>
              <a:buChar char="•"/>
            </a:pPr>
            <a:r>
              <a:rPr lang="it-IT">
                <a:solidFill>
                  <a:srgbClr val="002060"/>
                </a:solidFill>
                <a:latin typeface="Titillium Web" panose="020b0604020202020204" charset="0"/>
                <a:cs typeface="Segoe UI"/>
              </a:rPr>
              <a:t>Carte di credito</a:t>
            </a:r>
          </a:p>
        </p:txBody>
      </p:sp>
      <p:pic>
        <p:nvPicPr>
          <p:cNvPr id="3" name="Immagine 3" descr="Immagine che contiene testo&#10;&#10;Descrizione generata automaticamente">
            <a:extLst>
              <a:ext uri="{FF2B5EF4-FFF2-40B4-BE49-F238E27FC236}">
                <a16:creationId xmlns:a16="http://schemas.microsoft.com/office/drawing/2014/main" id="{2080A05E-FF03-49E1-AC76-8E5F37E5A636}"/>
              </a:ext>
            </a:extLst>
          </p:cNvPr>
          <p:cNvPicPr>
            <a:picLocks noChangeAspect="1"/>
          </p:cNvPicPr>
          <p:nvPr/>
        </p:nvPicPr>
        <p:blipFill>
          <a:blip r:embed="rId3"/>
          <a:stretch>
            <a:fillRect/>
          </a:stretch>
        </p:blipFill>
        <p:spPr>
          <a:xfrm>
            <a:off x="5173465" y="792667"/>
            <a:ext cx="3755394" cy="1452010"/>
          </a:xfrm>
          <a:prstGeom prst="rect">
            <a:avLst/>
          </a:prstGeom>
        </p:spPr>
      </p:pic>
      <p:pic>
        <p:nvPicPr>
          <p:cNvPr id="4" name="Immagine 4" descr="Immagine che contiene testo&#10;&#10;Descrizione generata automaticamente">
            <a:extLst>
              <a:ext uri="{FF2B5EF4-FFF2-40B4-BE49-F238E27FC236}">
                <a16:creationId xmlns:a16="http://schemas.microsoft.com/office/drawing/2014/main" id="{41DAE2FE-7E79-4B36-8359-9CDAF5C87B05}"/>
              </a:ext>
            </a:extLst>
          </p:cNvPr>
          <p:cNvPicPr>
            <a:picLocks noChangeAspect="1"/>
          </p:cNvPicPr>
          <p:nvPr/>
        </p:nvPicPr>
        <p:blipFill>
          <a:blip r:embed="rId4"/>
          <a:stretch>
            <a:fillRect/>
          </a:stretch>
        </p:blipFill>
        <p:spPr>
          <a:xfrm>
            <a:off x="5173465" y="2546259"/>
            <a:ext cx="3755394" cy="1076359"/>
          </a:xfrm>
          <a:prstGeom prst="rect">
            <a:avLst/>
          </a:prstGeom>
        </p:spPr>
      </p:pic>
      <p:pic>
        <p:nvPicPr>
          <p:cNvPr id="5" name="Immagine 5" descr="Immagine che contiene testo&#10;&#10;Descrizione generata automaticamente">
            <a:extLst>
              <a:ext uri="{FF2B5EF4-FFF2-40B4-BE49-F238E27FC236}">
                <a16:creationId xmlns:a16="http://schemas.microsoft.com/office/drawing/2014/main" id="{5612B44D-D0B4-4C2B-865F-A25438CA2145}"/>
              </a:ext>
            </a:extLst>
          </p:cNvPr>
          <p:cNvPicPr>
            <a:picLocks noChangeAspect="1"/>
          </p:cNvPicPr>
          <p:nvPr/>
        </p:nvPicPr>
        <p:blipFill>
          <a:blip r:embed="rId5"/>
          <a:stretch>
            <a:fillRect/>
          </a:stretch>
        </p:blipFill>
        <p:spPr>
          <a:xfrm>
            <a:off x="5173465" y="3838251"/>
            <a:ext cx="3755394" cy="1028152"/>
          </a:xfrm>
          <a:prstGeom prst="rect">
            <a:avLst/>
          </a:prstGeom>
        </p:spPr>
      </p:pic>
    </p:spTree>
    <p:extLst>
      <p:ext uri="{BB962C8B-B14F-4D97-AF65-F5344CB8AC3E}">
        <p14:creationId xmlns:p14="http://schemas.microsoft.com/office/powerpoint/2010/main" val="910733002"/>
      </p:ext>
    </p:extLst>
  </p:cSld>
  <p:clrMapOvr>
    <a:masterClrMapping/>
  </p:clrMapOvr>
  <p:transition/>
  <p:timing/>
</p:sld>
</file>

<file path=ppt/slides/slide6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Shape 62"/>
        <p:cNvGrpSpPr/>
        <p:nvPr/>
      </p:nvGrpSpPr>
      <p:grpSpPr>
        <a:xfrm>
          <a:off x="0" y="0"/>
          <a:ext cx="0" cy="0"/>
        </a:xfrm>
      </p:grpSpPr>
      <p:sp>
        <p:nvSpPr>
          <p:cNvPr id="64" name="Google Shape;64;p8"/>
          <p:cNvSpPr/>
          <p:nvPr/>
        </p:nvSpPr>
        <p:spPr>
          <a:xfrm>
            <a:off x="9501049" y="73736"/>
            <a:ext cx="485924" cy="141139"/>
          </a:xfrm>
          <a:prstGeom prst="roundRect">
            <a:avLst>
              <a:gd name="adj" fmla="val 16667"/>
            </a:avLst>
          </a:prstGeom>
          <a:solidFill>
            <a:srgbClr val="0070C0"/>
          </a:solidFill>
          <a:ln>
            <a:noFill/>
          </a:ln>
        </p:spPr>
        <p:txBody>
          <a:bodyPr spcFirstLastPara="1" wrap="square" lIns="75592" tIns="37786" rIns="75592" bIns="37786" anchor="ctr" anchorCtr="0">
            <a:noAutofit/>
          </a:bodyPr>
          <a:lstStyle/>
          <a:p>
            <a:pPr algn="ctr" defTabSz="756026">
              <a:defRPr/>
            </a:pPr>
            <a:fld id="{00000000-1234-1234-1234-123412341234}" type="slidenum">
              <a:rPr lang="it-IT" sz="909">
                <a:solidFill>
                  <a:prstClr val="white"/>
                </a:solidFill>
                <a:latin typeface="Titillium Web" panose="020b0604020202020204" charset="0"/>
                <a:ea typeface="Titillium Web"/>
                <a:cs typeface="Titillium Web"/>
                <a:sym typeface="Titillium Web" panose="020b0604020202020204" charset="0"/>
              </a:rPr>
              <a:pPr algn="ctr" defTabSz="756026">
                <a:defRPr/>
              </a:pPr>
              <a:t>69</a:t>
            </a:fld>
            <a:endParaRPr sz="909">
              <a:solidFill>
                <a:prstClr val="white"/>
              </a:solidFill>
              <a:latin typeface="Titillium Web" panose="020b0604020202020204" charset="0"/>
              <a:ea typeface="Titillium Web"/>
              <a:cs typeface="Titillium Web"/>
              <a:sym typeface="Titillium Web" panose="020b0604020202020204" charset="0"/>
            </a:endParaRPr>
          </a:p>
        </p:txBody>
      </p:sp>
      <p:sp>
        <p:nvSpPr>
          <p:cNvPr id="14" name="Google Shape;74;p9"/>
          <p:cNvSpPr txBox="1"/>
          <p:nvPr/>
        </p:nvSpPr>
        <p:spPr>
          <a:xfrm>
            <a:off x="245496" y="144306"/>
            <a:ext cx="8908361" cy="634265"/>
          </a:xfrm>
          <a:prstGeom prst="rect">
            <a:avLst/>
          </a:prstGeom>
          <a:noFill/>
          <a:ln>
            <a:noFill/>
          </a:ln>
        </p:spPr>
        <p:txBody>
          <a:bodyPr spcFirstLastPara="1" wrap="square" lIns="75592" tIns="37786" rIns="75592" bIns="37786" anchor="ctr" anchorCtr="0">
            <a:noAutofit/>
          </a:bodyPr>
          <a:lstStyle/>
          <a:p>
            <a:pPr defTabSz="756026">
              <a:lnSpc>
                <a:spcPct val="90000"/>
              </a:lnSpc>
              <a:defRPr/>
            </a:pPr>
            <a:r>
              <a:rPr lang="it-IT" sz="2950" b="1">
                <a:solidFill>
                  <a:srgbClr val="002060"/>
                </a:solidFill>
                <a:cs typeface="Calibri"/>
              </a:rPr>
              <a:t>Leak recenti con pubblica minaccia di estorsione</a:t>
            </a:r>
          </a:p>
        </p:txBody>
      </p:sp>
      <p:pic>
        <p:nvPicPr>
          <p:cNvPr id="6" name="Immagine 6" descr="Immagine che contiene tavolo&#10;&#10;Descrizione generata automaticamente">
            <a:extLst>
              <a:ext uri="{FF2B5EF4-FFF2-40B4-BE49-F238E27FC236}">
                <a16:creationId xmlns:a16="http://schemas.microsoft.com/office/drawing/2014/main" id="{709F445C-4EB9-4BE9-A108-76A6AD4FC603}"/>
              </a:ext>
            </a:extLst>
          </p:cNvPr>
          <p:cNvPicPr>
            <a:picLocks noChangeAspect="1"/>
          </p:cNvPicPr>
          <p:nvPr/>
        </p:nvPicPr>
        <p:blipFill>
          <a:blip r:embed="rId3"/>
          <a:stretch>
            <a:fillRect/>
          </a:stretch>
        </p:blipFill>
        <p:spPr>
          <a:xfrm>
            <a:off x="3646952" y="1206192"/>
            <a:ext cx="2744423" cy="2063390"/>
          </a:xfrm>
          <a:prstGeom prst="rect">
            <a:avLst/>
          </a:prstGeom>
        </p:spPr>
      </p:pic>
      <p:pic>
        <p:nvPicPr>
          <p:cNvPr id="7" name="Immagine 7" descr="Immagine che contiene testo&#10;&#10;Descrizione generata automaticamente">
            <a:extLst>
              <a:ext uri="{FF2B5EF4-FFF2-40B4-BE49-F238E27FC236}">
                <a16:creationId xmlns:a16="http://schemas.microsoft.com/office/drawing/2014/main" id="{F57888CB-97F7-4A87-9B5D-9BE19CDEEA7D}"/>
              </a:ext>
            </a:extLst>
          </p:cNvPr>
          <p:cNvPicPr>
            <a:picLocks noChangeAspect="1"/>
          </p:cNvPicPr>
          <p:nvPr/>
        </p:nvPicPr>
        <p:blipFill>
          <a:blip r:embed="rId4"/>
          <a:stretch>
            <a:fillRect/>
          </a:stretch>
        </p:blipFill>
        <p:spPr>
          <a:xfrm>
            <a:off x="6714515" y="1207921"/>
            <a:ext cx="2744423" cy="3498574"/>
          </a:xfrm>
          <a:prstGeom prst="rect">
            <a:avLst/>
          </a:prstGeom>
        </p:spPr>
      </p:pic>
      <p:pic>
        <p:nvPicPr>
          <p:cNvPr id="8" name="Immagine 8" descr="Immagine che contiene testo&#10;&#10;Descrizione generata automaticamente">
            <a:extLst>
              <a:ext uri="{FF2B5EF4-FFF2-40B4-BE49-F238E27FC236}">
                <a16:creationId xmlns:a16="http://schemas.microsoft.com/office/drawing/2014/main" id="{7531BB43-7C33-467A-8B35-2F23945899D5}"/>
              </a:ext>
            </a:extLst>
          </p:cNvPr>
          <p:cNvPicPr>
            <a:picLocks noChangeAspect="1"/>
          </p:cNvPicPr>
          <p:nvPr/>
        </p:nvPicPr>
        <p:blipFill>
          <a:blip r:embed="rId5"/>
          <a:stretch>
            <a:fillRect/>
          </a:stretch>
        </p:blipFill>
        <p:spPr>
          <a:xfrm>
            <a:off x="543045" y="1226951"/>
            <a:ext cx="2744423" cy="2792052"/>
          </a:xfrm>
          <a:prstGeom prst="rect">
            <a:avLst/>
          </a:prstGeom>
        </p:spPr>
      </p:pic>
      <p:sp>
        <p:nvSpPr>
          <p:cNvPr id="2" name="Connettore 1">
            <a:extLst>
              <a:ext uri="{FF2B5EF4-FFF2-40B4-BE49-F238E27FC236}">
                <a16:creationId xmlns:a16="http://schemas.microsoft.com/office/drawing/2014/main" id="{62D42041-481A-4DD0-A813-8A09F3E8EA80}"/>
              </a:ext>
            </a:extLst>
          </p:cNvPr>
          <p:cNvSpPr/>
          <p:nvPr/>
        </p:nvSpPr>
        <p:spPr>
          <a:xfrm>
            <a:off x="9456574" y="4510617"/>
            <a:ext cx="459316" cy="459316"/>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750904740"/>
      </p:ext>
    </p:extLst>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PhAnim="0">
  <p:cSld>
    <p:spTree>
      <p:nvGrpSpPr>
        <p:cNvPr id="1" name=""/>
        <p:cNvGrpSpPr/>
        <p:nvPr/>
      </p:nvGrpSpPr>
      <p:grpSpPr>
        <a:xfrm>
          <a:off x="0" y="0"/>
          <a:ext cx="0" cy="0"/>
        </a:xfrm>
      </p:grpSpPr>
      <p:pic>
        <p:nvPicPr>
          <p:cNvPr id="5" name="Immagine 9">
            <a:extLst>
              <a:ext uri="{FF2B5EF4-FFF2-40B4-BE49-F238E27FC236}">
                <a16:creationId xmlns:a16="http://schemas.microsoft.com/office/drawing/2014/main" id="{B9772C32-5007-42D8-9334-4AC69965C9C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972375" y="400166"/>
            <a:ext cx="3563892" cy="4681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257">
            <a:extLst>
              <a:ext uri="{FF2B5EF4-FFF2-40B4-BE49-F238E27FC236}">
                <a16:creationId xmlns:a16="http://schemas.microsoft.com/office/drawing/2014/main" id="{9987EE1E-617F-4F8D-9EA7-16FCB37C6B1E}"/>
              </a:ext>
            </a:extLst>
          </p:cNvPr>
          <p:cNvSpPr txBox="1">
            <a:spLocks noChangeArrowheads="1"/>
          </p:cNvSpPr>
          <p:nvPr/>
        </p:nvSpPr>
        <p:spPr bwMode="auto">
          <a:xfrm rot="16200000">
            <a:off x="7876145" y="2591726"/>
            <a:ext cx="3274891" cy="270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2400">
                <a:solidFill>
                  <a:srgbClr val="000099"/>
                </a:solidFill>
                <a:latin typeface="Arial" panose="020b0604020202020204" pitchFamily="34" charset="0"/>
              </a:defRPr>
            </a:lvl1pPr>
            <a:lvl2pPr marL="742950" indent="-285750">
              <a:spcBef>
                <a:spcPct val="20000"/>
              </a:spcBef>
              <a:buChar char="–"/>
              <a:defRPr sz="2000">
                <a:solidFill>
                  <a:srgbClr val="000099"/>
                </a:solidFill>
                <a:latin typeface="Arial" panose="020b0604020202020204" pitchFamily="34" charset="0"/>
              </a:defRPr>
            </a:lvl2pPr>
            <a:lvl3pPr marL="1143000" indent="-228600">
              <a:spcBef>
                <a:spcPct val="20000"/>
              </a:spcBef>
              <a:buChar char="•"/>
              <a:defRPr sz="2400">
                <a:solidFill>
                  <a:srgbClr val="000099"/>
                </a:solidFill>
                <a:latin typeface="Arial" panose="020b0604020202020204" pitchFamily="34" charset="0"/>
              </a:defRPr>
            </a:lvl3pPr>
            <a:lvl4pPr marL="1600200" indent="-228600">
              <a:spcBef>
                <a:spcPct val="20000"/>
              </a:spcBef>
              <a:buChar char="–"/>
              <a:defRPr sz="1600">
                <a:solidFill>
                  <a:srgbClr val="000099"/>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it-IT" altLang="it-IT" sz="1158">
                <a:ea typeface="MS PGothic" panose="020b0600070205080204" pitchFamily="34" charset="-128"/>
              </a:rPr>
              <a:t>Fonte: Internet Society</a:t>
            </a:r>
          </a:p>
        </p:txBody>
      </p:sp>
      <p:sp>
        <p:nvSpPr>
          <p:cNvPr id="7" name="Google Shape;74;p9">
            <a:extLst>
              <a:ext uri="{FF2B5EF4-FFF2-40B4-BE49-F238E27FC236}">
                <a16:creationId xmlns:a16="http://schemas.microsoft.com/office/drawing/2014/main" id="{F0226BD5-EAF6-4935-BA6E-75F98B5C9526}"/>
              </a:ext>
            </a:extLst>
          </p:cNvPr>
          <p:cNvSpPr txBox="1"/>
          <p:nvPr/>
        </p:nvSpPr>
        <p:spPr>
          <a:xfrm>
            <a:off x="245496" y="144306"/>
            <a:ext cx="8908361" cy="634265"/>
          </a:xfrm>
          <a:prstGeom prst="rect">
            <a:avLst/>
          </a:prstGeom>
          <a:noFill/>
          <a:ln>
            <a:noFill/>
          </a:ln>
        </p:spPr>
        <p:txBody>
          <a:bodyPr spcFirstLastPara="1" wrap="square" lIns="75592" tIns="37786" rIns="75592" bIns="37786" anchor="ctr" anchorCtr="0">
            <a:noAutofit/>
          </a:bodyPr>
          <a:lstStyle/>
          <a:p>
            <a:pPr defTabSz="756026">
              <a:lnSpc>
                <a:spcPct val="90000"/>
              </a:lnSpc>
            </a:pPr>
            <a:r>
              <a:rPr lang="it-IT" sz="2976" b="1">
                <a:solidFill>
                  <a:srgbClr val="002060"/>
                </a:solidFill>
                <a:latin typeface="Calibri" panose="020f0502020204030204" pitchFamily="34" charset="0"/>
                <a:ea typeface="Calibri"/>
                <a:cs typeface="Calibri" panose="020f0502020204030204" pitchFamily="34" charset="0"/>
                <a:sym typeface="Calibri" panose="020f0502020204030204"/>
              </a:rPr>
              <a:t>Internet nel 1982</a:t>
            </a:r>
            <a:endParaRPr lang="it-IT" sz="2976">
              <a:solidFill>
                <a:prstClr val="black"/>
              </a:solidFill>
              <a:latin typeface="Calibri" panose="020f0502020204030204" pitchFamily="34" charset="0"/>
              <a:cs typeface="Calibri" panose="020f0502020204030204"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Tn>
                        </p:par>
                        <p:par>
                          <p:cTn id="5" fill="hold" nodeType="afterGroup">
                            <p:stCondLst>
                              <p:cond delay="0"/>
                            </p:stCondLst>
                            <p:childTnLst>
                              <p:par>
                                <p:cTn id="6" presetID="10" presetClass="entr" presetSubtype="0" fill="hold" nodeType="afterEffect">
                                  <p:childTnLst>
                                    <p:set>
                                      <p:cBhvr>
                                        <p:cTn id="7" dur="1" fill="hold">
                                          <p:stCondLst>
                                            <p:cond delay="0"/>
                                          </p:stCondLst>
                                        </p:cTn>
                                        <p:tgtEl>
                                          <p:spTgt spid="5"/>
                                        </p:tgtEl>
                                        <p:attrNameLst>
                                          <p:attrName>style.visibility</p:attrName>
                                        </p:attrNameLst>
                                      </p:cBhvr>
                                      <p:to>
                                        <p:strVal val="visible"/>
                                      </p:to>
                                    </p:set>
                                    <p:animEffect transition="in" filter="fade">
                                      <p:cBhvr>
                                        <p:cTn id="8" dur="2000"/>
                                        <p:tgtEl>
                                          <p:spTgt spid="5"/>
                                        </p:tgtEl>
                                      </p:cBhvr>
                                    </p:animEffect>
                                  </p:childTnLst>
                                </p:cTn>
                              </p:par>
                              <p:par>
                                <p:cTn id="9" presetID="10" presetClass="entr" presetSubtype="0" fill="hold" grpId="0" nodeType="withEffec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0.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Shape 62"/>
        <p:cNvGrpSpPr/>
        <p:nvPr/>
      </p:nvGrpSpPr>
      <p:grpSpPr>
        <a:xfrm>
          <a:off x="0" y="0"/>
          <a:ext cx="0" cy="0"/>
        </a:xfrm>
      </p:grpSpPr>
      <p:sp>
        <p:nvSpPr>
          <p:cNvPr id="64" name="Google Shape;64;p8"/>
          <p:cNvSpPr/>
          <p:nvPr/>
        </p:nvSpPr>
        <p:spPr>
          <a:xfrm>
            <a:off x="9501049" y="73736"/>
            <a:ext cx="485924" cy="141139"/>
          </a:xfrm>
          <a:prstGeom prst="roundRect">
            <a:avLst>
              <a:gd name="adj" fmla="val 16667"/>
            </a:avLst>
          </a:prstGeom>
          <a:solidFill>
            <a:srgbClr val="0070C0"/>
          </a:solidFill>
          <a:ln>
            <a:noFill/>
          </a:ln>
        </p:spPr>
        <p:txBody>
          <a:bodyPr spcFirstLastPara="1" wrap="square" lIns="75592" tIns="37786" rIns="75592" bIns="37786" anchor="ctr" anchorCtr="0">
            <a:noAutofit/>
          </a:bodyPr>
          <a:lstStyle/>
          <a:p>
            <a:pPr algn="ctr" defTabSz="756026">
              <a:defRPr/>
            </a:pPr>
            <a:fld id="{00000000-1234-1234-1234-123412341234}" type="slidenum">
              <a:rPr lang="it-IT" sz="909">
                <a:solidFill>
                  <a:prstClr val="white"/>
                </a:solidFill>
                <a:latin typeface="Titillium Web" panose="020b0604020202020204" charset="0"/>
                <a:ea typeface="Titillium Web"/>
                <a:cs typeface="Titillium Web"/>
                <a:sym typeface="Titillium Web" panose="020b0604020202020204" charset="0"/>
              </a:rPr>
              <a:pPr algn="ctr" defTabSz="756026">
                <a:defRPr/>
              </a:pPr>
              <a:t>70</a:t>
            </a:fld>
            <a:endParaRPr sz="909">
              <a:solidFill>
                <a:prstClr val="white"/>
              </a:solidFill>
              <a:latin typeface="Titillium Web" panose="020b0604020202020204" charset="0"/>
              <a:ea typeface="Titillium Web"/>
              <a:cs typeface="Titillium Web"/>
              <a:sym typeface="Titillium Web" panose="020b0604020202020204" charset="0"/>
            </a:endParaRPr>
          </a:p>
        </p:txBody>
      </p:sp>
      <p:sp>
        <p:nvSpPr>
          <p:cNvPr id="14" name="Google Shape;74;p9"/>
          <p:cNvSpPr txBox="1"/>
          <p:nvPr/>
        </p:nvSpPr>
        <p:spPr>
          <a:xfrm>
            <a:off x="245496" y="144306"/>
            <a:ext cx="8908361" cy="634265"/>
          </a:xfrm>
          <a:prstGeom prst="rect">
            <a:avLst/>
          </a:prstGeom>
          <a:noFill/>
          <a:ln>
            <a:noFill/>
          </a:ln>
        </p:spPr>
        <p:txBody>
          <a:bodyPr spcFirstLastPara="1" wrap="square" lIns="75592" tIns="37786" rIns="75592" bIns="37786" anchor="ctr" anchorCtr="0">
            <a:noAutofit/>
          </a:bodyPr>
          <a:lstStyle/>
          <a:p>
            <a:pPr defTabSz="756026">
              <a:lnSpc>
                <a:spcPct val="90000"/>
              </a:lnSpc>
              <a:defRPr/>
            </a:pPr>
            <a:r>
              <a:rPr lang="it-IT" sz="2950" b="1">
                <a:solidFill>
                  <a:srgbClr val="002060"/>
                </a:solidFill>
                <a:ea typeface="+mn-lt"/>
                <a:cs typeface="+mn-lt"/>
                <a:sym typeface="Calibri" panose="020f0502020204030204"/>
              </a:rPr>
              <a:t>Web Application Attack</a:t>
            </a:r>
            <a:endParaRPr lang="it-IT"/>
          </a:p>
        </p:txBody>
      </p:sp>
      <p:sp>
        <p:nvSpPr>
          <p:cNvPr id="2" name="CasellaDiTesto 1">
            <a:extLst>
              <a:ext uri="{FF2B5EF4-FFF2-40B4-BE49-F238E27FC236}">
                <a16:creationId xmlns:a16="http://schemas.microsoft.com/office/drawing/2014/main" id="{CD5A3384-5F7F-44F2-B84B-F8DEF5545422}"/>
              </a:ext>
            </a:extLst>
          </p:cNvPr>
          <p:cNvSpPr txBox="1"/>
          <p:nvPr/>
        </p:nvSpPr>
        <p:spPr>
          <a:xfrm>
            <a:off x="275370" y="990956"/>
            <a:ext cx="8855466" cy="30162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a:solidFill>
                  <a:srgbClr val="002060"/>
                </a:solidFill>
                <a:latin typeface="Titillium Web" panose="020b0604020202020204" charset="0"/>
                <a:cs typeface="Segoe UI"/>
              </a:rPr>
              <a:t>Le applicazioni web sono in grado di fornire </a:t>
            </a:r>
            <a:r>
              <a:rPr lang="it-IT">
                <a:solidFill>
                  <a:srgbClr val="002060"/>
                </a:solidFill>
                <a:latin typeface="Titillium Web" panose="020b0604020202020204" charset="0"/>
                <a:ea typeface="+mn-lt"/>
                <a:cs typeface="Segoe UI"/>
              </a:rPr>
              <a:t>risposte (</a:t>
            </a:r>
            <a:r>
              <a:rPr lang="it-IT">
                <a:solidFill>
                  <a:srgbClr val="002060"/>
                </a:solidFill>
                <a:ea typeface="+mn-lt"/>
                <a:cs typeface="+mn-lt"/>
              </a:rPr>
              <a:t>informazioni) </a:t>
            </a:r>
            <a:r>
              <a:rPr lang="it-IT">
                <a:solidFill>
                  <a:srgbClr val="002060"/>
                </a:solidFill>
                <a:latin typeface="Titillium Web" panose="020b0604020202020204" charset="0"/>
                <a:cs typeface="Segoe UI"/>
              </a:rPr>
              <a:t>alle richieste dei visitatori grazie all'uso dei database. Se l'applicazione risulta essere vulnerabile l'intera base dati sarà esposta a rischio.</a:t>
            </a:r>
          </a:p>
          <a:p>
            <a:endParaRPr lang="it-IT">
              <a:solidFill>
                <a:srgbClr val="002060"/>
              </a:solidFill>
              <a:latin typeface="Titillium Web" panose="020b0604020202020204" charset="0"/>
              <a:cs typeface="Segoe UI"/>
            </a:endParaRPr>
          </a:p>
          <a:p>
            <a:r>
              <a:rPr lang="it-IT" b="1">
                <a:solidFill>
                  <a:srgbClr val="002060"/>
                </a:solidFill>
                <a:latin typeface="Titillium Web" panose="020b0604020202020204" charset="0"/>
                <a:cs typeface="Segoe UI"/>
              </a:rPr>
              <a:t>Gli attacchi più frequenti </a:t>
            </a:r>
            <a:endParaRPr lang="it-IT" sz="1400">
              <a:solidFill>
                <a:srgbClr val="002060"/>
              </a:solidFill>
              <a:latin typeface="Titillium Web" panose="020b0604020202020204" charset="0"/>
              <a:cs typeface="Segoe UI"/>
            </a:endParaRPr>
          </a:p>
          <a:p>
            <a:r>
              <a:rPr lang="it-IT" sz="1400">
                <a:solidFill>
                  <a:srgbClr val="002060"/>
                </a:solidFill>
                <a:latin typeface="Titillium Web" panose="020b0604020202020204" charset="0"/>
                <a:cs typeface="Segoe UI"/>
              </a:rPr>
              <a:t>Top 10 owasp: </a:t>
            </a:r>
            <a:r>
              <a:rPr lang="it-IT" sz="1400">
                <a:solidFill>
                  <a:srgbClr val="002060"/>
                </a:solidFill>
                <a:latin typeface="Titillium Web" panose="020b0604020202020204" charset="0"/>
                <a:cs typeface="Segoe UI"/>
                <a:hlinkClick r:id="rId3">
                  <a:extLst>
                    <a:ext uri="{A12FA001-AC4F-418D-AE19-62706E023703}">
                      <ahyp:hlinkClr xmlns:ahyp="http://schemas.microsoft.com/office/drawing/2018/hyperlinkcolor" val="tx"/>
                    </a:ext>
                  </a:extLst>
                </a:hlinkClick>
              </a:rPr>
              <a:t>https://owasp.org/www-project-top-ten/</a:t>
            </a:r>
            <a:endParaRPr lang="it-IT" sz="1400">
              <a:solidFill>
                <a:srgbClr val="002060"/>
              </a:solidFill>
              <a:latin typeface="Titillium Web" panose="020b0604020202020204" charset="0"/>
              <a:cs typeface="Segoe UI"/>
            </a:endParaRPr>
          </a:p>
          <a:p>
            <a:endParaRPr lang="it-IT" sz="1400">
              <a:solidFill>
                <a:srgbClr val="002060"/>
              </a:solidFill>
              <a:latin typeface="Titillium Web" panose="020b0604020202020204" charset="0"/>
              <a:cs typeface="Segoe UI"/>
            </a:endParaRPr>
          </a:p>
          <a:p>
            <a:pPr marL="285750" indent="-285750">
              <a:buFont typeface="Arial"/>
              <a:buChar char="•"/>
            </a:pPr>
            <a:r>
              <a:rPr lang="it-IT">
                <a:solidFill>
                  <a:srgbClr val="002060"/>
                </a:solidFill>
                <a:latin typeface="Titillium Web" panose="020b0604020202020204" charset="0"/>
                <a:cs typeface="Segoe UI"/>
              </a:rPr>
              <a:t>SQL injection</a:t>
            </a:r>
          </a:p>
          <a:p>
            <a:pPr marL="285750" indent="-285750">
              <a:buFont typeface="Arial"/>
              <a:buChar char="•"/>
            </a:pPr>
            <a:r>
              <a:rPr lang="it-IT">
                <a:solidFill>
                  <a:srgbClr val="002060"/>
                </a:solidFill>
                <a:latin typeface="Titillium Web" panose="020b0604020202020204" charset="0"/>
                <a:cs typeface="Segoe UI"/>
              </a:rPr>
              <a:t>Sensitive Data Exposure</a:t>
            </a:r>
          </a:p>
          <a:p>
            <a:pPr marL="285750" indent="-285750">
              <a:buFont typeface="Arial"/>
              <a:buChar char="•"/>
            </a:pPr>
            <a:r>
              <a:rPr lang="it-IT">
                <a:solidFill>
                  <a:srgbClr val="002060"/>
                </a:solidFill>
                <a:latin typeface="Titillium Web" panose="020b0604020202020204" charset="0"/>
                <a:cs typeface="Segoe UI"/>
              </a:rPr>
              <a:t>Cross-Site Scripting (XSS)</a:t>
            </a:r>
          </a:p>
          <a:p>
            <a:endParaRPr lang="it-IT">
              <a:solidFill>
                <a:srgbClr val="002060"/>
              </a:solidFill>
              <a:latin typeface="Titillium Web" panose="020b0604020202020204" charset="0"/>
              <a:cs typeface="Segoe UI"/>
            </a:endParaRPr>
          </a:p>
        </p:txBody>
      </p:sp>
    </p:spTree>
    <p:extLst>
      <p:ext uri="{BB962C8B-B14F-4D97-AF65-F5344CB8AC3E}">
        <p14:creationId xmlns:p14="http://schemas.microsoft.com/office/powerpoint/2010/main" val="2058565491"/>
      </p:ext>
    </p:extLst>
  </p:cSld>
  <p:clrMapOvr>
    <a:masterClrMapping/>
  </p:clrMapOvr>
  <p:transition/>
  <p:timing/>
</p:sld>
</file>

<file path=ppt/slides/slide7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Shape 62"/>
        <p:cNvGrpSpPr/>
        <p:nvPr/>
      </p:nvGrpSpPr>
      <p:grpSpPr>
        <a:xfrm>
          <a:off x="0" y="0"/>
          <a:ext cx="0" cy="0"/>
        </a:xfrm>
      </p:grpSpPr>
      <p:sp>
        <p:nvSpPr>
          <p:cNvPr id="64" name="Google Shape;64;p8"/>
          <p:cNvSpPr/>
          <p:nvPr/>
        </p:nvSpPr>
        <p:spPr>
          <a:xfrm>
            <a:off x="9501049" y="73736"/>
            <a:ext cx="485924" cy="141139"/>
          </a:xfrm>
          <a:prstGeom prst="roundRect">
            <a:avLst>
              <a:gd name="adj" fmla="val 16667"/>
            </a:avLst>
          </a:prstGeom>
          <a:solidFill>
            <a:srgbClr val="0070C0"/>
          </a:solidFill>
          <a:ln>
            <a:noFill/>
          </a:ln>
        </p:spPr>
        <p:txBody>
          <a:bodyPr spcFirstLastPara="1" wrap="square" lIns="75592" tIns="37786" rIns="75592" bIns="37786" anchor="ctr" anchorCtr="0">
            <a:noAutofit/>
          </a:bodyPr>
          <a:lstStyle/>
          <a:p>
            <a:pPr algn="ctr" defTabSz="756026">
              <a:defRPr/>
            </a:pPr>
            <a:fld id="{00000000-1234-1234-1234-123412341234}" type="slidenum">
              <a:rPr lang="it-IT" sz="909">
                <a:solidFill>
                  <a:prstClr val="white"/>
                </a:solidFill>
                <a:latin typeface="Titillium Web" panose="020b0604020202020204" charset="0"/>
                <a:ea typeface="Titillium Web"/>
                <a:cs typeface="Titillium Web"/>
                <a:sym typeface="Titillium Web" panose="020b0604020202020204" charset="0"/>
              </a:rPr>
              <a:pPr algn="ctr" defTabSz="756026">
                <a:defRPr/>
              </a:pPr>
              <a:t>71</a:t>
            </a:fld>
            <a:endParaRPr sz="909">
              <a:solidFill>
                <a:prstClr val="white"/>
              </a:solidFill>
              <a:latin typeface="Titillium Web" panose="020b0604020202020204" charset="0"/>
              <a:ea typeface="Titillium Web"/>
              <a:cs typeface="Titillium Web"/>
              <a:sym typeface="Titillium Web" panose="020b0604020202020204" charset="0"/>
            </a:endParaRPr>
          </a:p>
        </p:txBody>
      </p:sp>
      <p:sp>
        <p:nvSpPr>
          <p:cNvPr id="14" name="Google Shape;74;p9"/>
          <p:cNvSpPr txBox="1"/>
          <p:nvPr/>
        </p:nvSpPr>
        <p:spPr>
          <a:xfrm>
            <a:off x="245496" y="144306"/>
            <a:ext cx="8908361" cy="634265"/>
          </a:xfrm>
          <a:prstGeom prst="rect">
            <a:avLst/>
          </a:prstGeom>
          <a:noFill/>
          <a:ln>
            <a:noFill/>
          </a:ln>
        </p:spPr>
        <p:txBody>
          <a:bodyPr spcFirstLastPara="1" wrap="square" lIns="75592" tIns="37786" rIns="75592" bIns="37786" anchor="ctr" anchorCtr="0">
            <a:noAutofit/>
          </a:bodyPr>
          <a:lstStyle/>
          <a:p>
            <a:pPr defTabSz="756026">
              <a:lnSpc>
                <a:spcPct val="90000"/>
              </a:lnSpc>
              <a:defRPr/>
            </a:pPr>
            <a:r>
              <a:rPr lang="it-IT" sz="2950" b="1">
                <a:solidFill>
                  <a:srgbClr val="002060"/>
                </a:solidFill>
                <a:ea typeface="+mn-lt"/>
                <a:cs typeface="+mn-lt"/>
                <a:sym typeface="Calibri" panose="020f0502020204030204"/>
              </a:rPr>
              <a:t>SQL injection</a:t>
            </a:r>
            <a:endParaRPr lang="it-IT"/>
          </a:p>
        </p:txBody>
      </p:sp>
      <p:sp>
        <p:nvSpPr>
          <p:cNvPr id="2" name="CasellaDiTesto 1">
            <a:extLst>
              <a:ext uri="{FF2B5EF4-FFF2-40B4-BE49-F238E27FC236}">
                <a16:creationId xmlns:a16="http://schemas.microsoft.com/office/drawing/2014/main" id="{CD5A3384-5F7F-44F2-B84B-F8DEF5545422}"/>
              </a:ext>
            </a:extLst>
          </p:cNvPr>
          <p:cNvSpPr txBox="1"/>
          <p:nvPr/>
        </p:nvSpPr>
        <p:spPr>
          <a:xfrm>
            <a:off x="246294" y="889234"/>
            <a:ext cx="8855466" cy="38779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a:solidFill>
                  <a:srgbClr val="002060"/>
                </a:solidFill>
                <a:latin typeface="Titillium Web" panose="020b0604020202020204" charset="0"/>
                <a:cs typeface="Segoe UI"/>
              </a:rPr>
              <a:t>I dati passati in input da un utente malintenzionato possono interferire con le query che l'applicativo effettua al proprio database e di conseguenza restituire informazioni senza adeguata autorizzazione.</a:t>
            </a:r>
          </a:p>
          <a:p>
            <a:endParaRPr lang="it-IT">
              <a:solidFill>
                <a:srgbClr val="002060"/>
              </a:solidFill>
              <a:latin typeface="Titillium Web" panose="020b0604020202020204" charset="0"/>
              <a:cs typeface="Segoe UI"/>
            </a:endParaRPr>
          </a:p>
          <a:p>
            <a:r>
              <a:rPr lang="it-IT" b="1">
                <a:solidFill>
                  <a:srgbClr val="002060"/>
                </a:solidFill>
                <a:latin typeface="Titillium Web" panose="020b0604020202020204" charset="0"/>
                <a:cs typeface="Segoe UI"/>
              </a:rPr>
              <a:t>Un esempio</a:t>
            </a:r>
          </a:p>
          <a:p>
            <a:endParaRPr lang="it-IT" sz="1200">
              <a:latin typeface="Simplified Arabic Fixed"/>
              <a:ea typeface="+mn-lt"/>
              <a:cs typeface="+mn-lt"/>
            </a:endParaRPr>
          </a:p>
          <a:p>
            <a:r>
              <a:rPr lang="it-IT" sz="1200">
                <a:latin typeface="Simplified Arabic Fixed"/>
                <a:ea typeface="+mn-lt"/>
                <a:cs typeface="+mn-lt"/>
              </a:rPr>
              <a:t>GET: https://insecure-hospital.com/</a:t>
            </a:r>
            <a:r>
              <a:rPr lang="it-IT" sz="1200" b="1">
                <a:solidFill>
                  <a:srgbClr val="000000"/>
                </a:solidFill>
                <a:latin typeface="Simplified Arabic Fixed"/>
                <a:ea typeface="+mn-lt"/>
                <a:cs typeface="+mn-lt"/>
              </a:rPr>
              <a:t>progetti</a:t>
            </a:r>
            <a:r>
              <a:rPr lang="it-IT" sz="1200">
                <a:latin typeface="Simplified Arabic Fixed"/>
                <a:ea typeface="+mn-lt"/>
                <a:cs typeface="+mn-lt"/>
              </a:rPr>
              <a:t>?</a:t>
            </a:r>
            <a:r>
              <a:rPr lang="it-IT" sz="1200" b="1">
                <a:latin typeface="Simplified Arabic Fixed"/>
                <a:ea typeface="+mn-lt"/>
                <a:cs typeface="+mn-lt"/>
              </a:rPr>
              <a:t>categoria</a:t>
            </a:r>
            <a:r>
              <a:rPr lang="it-IT" sz="1200">
                <a:latin typeface="Simplified Arabic Fixed"/>
                <a:ea typeface="+mn-lt"/>
                <a:cs typeface="+mn-lt"/>
              </a:rPr>
              <a:t>=</a:t>
            </a:r>
            <a:r>
              <a:rPr lang="it-IT" sz="1200">
                <a:solidFill>
                  <a:srgbClr val="000000"/>
                </a:solidFill>
                <a:latin typeface="Simplified Arabic Fixed"/>
                <a:ea typeface="+mn-lt"/>
                <a:cs typeface="+mn-lt"/>
              </a:rPr>
              <a:t>covid </a:t>
            </a:r>
            <a:endParaRPr lang="it-IT">
              <a:solidFill>
                <a:srgbClr val="000000"/>
              </a:solidFill>
              <a:latin typeface="Simplified Arabic Fixed"/>
              <a:ea typeface="+mn-lt"/>
              <a:cs typeface="Simplified Arabic Fixed"/>
            </a:endParaRPr>
          </a:p>
          <a:p>
            <a:r>
              <a:rPr lang="it-IT" sz="1200">
                <a:latin typeface="Simplified Arabic Fixed"/>
                <a:ea typeface="+mn-lt"/>
                <a:cs typeface="+mn-lt"/>
              </a:rPr>
              <a:t>SQL: SELECT * FROM </a:t>
            </a:r>
            <a:r>
              <a:rPr lang="it-IT" sz="1200" b="1">
                <a:latin typeface="Simplified Arabic Fixed"/>
                <a:ea typeface="+mn-lt"/>
                <a:cs typeface="+mn-lt"/>
              </a:rPr>
              <a:t>progetti </a:t>
            </a:r>
            <a:r>
              <a:rPr lang="it-IT" sz="1200">
                <a:latin typeface="Simplified Arabic Fixed"/>
                <a:ea typeface="+mn-lt"/>
                <a:cs typeface="+mn-lt"/>
              </a:rPr>
              <a:t>WHERE </a:t>
            </a:r>
            <a:r>
              <a:rPr lang="it-IT" sz="1200" b="1">
                <a:latin typeface="Simplified Arabic Fixed"/>
                <a:ea typeface="+mn-lt"/>
                <a:cs typeface="+mn-lt"/>
              </a:rPr>
              <a:t>categoria </a:t>
            </a:r>
            <a:r>
              <a:rPr lang="it-IT" sz="1200">
                <a:latin typeface="Simplified Arabic Fixed"/>
                <a:ea typeface="+mn-lt"/>
                <a:cs typeface="+mn-lt"/>
              </a:rPr>
              <a:t>= 'covid' AND </a:t>
            </a:r>
            <a:r>
              <a:rPr lang="it-IT" sz="1200" b="1">
                <a:solidFill>
                  <a:srgbClr val="FF0000"/>
                </a:solidFill>
                <a:latin typeface="Simplified Arabic Fixed"/>
                <a:ea typeface="+mn-lt"/>
                <a:cs typeface="+mn-lt"/>
              </a:rPr>
              <a:t>visibile </a:t>
            </a:r>
            <a:r>
              <a:rPr lang="it-IT" sz="1200">
                <a:solidFill>
                  <a:srgbClr val="FF0000"/>
                </a:solidFill>
                <a:latin typeface="Simplified Arabic Fixed"/>
                <a:ea typeface="+mn-lt"/>
                <a:cs typeface="+mn-lt"/>
              </a:rPr>
              <a:t>= 1</a:t>
            </a:r>
            <a:endParaRPr lang="it-IT" sz="1200">
              <a:solidFill>
                <a:srgbClr val="000000"/>
              </a:solidFill>
              <a:latin typeface="Simplified Arabic Fixed"/>
              <a:ea typeface="+mn-lt"/>
              <a:cs typeface="+mn-lt"/>
            </a:endParaRPr>
          </a:p>
          <a:p>
            <a:endParaRPr lang="it-IT" sz="1200">
              <a:latin typeface="Simplified Arabic Fixed"/>
              <a:ea typeface="+mn-lt"/>
              <a:cs typeface="+mn-lt"/>
            </a:endParaRPr>
          </a:p>
          <a:p>
            <a:r>
              <a:rPr lang="it-IT" sz="1200" b="1" i="1">
                <a:solidFill>
                  <a:srgbClr val="FF0000"/>
                </a:solidFill>
                <a:latin typeface="Simplified Arabic Fixed"/>
                <a:ea typeface="+mn-lt"/>
                <a:cs typeface="+mn-lt"/>
              </a:rPr>
              <a:t>visibile = 1</a:t>
            </a:r>
            <a:r>
              <a:rPr lang="it-IT" sz="1200" i="1">
                <a:latin typeface="Simplified Arabic Fixed"/>
                <a:ea typeface="+mn-lt"/>
                <a:cs typeface="+mn-lt"/>
              </a:rPr>
              <a:t> mostra solo i progetti che possono essere visibili al pubblico</a:t>
            </a:r>
          </a:p>
          <a:p>
            <a:endParaRPr lang="it-IT" sz="1200">
              <a:latin typeface="Simplified Arabic Fixed"/>
              <a:ea typeface="+mn-lt"/>
              <a:cs typeface="+mn-lt"/>
            </a:endParaRPr>
          </a:p>
          <a:p>
            <a:r>
              <a:rPr lang="it-IT" sz="1200">
                <a:latin typeface="Simplified Arabic Fixed"/>
                <a:ea typeface="+mn-lt"/>
                <a:cs typeface="+mn-lt"/>
              </a:rPr>
              <a:t>GET: https://insecure-hospital.com/progetti?categoria=covid</a:t>
            </a:r>
            <a:r>
              <a:rPr lang="it-IT" sz="1200" b="1">
                <a:solidFill>
                  <a:srgbClr val="FF0000"/>
                </a:solidFill>
                <a:latin typeface="Simplified Arabic Fixed"/>
                <a:ea typeface="+mn-lt"/>
                <a:cs typeface="+mn-lt"/>
              </a:rPr>
              <a:t>'--</a:t>
            </a:r>
          </a:p>
          <a:p>
            <a:r>
              <a:rPr lang="it-IT" sz="1200">
                <a:latin typeface="Simplified Arabic Fixed"/>
                <a:ea typeface="+mn-lt"/>
                <a:cs typeface="+mn-lt"/>
              </a:rPr>
              <a:t>SQL: SELECT * FROM progetti WHERE categoria = 'covid</a:t>
            </a:r>
            <a:r>
              <a:rPr lang="it-IT" sz="1200">
                <a:solidFill>
                  <a:srgbClr val="FF0000"/>
                </a:solidFill>
                <a:latin typeface="Simplified Arabic Fixed"/>
                <a:ea typeface="+mn-lt"/>
                <a:cs typeface="+mn-lt"/>
              </a:rPr>
              <a:t>'--</a:t>
            </a:r>
            <a:r>
              <a:rPr lang="it-IT" sz="1200">
                <a:latin typeface="Simplified Arabic Fixed"/>
                <a:ea typeface="+mn-lt"/>
                <a:cs typeface="+mn-lt"/>
              </a:rPr>
              <a:t>'</a:t>
            </a:r>
            <a:r>
              <a:rPr lang="it-IT" sz="1200">
                <a:solidFill>
                  <a:srgbClr val="FF0000"/>
                </a:solidFill>
                <a:latin typeface="Simplified Arabic Fixed"/>
                <a:ea typeface="+mn-lt"/>
                <a:cs typeface="+mn-lt"/>
              </a:rPr>
              <a:t> AND visibile = 1</a:t>
            </a:r>
          </a:p>
          <a:p>
            <a:endParaRPr lang="it-IT" sz="1200">
              <a:latin typeface="Simplified Arabic Fixed"/>
              <a:ea typeface="+mn-lt"/>
              <a:cs typeface="+mn-lt"/>
            </a:endParaRPr>
          </a:p>
          <a:p>
            <a:r>
              <a:rPr lang="it-IT" sz="1200" i="1">
                <a:solidFill>
                  <a:srgbClr val="FF0000"/>
                </a:solidFill>
                <a:latin typeface="Simplified Arabic Fixed"/>
                <a:ea typeface="+mn-lt"/>
                <a:cs typeface="+mn-lt"/>
              </a:rPr>
              <a:t>--</a:t>
            </a:r>
            <a:r>
              <a:rPr lang="it-IT" sz="1200" i="1">
                <a:latin typeface="Simplified Arabic Fixed"/>
                <a:ea typeface="+mn-lt"/>
                <a:cs typeface="+mn-lt"/>
              </a:rPr>
              <a:t> commento in SQL</a:t>
            </a:r>
          </a:p>
          <a:p>
            <a:endParaRPr lang="it-IT" sz="1200">
              <a:latin typeface="Simplified Arabic Fixed"/>
              <a:ea typeface="+mn-lt"/>
              <a:cs typeface="+mn-lt"/>
            </a:endParaRPr>
          </a:p>
          <a:p>
            <a:r>
              <a:rPr lang="it-IT" sz="1200">
                <a:latin typeface="Simplified Arabic Fixed"/>
                <a:ea typeface="+mn-lt"/>
                <a:cs typeface="Simplified Arabic Fixed"/>
              </a:rPr>
              <a:t>SQL: SELECT * FROM progetti WHERE categoria = 'covid'</a:t>
            </a:r>
          </a:p>
          <a:p>
            <a:r>
              <a:rPr lang="it-IT" sz="1200" i="1">
                <a:latin typeface="Simplified Arabic Fixed"/>
                <a:cs typeface="Simplified Arabic Fixed"/>
              </a:rPr>
              <a:t>restituirà in output tutti i progetti, compresi quelli con flag </a:t>
            </a:r>
            <a:r>
              <a:rPr lang="it-IT" sz="1200" i="1">
                <a:solidFill>
                  <a:srgbClr val="FF0000"/>
                </a:solidFill>
                <a:latin typeface="Simplified Arabic Fixed"/>
                <a:cs typeface="Simplified Arabic Fixed"/>
              </a:rPr>
              <a:t>visibile = 0</a:t>
            </a:r>
          </a:p>
        </p:txBody>
      </p:sp>
    </p:spTree>
    <p:extLst>
      <p:ext uri="{BB962C8B-B14F-4D97-AF65-F5344CB8AC3E}">
        <p14:creationId xmlns:p14="http://schemas.microsoft.com/office/powerpoint/2010/main" val="3704856245"/>
      </p:ext>
    </p:extLst>
  </p:cSld>
  <p:clrMapOvr>
    <a:masterClrMapping/>
  </p:clrMapOvr>
  <p:transition/>
  <p:timing/>
</p:sld>
</file>

<file path=ppt/slides/slide7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Shape 62"/>
        <p:cNvGrpSpPr/>
        <p:nvPr/>
      </p:nvGrpSpPr>
      <p:grpSpPr>
        <a:xfrm>
          <a:off x="0" y="0"/>
          <a:ext cx="0" cy="0"/>
        </a:xfrm>
      </p:grpSpPr>
      <p:sp>
        <p:nvSpPr>
          <p:cNvPr id="64" name="Google Shape;64;p8"/>
          <p:cNvSpPr/>
          <p:nvPr/>
        </p:nvSpPr>
        <p:spPr>
          <a:xfrm>
            <a:off x="9501049" y="73736"/>
            <a:ext cx="485924" cy="141139"/>
          </a:xfrm>
          <a:prstGeom prst="roundRect">
            <a:avLst>
              <a:gd name="adj" fmla="val 16667"/>
            </a:avLst>
          </a:prstGeom>
          <a:solidFill>
            <a:srgbClr val="0070C0"/>
          </a:solidFill>
          <a:ln>
            <a:noFill/>
          </a:ln>
        </p:spPr>
        <p:txBody>
          <a:bodyPr spcFirstLastPara="1" wrap="square" lIns="75592" tIns="37786" rIns="75592" bIns="37786" anchor="ctr" anchorCtr="0">
            <a:noAutofit/>
          </a:bodyPr>
          <a:lstStyle/>
          <a:p>
            <a:pPr algn="ctr" defTabSz="756026">
              <a:defRPr/>
            </a:pPr>
            <a:fld id="{00000000-1234-1234-1234-123412341234}" type="slidenum">
              <a:rPr lang="it-IT" sz="909">
                <a:solidFill>
                  <a:prstClr val="white"/>
                </a:solidFill>
                <a:latin typeface="Titillium Web" panose="020b0604020202020204" charset="0"/>
                <a:ea typeface="Titillium Web"/>
                <a:cs typeface="Titillium Web"/>
                <a:sym typeface="Titillium Web" panose="020b0604020202020204" charset="0"/>
              </a:rPr>
              <a:pPr algn="ctr" defTabSz="756026">
                <a:defRPr/>
              </a:pPr>
              <a:t>72</a:t>
            </a:fld>
            <a:endParaRPr sz="909">
              <a:solidFill>
                <a:prstClr val="white"/>
              </a:solidFill>
              <a:latin typeface="Titillium Web" panose="020b0604020202020204" charset="0"/>
              <a:ea typeface="Titillium Web"/>
              <a:cs typeface="Titillium Web"/>
              <a:sym typeface="Titillium Web" panose="020b0604020202020204" charset="0"/>
            </a:endParaRPr>
          </a:p>
        </p:txBody>
      </p:sp>
      <p:sp>
        <p:nvSpPr>
          <p:cNvPr id="14" name="Google Shape;74;p9"/>
          <p:cNvSpPr txBox="1"/>
          <p:nvPr/>
        </p:nvSpPr>
        <p:spPr>
          <a:xfrm>
            <a:off x="245496" y="144306"/>
            <a:ext cx="8908361" cy="634265"/>
          </a:xfrm>
          <a:prstGeom prst="rect">
            <a:avLst/>
          </a:prstGeom>
          <a:noFill/>
          <a:ln>
            <a:noFill/>
          </a:ln>
        </p:spPr>
        <p:txBody>
          <a:bodyPr spcFirstLastPara="1" wrap="square" lIns="75592" tIns="37786" rIns="75592" bIns="37786" anchor="ctr" anchorCtr="0">
            <a:noAutofit/>
          </a:bodyPr>
          <a:lstStyle/>
          <a:p>
            <a:pPr defTabSz="756026">
              <a:lnSpc>
                <a:spcPct val="90000"/>
              </a:lnSpc>
              <a:defRPr/>
            </a:pPr>
            <a:r>
              <a:rPr lang="it-IT" sz="2950" b="1">
                <a:solidFill>
                  <a:srgbClr val="002060"/>
                </a:solidFill>
                <a:ea typeface="+mn-lt"/>
                <a:cs typeface="+mn-lt"/>
                <a:sym typeface="Calibri" panose="020f0502020204030204"/>
              </a:rPr>
              <a:t>Sensitive Data Exposure </a:t>
            </a:r>
            <a:endParaRPr lang="it-IT" sz="2950" b="1">
              <a:solidFill>
                <a:srgbClr val="002060"/>
              </a:solidFill>
              <a:ea typeface="+mn-lt"/>
              <a:cs typeface="+mn-lt"/>
            </a:endParaRPr>
          </a:p>
        </p:txBody>
      </p:sp>
      <p:sp>
        <p:nvSpPr>
          <p:cNvPr id="2" name="CasellaDiTesto 1">
            <a:extLst>
              <a:ext uri="{FF2B5EF4-FFF2-40B4-BE49-F238E27FC236}">
                <a16:creationId xmlns:a16="http://schemas.microsoft.com/office/drawing/2014/main" id="{CD5A3384-5F7F-44F2-B84B-F8DEF5545422}"/>
              </a:ext>
            </a:extLst>
          </p:cNvPr>
          <p:cNvSpPr txBox="1"/>
          <p:nvPr/>
        </p:nvSpPr>
        <p:spPr>
          <a:xfrm>
            <a:off x="246294" y="889234"/>
            <a:ext cx="8855466" cy="240065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a:solidFill>
                  <a:srgbClr val="002060"/>
                </a:solidFill>
                <a:latin typeface="Titillium Web" panose="020b0604020202020204" charset="0"/>
                <a:cs typeface="Segoe UI"/>
              </a:rPr>
              <a:t>La priorità dello sviluppatore è quella di produrre un'applicazione funzionante, la sicurezza è (quasi) sempre pianificata come step successivo ed alla fine dimenticata, ignorata o fatta male a discapito della protezione dei dati e dei sui utenti.</a:t>
            </a:r>
          </a:p>
          <a:p>
            <a:endParaRPr lang="it-IT">
              <a:solidFill>
                <a:srgbClr val="002060"/>
              </a:solidFill>
              <a:latin typeface="Titillium Web" panose="020b0604020202020204" charset="0"/>
              <a:cs typeface="Segoe UI"/>
            </a:endParaRPr>
          </a:p>
          <a:p>
            <a:r>
              <a:rPr lang="it-IT" b="1">
                <a:solidFill>
                  <a:srgbClr val="002060"/>
                </a:solidFill>
                <a:latin typeface="Titillium Web" panose="020b0604020202020204" charset="0"/>
                <a:cs typeface="Segoe UI"/>
              </a:rPr>
              <a:t>Un esempio</a:t>
            </a:r>
          </a:p>
          <a:p>
            <a:endParaRPr lang="it-IT" sz="1200">
              <a:latin typeface="Simplified Arabic Fixed"/>
              <a:ea typeface="+mn-lt"/>
              <a:cs typeface="+mn-lt"/>
            </a:endParaRPr>
          </a:p>
          <a:p>
            <a:pPr marL="171450" indent="-171450">
              <a:buFont typeface="Arial"/>
              <a:buChar char="•"/>
            </a:pPr>
            <a:r>
              <a:rPr lang="it-IT" sz="1200">
                <a:latin typeface="Simplified Arabic Fixed"/>
                <a:ea typeface="+mn-lt"/>
                <a:cs typeface="Simplified Arabic Fixed"/>
              </a:rPr>
              <a:t>API token esposti nel codice sorgente</a:t>
            </a:r>
            <a:endParaRPr lang="it-IT" sz="1200">
              <a:latin typeface="Calibri" panose="020f0502020204030204"/>
              <a:ea typeface="+mn-lt"/>
              <a:cs typeface="Calibri"/>
            </a:endParaRPr>
          </a:p>
          <a:p>
            <a:pPr marL="171450" indent="-171450">
              <a:buFont typeface="Arial"/>
              <a:buChar char="•"/>
            </a:pPr>
            <a:r>
              <a:rPr lang="it-IT" sz="1200">
                <a:latin typeface="Simplified Arabic Fixed"/>
                <a:ea typeface="+mn-lt"/>
                <a:cs typeface="Simplified Arabic Fixed"/>
              </a:rPr>
              <a:t>Informazioni sensibili trasmesse o memorizzate in chiaro</a:t>
            </a:r>
          </a:p>
          <a:p>
            <a:pPr marL="171450" indent="-171450">
              <a:buFont typeface="Arial"/>
              <a:buChar char="•"/>
            </a:pPr>
            <a:r>
              <a:rPr lang="it-IT" sz="1200">
                <a:latin typeface="Simplified Arabic Fixed"/>
                <a:cs typeface="Simplified Arabic Fixed"/>
              </a:rPr>
              <a:t>Credenziali deboli</a:t>
            </a:r>
          </a:p>
          <a:p>
            <a:pPr marL="171450" indent="-171450">
              <a:buFont typeface="Arial"/>
              <a:buChar char="•"/>
            </a:pPr>
            <a:r>
              <a:rPr lang="it-IT" sz="1200">
                <a:latin typeface="Simplified Arabic Fixed"/>
                <a:cs typeface="Simplified Arabic Fixed"/>
              </a:rPr>
              <a:t>Cartelle annidate o sottodomini dimenticati</a:t>
            </a:r>
          </a:p>
        </p:txBody>
      </p:sp>
      <p:sp>
        <p:nvSpPr>
          <p:cNvPr id="5" name="Rettangolo 4">
            <a:extLst>
              <a:ext uri="{FF2B5EF4-FFF2-40B4-BE49-F238E27FC236}">
                <a16:creationId xmlns:a16="http://schemas.microsoft.com/office/drawing/2014/main" id="{E5E2D931-220C-43F9-A59F-FA0BB6F6144A}"/>
              </a:ext>
            </a:extLst>
          </p:cNvPr>
          <p:cNvSpPr/>
          <p:nvPr/>
        </p:nvSpPr>
        <p:spPr>
          <a:xfrm>
            <a:off x="6255189" y="2770430"/>
            <a:ext cx="2828346" cy="15625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4" name="Immagine 4" descr="Immagine che contiene testo&#10;&#10;Descrizione generata automaticamente">
            <a:extLst>
              <a:ext uri="{FF2B5EF4-FFF2-40B4-BE49-F238E27FC236}">
                <a16:creationId xmlns:a16="http://schemas.microsoft.com/office/drawing/2014/main" id="{A8D021BB-B1CF-4849-A75F-E0998C816A2C}"/>
              </a:ext>
            </a:extLst>
          </p:cNvPr>
          <p:cNvPicPr>
            <a:picLocks noChangeAspect="1"/>
          </p:cNvPicPr>
          <p:nvPr/>
        </p:nvPicPr>
        <p:blipFill>
          <a:blip r:embed="rId3"/>
          <a:stretch>
            <a:fillRect/>
          </a:stretch>
        </p:blipFill>
        <p:spPr>
          <a:xfrm>
            <a:off x="6300177" y="2813651"/>
            <a:ext cx="2744423" cy="1478715"/>
          </a:xfrm>
          <a:prstGeom prst="rect">
            <a:avLst/>
          </a:prstGeom>
        </p:spPr>
      </p:pic>
    </p:spTree>
    <p:extLst>
      <p:ext uri="{BB962C8B-B14F-4D97-AF65-F5344CB8AC3E}">
        <p14:creationId xmlns:p14="http://schemas.microsoft.com/office/powerpoint/2010/main" val="3530265805"/>
      </p:ext>
    </p:extLst>
  </p:cSld>
  <p:clrMapOvr>
    <a:masterClrMapping/>
  </p:clrMapOvr>
  <p:transition/>
  <p:timing/>
</p:sld>
</file>

<file path=ppt/slides/slide7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Shape 62"/>
        <p:cNvGrpSpPr/>
        <p:nvPr/>
      </p:nvGrpSpPr>
      <p:grpSpPr>
        <a:xfrm>
          <a:off x="0" y="0"/>
          <a:ext cx="0" cy="0"/>
        </a:xfrm>
      </p:grpSpPr>
      <p:sp>
        <p:nvSpPr>
          <p:cNvPr id="64" name="Google Shape;64;p8"/>
          <p:cNvSpPr/>
          <p:nvPr/>
        </p:nvSpPr>
        <p:spPr>
          <a:xfrm>
            <a:off x="9501049" y="73736"/>
            <a:ext cx="485924" cy="141139"/>
          </a:xfrm>
          <a:prstGeom prst="roundRect">
            <a:avLst>
              <a:gd name="adj" fmla="val 16667"/>
            </a:avLst>
          </a:prstGeom>
          <a:solidFill>
            <a:srgbClr val="0070C0"/>
          </a:solidFill>
          <a:ln>
            <a:noFill/>
          </a:ln>
        </p:spPr>
        <p:txBody>
          <a:bodyPr spcFirstLastPara="1" wrap="square" lIns="75592" tIns="37786" rIns="75592" bIns="37786" anchor="ctr" anchorCtr="0">
            <a:noAutofit/>
          </a:bodyPr>
          <a:lstStyle/>
          <a:p>
            <a:pPr algn="ctr" defTabSz="756026">
              <a:defRPr/>
            </a:pPr>
            <a:fld id="{00000000-1234-1234-1234-123412341234}" type="slidenum">
              <a:rPr lang="it-IT" sz="909">
                <a:solidFill>
                  <a:prstClr val="white"/>
                </a:solidFill>
                <a:latin typeface="Titillium Web" panose="020b0604020202020204" charset="0"/>
                <a:ea typeface="Titillium Web"/>
                <a:cs typeface="Titillium Web"/>
                <a:sym typeface="Titillium Web" panose="020b0604020202020204" charset="0"/>
              </a:rPr>
              <a:pPr algn="ctr" defTabSz="756026">
                <a:defRPr/>
              </a:pPr>
              <a:t>73</a:t>
            </a:fld>
            <a:endParaRPr sz="909">
              <a:solidFill>
                <a:prstClr val="white"/>
              </a:solidFill>
              <a:latin typeface="Titillium Web" panose="020b0604020202020204" charset="0"/>
              <a:ea typeface="Titillium Web"/>
              <a:cs typeface="Titillium Web"/>
              <a:sym typeface="Titillium Web" panose="020b0604020202020204" charset="0"/>
            </a:endParaRPr>
          </a:p>
        </p:txBody>
      </p:sp>
      <p:sp>
        <p:nvSpPr>
          <p:cNvPr id="14" name="Google Shape;74;p9"/>
          <p:cNvSpPr txBox="1"/>
          <p:nvPr/>
        </p:nvSpPr>
        <p:spPr>
          <a:xfrm>
            <a:off x="245496" y="144306"/>
            <a:ext cx="8908361" cy="634265"/>
          </a:xfrm>
          <a:prstGeom prst="rect">
            <a:avLst/>
          </a:prstGeom>
          <a:noFill/>
          <a:ln>
            <a:noFill/>
          </a:ln>
        </p:spPr>
        <p:txBody>
          <a:bodyPr spcFirstLastPara="1" wrap="square" lIns="75592" tIns="37786" rIns="75592" bIns="37786" anchor="ctr" anchorCtr="0">
            <a:noAutofit/>
          </a:bodyPr>
          <a:lstStyle/>
          <a:p>
            <a:pPr defTabSz="756026">
              <a:lnSpc>
                <a:spcPct val="90000"/>
              </a:lnSpc>
              <a:defRPr/>
            </a:pPr>
            <a:r>
              <a:rPr lang="it-IT" sz="2950" b="1">
                <a:solidFill>
                  <a:srgbClr val="002060"/>
                </a:solidFill>
                <a:ea typeface="+mn-lt"/>
                <a:cs typeface="+mn-lt"/>
                <a:sym typeface="Calibri" panose="020f0502020204030204"/>
              </a:rPr>
              <a:t>Cross-Site Scripting (XSS) Reflected o Persistent</a:t>
            </a:r>
            <a:endParaRPr lang="it-IT" sz="2950" b="1">
              <a:solidFill>
                <a:srgbClr val="002060"/>
              </a:solidFill>
              <a:ea typeface="+mn-lt"/>
              <a:cs typeface="+mn-lt"/>
            </a:endParaRPr>
          </a:p>
        </p:txBody>
      </p:sp>
      <p:sp>
        <p:nvSpPr>
          <p:cNvPr id="2" name="CasellaDiTesto 1">
            <a:extLst>
              <a:ext uri="{FF2B5EF4-FFF2-40B4-BE49-F238E27FC236}">
                <a16:creationId xmlns:a16="http://schemas.microsoft.com/office/drawing/2014/main" id="{CD5A3384-5F7F-44F2-B84B-F8DEF5545422}"/>
              </a:ext>
            </a:extLst>
          </p:cNvPr>
          <p:cNvSpPr txBox="1"/>
          <p:nvPr/>
        </p:nvSpPr>
        <p:spPr>
          <a:xfrm>
            <a:off x="246294" y="889234"/>
            <a:ext cx="9093181"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a:solidFill>
                  <a:srgbClr val="002060"/>
                </a:solidFill>
                <a:latin typeface="Titillium Web" panose="020b0604020202020204" charset="0"/>
                <a:cs typeface="Segoe UI"/>
              </a:rPr>
              <a:t>Attacchi che sfruttano le debolezze di sicurezza insite nel codice dell'applicazione web per eseguire Javascript lato client.</a:t>
            </a:r>
            <a:endParaRPr lang="it-IT"/>
          </a:p>
          <a:p>
            <a:r>
              <a:rPr lang="it-IT">
                <a:solidFill>
                  <a:srgbClr val="002060"/>
                </a:solidFill>
                <a:latin typeface="Titillium Web" panose="020b0604020202020204" charset="0"/>
                <a:cs typeface="Segoe UI"/>
              </a:rPr>
              <a:t>L'input utente viene incluso nella pagina </a:t>
            </a:r>
            <a:r>
              <a:rPr lang="it-IT">
                <a:solidFill>
                  <a:srgbClr val="0070C0"/>
                </a:solidFill>
                <a:latin typeface="Titillium Web" panose="020b0604020202020204" charset="0"/>
                <a:cs typeface="Segoe UI"/>
              </a:rPr>
              <a:t>senza validarne</a:t>
            </a:r>
            <a:r>
              <a:rPr lang="it-IT">
                <a:solidFill>
                  <a:srgbClr val="002060"/>
                </a:solidFill>
                <a:latin typeface="Titillium Web" panose="020b0604020202020204" charset="0"/>
                <a:cs typeface="Segoe UI"/>
              </a:rPr>
              <a:t> il contenuto, il codice arbitrario viene eseguito consentendo all'aggressore di controllare il browser oppure, ove possibile, di utilizzare la sessione della vittima nel contesto dell'applicativo.</a:t>
            </a:r>
            <a:endParaRPr lang="it-IT">
              <a:solidFill>
                <a:srgbClr val="000000"/>
              </a:solidFill>
              <a:latin typeface="Calibri" panose="020f0502020204030204"/>
              <a:cs typeface="Calibri"/>
            </a:endParaRPr>
          </a:p>
          <a:p>
            <a:endParaRPr lang="it-IT">
              <a:solidFill>
                <a:srgbClr val="002060"/>
              </a:solidFill>
              <a:latin typeface="Titillium Web" panose="020b0604020202020204" charset="0"/>
              <a:cs typeface="Segoe UI"/>
            </a:endParaRPr>
          </a:p>
          <a:p>
            <a:endParaRPr lang="it-IT" b="1">
              <a:solidFill>
                <a:srgbClr val="002060"/>
              </a:solidFill>
              <a:latin typeface="Titillium Web" panose="020b0604020202020204" charset="0"/>
              <a:cs typeface="Segoe UI"/>
            </a:endParaRPr>
          </a:p>
          <a:p>
            <a:r>
              <a:rPr lang="it-IT" b="1">
                <a:solidFill>
                  <a:srgbClr val="002060"/>
                </a:solidFill>
                <a:latin typeface="Titillium Web" panose="020b0604020202020204" charset="0"/>
                <a:cs typeface="Segoe UI"/>
              </a:rPr>
              <a:t>Un esempio</a:t>
            </a:r>
            <a:endParaRPr lang="it-IT"/>
          </a:p>
          <a:p>
            <a:endParaRPr lang="it-IT" sz="1200">
              <a:latin typeface="Simplified Arabic Fixed"/>
              <a:ea typeface="+mn-lt"/>
              <a:cs typeface="+mn-lt"/>
            </a:endParaRPr>
          </a:p>
          <a:p>
            <a:r>
              <a:rPr lang="it-IT" sz="1200">
                <a:latin typeface="Simplified Arabic Fixed"/>
                <a:ea typeface="+mn-lt"/>
                <a:cs typeface="Simplified Arabic Fixed"/>
              </a:rPr>
              <a:t>GET: https://insecure-hospital.com/search?text=covid</a:t>
            </a:r>
          </a:p>
          <a:p>
            <a:r>
              <a:rPr lang="it-IT" sz="1200">
                <a:latin typeface="Simplified Arabic Fixed"/>
                <a:ea typeface="+mn-lt"/>
                <a:cs typeface="Simplified Arabic Fixed"/>
              </a:rPr>
              <a:t>RES: &lt;p&gt;Search: covid&lt;/p&gt;</a:t>
            </a:r>
          </a:p>
          <a:p>
            <a:endParaRPr lang="it-IT" sz="1200">
              <a:latin typeface="Simplified Arabic Fixed"/>
              <a:cs typeface="Simplified Arabic Fixed"/>
            </a:endParaRPr>
          </a:p>
          <a:p>
            <a:r>
              <a:rPr lang="it-IT" sz="1200">
                <a:latin typeface="Simplified Arabic Fixed"/>
                <a:ea typeface="+mn-lt"/>
                <a:cs typeface="Simplified Arabic Fixed"/>
              </a:rPr>
              <a:t>GET: https://insecure-hospital.com/search?text=</a:t>
            </a:r>
            <a:r>
              <a:rPr lang="it-IT" sz="1200">
                <a:solidFill>
                  <a:srgbClr val="FF0000"/>
                </a:solidFill>
                <a:latin typeface="Simplified Arabic Fixed"/>
                <a:ea typeface="+mn-lt"/>
                <a:cs typeface="Simplified Arabic Fixed"/>
              </a:rPr>
              <a:t>&lt;script&gt;alert(document.cookie)&lt;/script&gt;</a:t>
            </a:r>
          </a:p>
          <a:p>
            <a:r>
              <a:rPr lang="it-IT" sz="1200">
                <a:latin typeface="Simplified Arabic Fixed"/>
                <a:ea typeface="+mn-lt"/>
                <a:cs typeface="Simplified Arabic Fixed"/>
              </a:rPr>
              <a:t>RES: PHPSESSID=qd66IO8djbtu823gr82c90vbt4</a:t>
            </a:r>
          </a:p>
        </p:txBody>
      </p:sp>
      <p:pic>
        <p:nvPicPr>
          <p:cNvPr id="3" name="Immagine 3" descr="Immagine che contiene testo&#10;&#10;Descrizione generata automaticamente">
            <a:extLst>
              <a:ext uri="{FF2B5EF4-FFF2-40B4-BE49-F238E27FC236}">
                <a16:creationId xmlns:a16="http://schemas.microsoft.com/office/drawing/2014/main" id="{4DC8BD63-AC1E-40A8-9824-0936029C2590}"/>
              </a:ext>
            </a:extLst>
          </p:cNvPr>
          <p:cNvPicPr>
            <a:picLocks noChangeAspect="1"/>
          </p:cNvPicPr>
          <p:nvPr/>
        </p:nvPicPr>
        <p:blipFill>
          <a:blip r:embed="rId3"/>
          <a:stretch>
            <a:fillRect/>
          </a:stretch>
        </p:blipFill>
        <p:spPr>
          <a:xfrm>
            <a:off x="6193664" y="2755107"/>
            <a:ext cx="1840440" cy="924662"/>
          </a:xfrm>
          <a:prstGeom prst="rect">
            <a:avLst/>
          </a:prstGeom>
        </p:spPr>
      </p:pic>
    </p:spTree>
    <p:extLst>
      <p:ext uri="{BB962C8B-B14F-4D97-AF65-F5344CB8AC3E}">
        <p14:creationId xmlns:p14="http://schemas.microsoft.com/office/powerpoint/2010/main" val="2061266130"/>
      </p:ext>
    </p:extLst>
  </p:cSld>
  <p:clrMapOvr>
    <a:masterClrMapping/>
  </p:clrMapOvr>
  <p:transition/>
  <p:timing/>
</p:sld>
</file>

<file path=ppt/slides/slide7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Shape 62"/>
        <p:cNvGrpSpPr/>
        <p:nvPr/>
      </p:nvGrpSpPr>
      <p:grpSpPr>
        <a:xfrm>
          <a:off x="0" y="0"/>
          <a:ext cx="0" cy="0"/>
        </a:xfrm>
      </p:grpSpPr>
      <p:sp>
        <p:nvSpPr>
          <p:cNvPr id="64" name="Google Shape;64;p8"/>
          <p:cNvSpPr/>
          <p:nvPr/>
        </p:nvSpPr>
        <p:spPr>
          <a:xfrm>
            <a:off x="9501049" y="73736"/>
            <a:ext cx="485924" cy="141139"/>
          </a:xfrm>
          <a:prstGeom prst="roundRect">
            <a:avLst>
              <a:gd name="adj" fmla="val 16667"/>
            </a:avLst>
          </a:prstGeom>
          <a:solidFill>
            <a:srgbClr val="0070C0"/>
          </a:solidFill>
          <a:ln>
            <a:noFill/>
          </a:ln>
        </p:spPr>
        <p:txBody>
          <a:bodyPr spcFirstLastPara="1" wrap="square" lIns="75592" tIns="37786" rIns="75592" bIns="37786" anchor="ctr" anchorCtr="0">
            <a:noAutofit/>
          </a:bodyPr>
          <a:lstStyle/>
          <a:p>
            <a:pPr algn="ctr" defTabSz="756026">
              <a:defRPr/>
            </a:pPr>
            <a:fld id="{00000000-1234-1234-1234-123412341234}" type="slidenum">
              <a:rPr lang="it-IT" sz="909">
                <a:solidFill>
                  <a:prstClr val="white"/>
                </a:solidFill>
                <a:latin typeface="Titillium Web" panose="020b0604020202020204" charset="0"/>
                <a:ea typeface="Titillium Web"/>
                <a:cs typeface="Titillium Web"/>
                <a:sym typeface="Titillium Web" panose="020b0604020202020204" charset="0"/>
              </a:rPr>
              <a:pPr algn="ctr" defTabSz="756026">
                <a:defRPr/>
              </a:pPr>
              <a:t>74</a:t>
            </a:fld>
            <a:endParaRPr sz="909">
              <a:solidFill>
                <a:prstClr val="white"/>
              </a:solidFill>
              <a:latin typeface="Titillium Web" panose="020b0604020202020204" charset="0"/>
              <a:ea typeface="Titillium Web"/>
              <a:cs typeface="Titillium Web"/>
              <a:sym typeface="Titillium Web" panose="020b0604020202020204" charset="0"/>
            </a:endParaRPr>
          </a:p>
        </p:txBody>
      </p:sp>
      <p:sp>
        <p:nvSpPr>
          <p:cNvPr id="14" name="Google Shape;74;p9"/>
          <p:cNvSpPr txBox="1"/>
          <p:nvPr/>
        </p:nvSpPr>
        <p:spPr>
          <a:xfrm>
            <a:off x="245496" y="144306"/>
            <a:ext cx="8908361" cy="634265"/>
          </a:xfrm>
          <a:prstGeom prst="rect">
            <a:avLst/>
          </a:prstGeom>
          <a:noFill/>
          <a:ln>
            <a:noFill/>
          </a:ln>
        </p:spPr>
        <p:txBody>
          <a:bodyPr spcFirstLastPara="1" wrap="square" lIns="75592" tIns="37786" rIns="75592" bIns="37786" anchor="ctr" anchorCtr="0">
            <a:noAutofit/>
          </a:bodyPr>
          <a:lstStyle/>
          <a:p>
            <a:pPr defTabSz="756026">
              <a:lnSpc>
                <a:spcPct val="90000"/>
              </a:lnSpc>
              <a:defRPr/>
            </a:pPr>
            <a:r>
              <a:rPr lang="it-IT" sz="2950" b="1">
                <a:solidFill>
                  <a:srgbClr val="002060"/>
                </a:solidFill>
                <a:ea typeface="+mn-lt"/>
                <a:cs typeface="+mn-lt"/>
                <a:sym typeface="Calibri" panose="020f0502020204030204"/>
              </a:rPr>
              <a:t>Proteggersi da questi attacchi?</a:t>
            </a:r>
            <a:endParaRPr lang="it-IT" sz="2950" b="1">
              <a:solidFill>
                <a:srgbClr val="002060"/>
              </a:solidFill>
              <a:ea typeface="+mn-lt"/>
              <a:cs typeface="+mn-lt"/>
            </a:endParaRPr>
          </a:p>
        </p:txBody>
      </p:sp>
      <p:sp>
        <p:nvSpPr>
          <p:cNvPr id="2" name="CasellaDiTesto 1">
            <a:extLst>
              <a:ext uri="{FF2B5EF4-FFF2-40B4-BE49-F238E27FC236}">
                <a16:creationId xmlns:a16="http://schemas.microsoft.com/office/drawing/2014/main" id="{CD5A3384-5F7F-44F2-B84B-F8DEF5545422}"/>
              </a:ext>
            </a:extLst>
          </p:cNvPr>
          <p:cNvSpPr txBox="1"/>
          <p:nvPr/>
        </p:nvSpPr>
        <p:spPr>
          <a:xfrm>
            <a:off x="246294" y="972988"/>
            <a:ext cx="6592041"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it-IT">
                <a:solidFill>
                  <a:srgbClr val="002060"/>
                </a:solidFill>
                <a:latin typeface="Titillium Web" panose="020b0604020202020204" charset="0"/>
                <a:cs typeface="Segoe UI"/>
              </a:rPr>
              <a:t>Formare e sensibilizzare gli sviluppatori sui rischi legati a queste tipologie di vulnerabilità (rif. OWASP).</a:t>
            </a:r>
            <a:endParaRPr lang="it-IT">
              <a:cs typeface="Calibri"/>
            </a:endParaRPr>
          </a:p>
          <a:p>
            <a:pPr marL="285750" indent="-285750">
              <a:buFont typeface="Arial"/>
              <a:buChar char="•"/>
            </a:pPr>
            <a:r>
              <a:rPr lang="it-IT">
                <a:solidFill>
                  <a:srgbClr val="002060"/>
                </a:solidFill>
                <a:latin typeface="Titillium Web" panose="020b0604020202020204" charset="0"/>
                <a:cs typeface="Segoe UI"/>
              </a:rPr>
              <a:t>Controllare e validare sempre l'input utente, mai fidarsi.</a:t>
            </a:r>
          </a:p>
          <a:p>
            <a:pPr marL="285750" indent="-285750">
              <a:buFont typeface="Arial"/>
              <a:buChar char="•"/>
            </a:pPr>
            <a:r>
              <a:rPr lang="it-IT">
                <a:solidFill>
                  <a:srgbClr val="002060"/>
                </a:solidFill>
                <a:latin typeface="Titillium Web" panose="020b0604020202020204" charset="0"/>
                <a:cs typeface="Segoe UI"/>
              </a:rPr>
              <a:t>Mantenere i framework aggiornati all'ultima release. Fare attenzioni ai plugin di terze parti.</a:t>
            </a:r>
          </a:p>
          <a:p>
            <a:pPr marL="285750" indent="-285750">
              <a:buFont typeface="Arial"/>
              <a:buChar char="•"/>
            </a:pPr>
            <a:r>
              <a:rPr lang="it-IT">
                <a:solidFill>
                  <a:srgbClr val="002060"/>
                </a:solidFill>
                <a:latin typeface="Titillium Web" panose="020b0604020202020204" charset="0"/>
                <a:cs typeface="Segoe UI"/>
              </a:rPr>
              <a:t>Sfruttare al meglio i vantaggi della crittografia per memorizzare i dati nel DB e per la trasmissione delle informazioni.</a:t>
            </a:r>
          </a:p>
          <a:p>
            <a:pPr marL="285750" indent="-285750">
              <a:buFont typeface="Arial"/>
              <a:buChar char="•"/>
            </a:pPr>
            <a:r>
              <a:rPr lang="it-IT">
                <a:solidFill>
                  <a:srgbClr val="002060"/>
                </a:solidFill>
                <a:ea typeface="+mn-lt"/>
                <a:cs typeface="+mn-lt"/>
              </a:rPr>
              <a:t>Effettuare periodicamente code review e VA/PT</a:t>
            </a:r>
            <a:endParaRPr lang="it-IT">
              <a:solidFill>
                <a:srgbClr val="002060"/>
              </a:solidFill>
              <a:latin typeface="Titillium Web" panose="020b0604020202020204" charset="0"/>
              <a:cs typeface="Segoe UI"/>
            </a:endParaRPr>
          </a:p>
        </p:txBody>
      </p:sp>
      <p:pic>
        <p:nvPicPr>
          <p:cNvPr id="3" name="Elemento grafico 3" descr="Aula">
            <a:extLst>
              <a:ext uri="{FF2B5EF4-FFF2-40B4-BE49-F238E27FC236}">
                <a16:creationId xmlns:a16="http://schemas.microsoft.com/office/drawing/2014/main" id="{E70F37DE-5062-4A2B-95DA-89697EE715D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913527" y="827033"/>
            <a:ext cx="914720" cy="914400"/>
          </a:xfrm>
          <a:prstGeom prst="rect">
            <a:avLst/>
          </a:prstGeom>
        </p:spPr>
      </p:pic>
      <p:pic>
        <p:nvPicPr>
          <p:cNvPr id="4" name="Elemento grafico 4" descr="Appunti mischiati">
            <a:extLst>
              <a:ext uri="{FF2B5EF4-FFF2-40B4-BE49-F238E27FC236}">
                <a16:creationId xmlns:a16="http://schemas.microsoft.com/office/drawing/2014/main" id="{7B52D1C5-EC4E-4689-8840-1855304E497F}"/>
              </a:ext>
            </a:extLst>
          </p:cNvPr>
          <p:cNvPicPr>
            <a:picLocks noChangeAspect="1"/>
          </p:cNvPicPr>
          <p:nvPr/>
        </p:nvPicPr>
        <p:blipFill>
          <a:blip r:embed="rId4">
            <a:extLst>
              <a:ext uri="{96DAC541-7B7A-43D3-8B79-37D633B846F1}">
                <asvg:svgBlip xmlns:asvg="http://schemas.microsoft.com/office/drawing/2016/SVG/main" r:embed="rId6"/>
              </a:ext>
            </a:extLst>
          </a:blip>
          <a:stretch>
            <a:fillRect/>
          </a:stretch>
        </p:blipFill>
        <p:spPr>
          <a:xfrm>
            <a:off x="7941455" y="1873962"/>
            <a:ext cx="914720" cy="914400"/>
          </a:xfrm>
          <a:prstGeom prst="rect">
            <a:avLst/>
          </a:prstGeom>
        </p:spPr>
      </p:pic>
      <p:pic>
        <p:nvPicPr>
          <p:cNvPr id="5" name="Elemento grafico 5" descr="Chiave">
            <a:extLst>
              <a:ext uri="{FF2B5EF4-FFF2-40B4-BE49-F238E27FC236}">
                <a16:creationId xmlns:a16="http://schemas.microsoft.com/office/drawing/2014/main" id="{C4D4A035-B63E-4684-A9B6-6E319CCC5FAA}"/>
              </a:ext>
            </a:extLst>
          </p:cNvPr>
          <p:cNvPicPr>
            <a:picLocks noChangeAspect="1"/>
          </p:cNvPicPr>
          <p:nvPr/>
        </p:nvPicPr>
        <p:blipFill>
          <a:blip r:embed="rId5">
            <a:extLst>
              <a:ext uri="{96DAC541-7B7A-43D3-8B79-37D633B846F1}">
                <asvg:svgBlip xmlns:asvg="http://schemas.microsoft.com/office/drawing/2016/SVG/main" r:embed="rId8"/>
              </a:ext>
            </a:extLst>
          </a:blip>
          <a:stretch>
            <a:fillRect/>
          </a:stretch>
        </p:blipFill>
        <p:spPr>
          <a:xfrm>
            <a:off x="7941455" y="2885993"/>
            <a:ext cx="914720" cy="914400"/>
          </a:xfrm>
          <a:prstGeom prst="rect">
            <a:avLst/>
          </a:prstGeom>
        </p:spPr>
      </p:pic>
      <p:pic>
        <p:nvPicPr>
          <p:cNvPr id="6" name="Elemento grafico 6" descr="Muro di mattoni dell'edificio">
            <a:extLst>
              <a:ext uri="{FF2B5EF4-FFF2-40B4-BE49-F238E27FC236}">
                <a16:creationId xmlns:a16="http://schemas.microsoft.com/office/drawing/2014/main" id="{20D9C49A-0468-4F75-8A54-6A78B795C98E}"/>
              </a:ext>
            </a:extLst>
          </p:cNvPr>
          <p:cNvPicPr>
            <a:picLocks noChangeAspect="1"/>
          </p:cNvPicPr>
          <p:nvPr/>
        </p:nvPicPr>
        <p:blipFill>
          <a:blip r:embed="rId6">
            <a:extLst>
              <a:ext uri="{96DAC541-7B7A-43D3-8B79-37D633B846F1}">
                <asvg:svgBlip xmlns:asvg="http://schemas.microsoft.com/office/drawing/2016/SVG/main" r:embed="rId10"/>
              </a:ext>
            </a:extLst>
          </a:blip>
          <a:stretch>
            <a:fillRect/>
          </a:stretch>
        </p:blipFill>
        <p:spPr>
          <a:xfrm>
            <a:off x="7941455" y="3800312"/>
            <a:ext cx="914720" cy="914400"/>
          </a:xfrm>
          <a:prstGeom prst="rect">
            <a:avLst/>
          </a:prstGeom>
        </p:spPr>
      </p:pic>
    </p:spTree>
    <p:extLst>
      <p:ext uri="{BB962C8B-B14F-4D97-AF65-F5344CB8AC3E}">
        <p14:creationId xmlns:p14="http://schemas.microsoft.com/office/powerpoint/2010/main" val="1110640877"/>
      </p:ext>
    </p:extLst>
  </p:cSld>
  <p:clrMapOvr>
    <a:masterClrMapping/>
  </p:clrMapOvr>
  <p:transition/>
  <p:timing/>
</p:sld>
</file>

<file path=ppt/slides/slide7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4" name="Titolo 1"/>
          <p:cNvSpPr txBox="1"/>
          <p:nvPr/>
        </p:nvSpPr>
        <p:spPr>
          <a:xfrm>
            <a:off x="308767" y="1258784"/>
            <a:ext cx="9398124" cy="2006929"/>
          </a:xfrm>
          <a:prstGeom prst="rect">
            <a:avLst/>
          </a:prstGeom>
        </p:spPr>
        <p:txBody>
          <a:bodyPr vert="horz" lIns="75605" tIns="37802" rIns="75605" bIns="37802" rtlCol="0" anchor="b">
            <a:noAutofit/>
          </a:bodyPr>
          <a:lstStyle>
            <a:lvl1pPr algn="ctr" defTabSz="914400" rtl="0" eaLnBrk="1" latinLnBrk="0" hangingPunct="1">
              <a:lnSpc>
                <a:spcPct val="90000"/>
              </a:lnSpc>
              <a:spcBef>
                <a:spcPct val="0"/>
              </a:spcBef>
              <a:buNone/>
              <a:defRPr sz="6000" kern="1200">
                <a:solidFill>
                  <a:schemeClr val="bg1"/>
                </a:solidFill>
                <a:latin typeface="+mj-lt"/>
                <a:ea typeface="+mj-ea"/>
                <a:cs typeface="+mj-cs"/>
              </a:defRPr>
            </a:lvl1pPr>
          </a:lstStyle>
          <a:p>
            <a:pPr defTabSz="756026"/>
            <a:endParaRPr lang="it-IT" sz="4465">
              <a:solidFill>
                <a:prstClr val="white"/>
              </a:solidFill>
              <a:latin typeface="Calibri" panose="020f0502020204030204"/>
            </a:endParaRPr>
          </a:p>
          <a:p>
            <a:pPr defTabSz="756026"/>
            <a:endParaRPr lang="it-IT" sz="4465">
              <a:solidFill>
                <a:prstClr val="white"/>
              </a:solidFill>
              <a:latin typeface="Calibri" panose="020f0502020204030204"/>
            </a:endParaRPr>
          </a:p>
          <a:p>
            <a:pPr defTabSz="756026"/>
            <a:r>
              <a:rPr lang="it-IT" sz="4450">
                <a:solidFill>
                  <a:srgbClr val="FFFFFF"/>
                </a:solidFill>
                <a:latin typeface="Calibri" panose="020f0502020204030204"/>
              </a:rPr>
              <a:t>www.crui.it </a:t>
            </a:r>
          </a:p>
          <a:p>
            <a:pPr defTabSz="756026"/>
            <a:r>
              <a:rPr lang="it-IT" sz="4450">
                <a:latin typeface="Calibri" panose="020f0502020204030204"/>
                <a:cs typeface="Calibri"/>
              </a:rPr>
              <a:t>www</a:t>
            </a:r>
            <a:r>
              <a:rPr lang="it-IT" sz="4450">
                <a:solidFill>
                  <a:srgbClr val="FFFFFF"/>
                </a:solidFill>
                <a:latin typeface="Calibri" panose="020f0502020204030204"/>
              </a:rPr>
              <a:t>.agid.gov.it</a:t>
            </a:r>
          </a:p>
        </p:txBody>
      </p:sp>
      <p:pic>
        <p:nvPicPr>
          <p:cNvPr id="5" name="Immagine 4">
            <a:extLst>
              <a:ext uri="{FF2B5EF4-FFF2-40B4-BE49-F238E27FC236}">
                <a16:creationId xmlns:a16="http://schemas.microsoft.com/office/drawing/2014/main" id="{FE969821-BD03-5F48-A57B-4FAD67955F3D}"/>
              </a:ext>
            </a:extLst>
          </p:cNvPr>
          <p:cNvPicPr>
            <a:picLocks noChangeAspect="1"/>
          </p:cNvPicPr>
          <p:nvPr/>
        </p:nvPicPr>
        <p:blipFill>
          <a:blip r:embed="rId2"/>
          <a:srcRect t="9075" b="76025"/>
          <a:stretch>
            <a:fillRect/>
          </a:stretch>
        </p:blipFill>
        <p:spPr>
          <a:xfrm>
            <a:off x="-1" y="4805956"/>
            <a:ext cx="10080625" cy="864495"/>
          </a:xfrm>
          <a:prstGeom prst="rect">
            <a:avLst/>
          </a:prstGeom>
        </p:spPr>
      </p:pic>
    </p:spTree>
    <p:extLst>
      <p:ext uri="{BB962C8B-B14F-4D97-AF65-F5344CB8AC3E}">
        <p14:creationId xmlns:p14="http://schemas.microsoft.com/office/powerpoint/2010/main" val="920663928"/>
      </p:ext>
    </p:extLst>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7" name="Segnaposto contenuto 6">
            <a:extLst>
              <a:ext uri="{FF2B5EF4-FFF2-40B4-BE49-F238E27FC236}">
                <a16:creationId xmlns:a16="http://schemas.microsoft.com/office/drawing/2014/main" id="{1AE3B090-B16E-4F7F-ADF9-D12C3CC9CD04}"/>
              </a:ext>
            </a:extLst>
          </p:cNvPr>
          <p:cNvSpPr>
            <a:spLocks noGrp="1" noChangeArrowheads="1"/>
          </p:cNvSpPr>
          <p:nvPr>
            <p:ph idx="1"/>
          </p:nvPr>
        </p:nvSpPr>
        <p:spPr>
          <a:xfrm>
            <a:off x="4814328" y="911481"/>
            <a:ext cx="5159406" cy="3882096"/>
          </a:xfrm>
        </p:spPr>
        <p:txBody>
          <a:bodyPr>
            <a:normAutofit/>
          </a:bodyPr>
          <a:lstStyle/>
          <a:p>
            <a:r>
              <a:rPr lang="it-IT" altLang="it-IT" b="1"/>
              <a:t>Oggetti</a:t>
            </a:r>
            <a:r>
              <a:rPr lang="it-IT" altLang="it-IT"/>
              <a:t>: nel 2019 i dispositivi connessi in Rete hanno raggiunto un numero pari a tre volte e mezza la popolazione della Terra.</a:t>
            </a:r>
          </a:p>
          <a:p>
            <a:r>
              <a:rPr lang="it-IT" altLang="it-IT" b="1"/>
              <a:t>Traffico</a:t>
            </a:r>
            <a:r>
              <a:rPr lang="it-IT" altLang="it-IT"/>
              <a:t>: il traffico IP nel 2015 è stato di 72,4 HByte al mese. Nel 2019 è stato di 168,0 HByte al mese.</a:t>
            </a:r>
            <a:br>
              <a:rPr lang="it-IT" altLang="it-IT"/>
            </a:br>
            <a:r>
              <a:rPr lang="it-IT" altLang="it-IT" sz="1800" i="1"/>
              <a:t>(1 HByte = 10</a:t>
            </a:r>
            <a:r>
              <a:rPr lang="it-IT" altLang="it-IT" sz="1800" i="1" baseline="30000"/>
              <a:t>18</a:t>
            </a:r>
            <a:r>
              <a:rPr lang="it-IT" altLang="it-IT" sz="1800" i="1"/>
              <a:t> Byte, ossia un milione di TByte)</a:t>
            </a:r>
            <a:endParaRPr lang="it-IT" altLang="it-IT"/>
          </a:p>
          <a:p>
            <a:r>
              <a:rPr lang="it-IT" altLang="it-IT" b="1"/>
              <a:t>Utenti</a:t>
            </a:r>
            <a:r>
              <a:rPr lang="it-IT" altLang="it-IT"/>
              <a:t>: erano 3 miliardi nel 2015, sono diventati 4 miliardi nel 2019.</a:t>
            </a:r>
          </a:p>
        </p:txBody>
      </p:sp>
      <p:pic>
        <p:nvPicPr>
          <p:cNvPr id="9" name="Immagine 8">
            <a:extLst>
              <a:ext uri="{FF2B5EF4-FFF2-40B4-BE49-F238E27FC236}">
                <a16:creationId xmlns:a16="http://schemas.microsoft.com/office/drawing/2014/main" id="{EA8D9797-12DC-48FC-B181-6EBE55EEA0AD}"/>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391177" y="776011"/>
            <a:ext cx="4219950" cy="422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Google Shape;74;p9">
            <a:extLst>
              <a:ext uri="{FF2B5EF4-FFF2-40B4-BE49-F238E27FC236}">
                <a16:creationId xmlns:a16="http://schemas.microsoft.com/office/drawing/2014/main" id="{4CCC0EE0-419A-44C6-ABA9-322D7619CB2D}"/>
              </a:ext>
            </a:extLst>
          </p:cNvPr>
          <p:cNvSpPr txBox="1"/>
          <p:nvPr/>
        </p:nvSpPr>
        <p:spPr>
          <a:xfrm>
            <a:off x="245496" y="144306"/>
            <a:ext cx="8908361" cy="634265"/>
          </a:xfrm>
          <a:prstGeom prst="rect">
            <a:avLst/>
          </a:prstGeom>
          <a:noFill/>
          <a:ln>
            <a:noFill/>
          </a:ln>
        </p:spPr>
        <p:txBody>
          <a:bodyPr spcFirstLastPara="1" wrap="square" lIns="75592" tIns="37786" rIns="75592" bIns="37786" anchor="ctr" anchorCtr="0">
            <a:noAutofit/>
          </a:bodyPr>
          <a:lstStyle/>
          <a:p>
            <a:pPr defTabSz="756026">
              <a:lnSpc>
                <a:spcPct val="90000"/>
              </a:lnSpc>
            </a:pPr>
            <a:r>
              <a:rPr lang="it-IT" sz="2976" b="1">
                <a:solidFill>
                  <a:srgbClr val="002060"/>
                </a:solidFill>
                <a:latin typeface="Calibri" panose="020f0502020204030204" pitchFamily="34" charset="0"/>
                <a:ea typeface="Calibri"/>
                <a:cs typeface="Calibri" panose="020f0502020204030204" pitchFamily="34" charset="0"/>
                <a:sym typeface="Calibri" panose="020f0502020204030204"/>
              </a:rPr>
              <a:t>I numeri di Internet, oggi e domani</a:t>
            </a:r>
            <a:endParaRPr lang="it-IT" sz="2976">
              <a:solidFill>
                <a:prstClr val="black"/>
              </a:solidFill>
              <a:latin typeface="Calibri" panose="020f0502020204030204" pitchFamily="34" charset="0"/>
              <a:cs typeface="Calibri" panose="020f0502020204030204"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Tn>
                        </p:par>
                        <p:par>
                          <p:cTn id="5" fill="hold" nodeType="afterGroup">
                            <p:stCondLst>
                              <p:cond delay="0"/>
                            </p:stCondLst>
                            <p:childTnLst>
                              <p:par>
                                <p:cTn id="6" presetID="53" presetClass="entr" presetSubtype="0" fill="hold" nodeType="afterEffect">
                                  <p:childTnLst>
                                    <p:set>
                                      <p:cBhvr>
                                        <p:cTn id="7" dur="1" fill="hold">
                                          <p:stCondLst>
                                            <p:cond delay="0"/>
                                          </p:stCondLst>
                                        </p:cTn>
                                        <p:tgtEl>
                                          <p:spTgt spid="9"/>
                                        </p:tgtEl>
                                        <p:attrNameLst>
                                          <p:attrName>style.visibility</p:attrName>
                                        </p:attrNameLst>
                                      </p:cBhvr>
                                      <p:to>
                                        <p:strVal val="visible"/>
                                      </p:to>
                                    </p:set>
                                    <p:anim calcmode="lin" valueType="num">
                                      <p:cBhvr>
                                        <p:cTn id="8" dur="1000" fill="hold"/>
                                        <p:tgtEl>
                                          <p:spTgt spid="9"/>
                                        </p:tgtEl>
                                        <p:attrNameLst>
                                          <p:attrName>ppt_w</p:attrName>
                                        </p:attrNameLst>
                                      </p:cBhvr>
                                      <p:tavLst>
                                        <p:tav tm="0">
                                          <p:val>
                                            <p:fltVal val="0"/>
                                          </p:val>
                                        </p:tav>
                                        <p:tav tm="100000">
                                          <p:val>
                                            <p:strVal val="#ppt_w"/>
                                          </p:val>
                                        </p:tav>
                                      </p:tavLst>
                                    </p:anim>
                                    <p:anim calcmode="lin" valueType="num">
                                      <p:cBhvr>
                                        <p:cTn id="9" dur="1000" fill="hold"/>
                                        <p:tgtEl>
                                          <p:spTgt spid="9"/>
                                        </p:tgtEl>
                                        <p:attrNameLst>
                                          <p:attrName>ppt_h</p:attrName>
                                        </p:attrNameLst>
                                      </p:cBhvr>
                                      <p:tavLst>
                                        <p:tav tm="0">
                                          <p:val>
                                            <p:fltVal val="0"/>
                                          </p:val>
                                        </p:tav>
                                        <p:tav tm="100000">
                                          <p:val>
                                            <p:strVal val="#ppt_h"/>
                                          </p:val>
                                        </p:tav>
                                      </p:tavLst>
                                    </p:anim>
                                    <p:animEffect transition="in" filter="fade">
                                      <p:cBhvr>
                                        <p:cTn id="10" dur="1000"/>
                                        <p:tgtEl>
                                          <p:spTgt spid="9"/>
                                        </p:tgtEl>
                                      </p:cBhvr>
                                    </p:animEffect>
                                  </p:childTnLst>
                                </p:cTn>
                              </p:par>
                            </p:childTnLst>
                          </p:cTn>
                        </p:par>
                      </p:childTnLst>
                    </p:cTn>
                  </p:par>
                  <p:par>
                    <p:cTn id="11" fill="hold" nodeType="clickPar">
                      <p:stCondLst>
                        <p:cond delay="indefinite"/>
                        <p:cond evt="onBegin" delay="0">
                          <p:tn val="10"/>
                        </p:cond>
                      </p:stCondLst>
                      <p:childTnLst>
                        <p:par>
                          <p:cTn id="12" fill="hold" nodeType="withGroup">
                            <p:stCondLst>
                              <p:cond delay="indefinite"/>
                            </p:stCondLst>
                          </p:cTn>
                        </p:par>
                        <p:par>
                          <p:cTn id="13" fill="hold" nodeType="afterGroup">
                            <p:stCondLst>
                              <p:cond delay="0"/>
                            </p:stCondLst>
                            <p:childTnLst>
                              <p:par>
                                <p:cTn id="14" presetID="2" presetClass="entr" presetSubtype="2" fill="hold" grpId="0" nodeType="clickEffect">
                                  <p:childTnLst>
                                    <p:set>
                                      <p:cBhvr>
                                        <p:cTn id="15" dur="1" fill="hold">
                                          <p:stCondLst>
                                            <p:cond delay="0"/>
                                          </p:stCondLst>
                                        </p:cTn>
                                        <p:tgtEl>
                                          <p:spTgt spid="7">
                                            <p:txEl>
                                              <p:pRg st="0" end="0"/>
                                            </p:txEl>
                                          </p:spTgt>
                                        </p:tgtEl>
                                        <p:attrNameLst>
                                          <p:attrName>style.visibility</p:attrName>
                                        </p:attrNameLst>
                                      </p:cBhvr>
                                      <p:to>
                                        <p:strVal val="visible"/>
                                      </p:to>
                                    </p:set>
                                    <p:anim calcmode="lin" valueType="num">
                                      <p:cBhvr additive="base">
                                        <p:cTn id="16"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17"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8" fill="hold" nodeType="clickPar">
                      <p:stCondLst>
                        <p:cond delay="indefinite"/>
                        <p:cond evt="onBegin" delay="0">
                          <p:tn val="17"/>
                        </p:cond>
                      </p:stCondLst>
                      <p:childTnLst>
                        <p:par>
                          <p:cTn id="19" fill="hold" nodeType="withGroup">
                            <p:stCondLst>
                              <p:cond delay="indefinite"/>
                            </p:stCondLst>
                          </p:cTn>
                        </p:par>
                        <p:par>
                          <p:cTn id="20" fill="hold" nodeType="afterGroup">
                            <p:stCondLst>
                              <p:cond delay="0"/>
                            </p:stCondLst>
                            <p:childTnLst>
                              <p:par>
                                <p:cTn id="21" presetID="2" presetClass="entr" presetSubtype="2" fill="hold" grpId="0" nodeType="clickEffect">
                                  <p:childTnLst>
                                    <p:set>
                                      <p:cBhvr>
                                        <p:cTn id="22" dur="1" fill="hold">
                                          <p:stCondLst>
                                            <p:cond delay="0"/>
                                          </p:stCondLst>
                                        </p:cTn>
                                        <p:tgtEl>
                                          <p:spTgt spid="7">
                                            <p:txEl>
                                              <p:pRg st="1" end="1"/>
                                            </p:txEl>
                                          </p:spTgt>
                                        </p:tgtEl>
                                        <p:attrNameLst>
                                          <p:attrName>style.visibility</p:attrName>
                                        </p:attrNameLst>
                                      </p:cBhvr>
                                      <p:to>
                                        <p:strVal val="visible"/>
                                      </p:to>
                                    </p:set>
                                    <p:anim calcmode="lin" valueType="num">
                                      <p:cBhvr additive="base">
                                        <p:cTn id="23" dur="500" fill="hold"/>
                                        <p:tgtEl>
                                          <p:spTgt spid="7">
                                            <p:txEl>
                                              <p:pRg st="1" end="1"/>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cond evt="onBegin" delay="0">
                          <p:tn val="24"/>
                        </p:cond>
                      </p:stCondLst>
                      <p:childTnLst>
                        <p:par>
                          <p:cTn id="26" fill="hold" nodeType="withGroup">
                            <p:stCondLst>
                              <p:cond delay="indefinite"/>
                            </p:stCondLst>
                          </p:cTn>
                        </p:par>
                        <p:par>
                          <p:cTn id="27" fill="hold" nodeType="afterGroup">
                            <p:stCondLst>
                              <p:cond delay="0"/>
                            </p:stCondLst>
                            <p:childTnLst>
                              <p:par>
                                <p:cTn id="28" presetID="2" presetClass="entr" presetSubtype="2" fill="hold" grpId="0" nodeType="clickEffect">
                                  <p:childTnLst>
                                    <p:set>
                                      <p:cBhvr>
                                        <p:cTn id="29" dur="1" fill="hold">
                                          <p:stCondLst>
                                            <p:cond delay="0"/>
                                          </p:stCondLst>
                                        </p:cTn>
                                        <p:tgtEl>
                                          <p:spTgt spid="7">
                                            <p:txEl>
                                              <p:pRg st="2" end="2"/>
                                            </p:txEl>
                                          </p:spTgt>
                                        </p:tgtEl>
                                        <p:attrNameLst>
                                          <p:attrName>style.visibility</p:attrName>
                                        </p:attrNameLst>
                                      </p:cBhvr>
                                      <p:to>
                                        <p:strVal val="visible"/>
                                      </p:to>
                                    </p:set>
                                    <p:anim calcmode="lin" valueType="num">
                                      <p:cBhvr additive="base">
                                        <p:cTn id="30" dur="500" fill="hold"/>
                                        <p:tgtEl>
                                          <p:spTgt spid="7">
                                            <p:txEl>
                                              <p:pRg st="2" end="2"/>
                                            </p:txEl>
                                          </p:spTgt>
                                        </p:tgtEl>
                                        <p:attrNameLst>
                                          <p:attrName>ppt_x</p:attrName>
                                        </p:attrNameLst>
                                      </p:cBhvr>
                                      <p:tavLst>
                                        <p:tav tm="0">
                                          <p:val>
                                            <p:strVal val="1+#ppt_w/2"/>
                                          </p:val>
                                        </p:tav>
                                        <p:tav tm="100000">
                                          <p:val>
                                            <p:strVal val="#ppt_x"/>
                                          </p:val>
                                        </p:tav>
                                      </p:tavLst>
                                    </p:anim>
                                    <p:anim calcmode="lin" valueType="num">
                                      <p:cBhvr additive="base">
                                        <p:cTn id="31" dur="500" fill="hold"/>
                                        <p:tgtEl>
                                          <p:spTgt spid="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5" name="Immagine 4">
            <a:extLst>
              <a:ext uri="{FF2B5EF4-FFF2-40B4-BE49-F238E27FC236}">
                <a16:creationId xmlns:a16="http://schemas.microsoft.com/office/drawing/2014/main" id="{B54BF017-F0E1-4612-BD91-A8B8F7EB12D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380" y="1140733"/>
            <a:ext cx="6506466" cy="3659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a:extLst>
              <a:ext uri="{FF2B5EF4-FFF2-40B4-BE49-F238E27FC236}">
                <a16:creationId xmlns:a16="http://schemas.microsoft.com/office/drawing/2014/main" id="{973F53D8-305E-4C29-A5DF-29D678C143E1}"/>
              </a:ext>
            </a:extLst>
          </p:cNvPr>
          <p:cNvPicPr>
            <a:picLocks noChangeAspect="1" noChangeArrowheads="1"/>
          </p:cNvPicPr>
          <p:nvPr/>
        </p:nvPicPr>
        <p:blipFill>
          <a:blip r:embed="rId3"/>
          <a:stretch>
            <a:fillRect/>
          </a:stretch>
        </p:blipFill>
        <p:spPr bwMode="auto">
          <a:xfrm>
            <a:off x="6649805" y="1116588"/>
            <a:ext cx="3052287" cy="3480965"/>
          </a:xfrm>
          <a:prstGeom prst="rect">
            <a:avLst/>
          </a:prstGeom>
          <a:noFill/>
          <a:ln w="9525">
            <a:solidFill>
              <a:schemeClr val="bg2">
                <a:lumMod val="75000"/>
              </a:schemeClr>
            </a:solidFill>
            <a:miter lim="800000"/>
          </a:ln>
          <a:effectLst>
            <a:outerShdw blurRad="50800" dist="38100" dir="8100000" algn="tr" rotWithShape="0">
              <a:prstClr val="black">
                <a:alpha val="40000"/>
              </a:prstClr>
            </a:outerShdw>
          </a:effectLst>
        </p:spPr>
      </p:pic>
      <p:sp>
        <p:nvSpPr>
          <p:cNvPr id="6" name="Google Shape;74;p9">
            <a:extLst>
              <a:ext uri="{FF2B5EF4-FFF2-40B4-BE49-F238E27FC236}">
                <a16:creationId xmlns:a16="http://schemas.microsoft.com/office/drawing/2014/main" id="{59392E70-3290-43E2-83B8-192EE4E37459}"/>
              </a:ext>
            </a:extLst>
          </p:cNvPr>
          <p:cNvSpPr txBox="1"/>
          <p:nvPr/>
        </p:nvSpPr>
        <p:spPr>
          <a:xfrm>
            <a:off x="245496" y="144306"/>
            <a:ext cx="8908361" cy="634265"/>
          </a:xfrm>
          <a:prstGeom prst="rect">
            <a:avLst/>
          </a:prstGeom>
          <a:noFill/>
          <a:ln>
            <a:noFill/>
          </a:ln>
        </p:spPr>
        <p:txBody>
          <a:bodyPr spcFirstLastPara="1" wrap="square" lIns="75592" tIns="37786" rIns="75592" bIns="37786" anchor="ctr" anchorCtr="0">
            <a:noAutofit/>
          </a:bodyPr>
          <a:lstStyle/>
          <a:p>
            <a:pPr defTabSz="756026">
              <a:lnSpc>
                <a:spcPct val="90000"/>
              </a:lnSpc>
            </a:pPr>
            <a:r>
              <a:rPr lang="it-IT" sz="2976" b="1">
                <a:solidFill>
                  <a:srgbClr val="002060"/>
                </a:solidFill>
                <a:latin typeface="Calibri" panose="020f0502020204030204" pitchFamily="34" charset="0"/>
                <a:ea typeface="Calibri"/>
                <a:cs typeface="Calibri" panose="020f0502020204030204" pitchFamily="34" charset="0"/>
                <a:sym typeface="Calibri" panose="020f0502020204030204"/>
              </a:rPr>
              <a:t>L’Internet delle cose e i nuovi rischi</a:t>
            </a:r>
            <a:endParaRPr lang="it-IT" sz="2976">
              <a:solidFill>
                <a:prstClr val="black"/>
              </a:solidFill>
              <a:latin typeface="Calibri" panose="020f0502020204030204" pitchFamily="34" charset="0"/>
              <a:cs typeface="Calibri" panose="020f0502020204030204" pitchFamily="34" charset="0"/>
            </a:endParaRPr>
          </a:p>
        </p:txBody>
      </p:sp>
      <p:sp>
        <p:nvSpPr>
          <p:cNvPr id="7" name="Connettore 6">
            <a:extLst>
              <a:ext uri="{FF2B5EF4-FFF2-40B4-BE49-F238E27FC236}">
                <a16:creationId xmlns:a16="http://schemas.microsoft.com/office/drawing/2014/main" id="{6AFB96C5-A8A7-4129-B0B2-E1EF8B509974}"/>
              </a:ext>
            </a:extLst>
          </p:cNvPr>
          <p:cNvSpPr/>
          <p:nvPr/>
        </p:nvSpPr>
        <p:spPr>
          <a:xfrm>
            <a:off x="9389902" y="4406900"/>
            <a:ext cx="459316" cy="459316"/>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Tn>
                        </p:par>
                        <p:par>
                          <p:cTn id="5" fill="hold" nodeType="afterGroup">
                            <p:stCondLst>
                              <p:cond delay="0"/>
                            </p:stCondLst>
                            <p:childTnLst>
                              <p:par>
                                <p:cTn id="6" presetID="53" presetClass="entr" presetSubtype="0" fill="hold" nodeType="afterEffect">
                                  <p:childTnLst>
                                    <p:set>
                                      <p:cBhvr>
                                        <p:cTn id="7" dur="1" fill="hold">
                                          <p:stCondLst>
                                            <p:cond delay="0"/>
                                          </p:stCondLst>
                                        </p:cTn>
                                        <p:tgtEl>
                                          <p:spTgt spid="5"/>
                                        </p:tgtEl>
                                        <p:attrNameLst>
                                          <p:attrName>style.visibility</p:attrName>
                                        </p:attrNameLst>
                                      </p:cBhvr>
                                      <p:to>
                                        <p:strVal val="visible"/>
                                      </p:to>
                                    </p:set>
                                    <p:anim calcmode="lin" valueType="num">
                                      <p:cBhvr>
                                        <p:cTn id="8" dur="1000" fill="hold"/>
                                        <p:tgtEl>
                                          <p:spTgt spid="5"/>
                                        </p:tgtEl>
                                        <p:attrNameLst>
                                          <p:attrName>ppt_w</p:attrName>
                                        </p:attrNameLst>
                                      </p:cBhvr>
                                      <p:tavLst>
                                        <p:tav tm="0">
                                          <p:val>
                                            <p:fltVal val="0"/>
                                          </p:val>
                                        </p:tav>
                                        <p:tav tm="100000">
                                          <p:val>
                                            <p:strVal val="#ppt_w"/>
                                          </p:val>
                                        </p:tav>
                                      </p:tavLst>
                                    </p:anim>
                                    <p:anim calcmode="lin" valueType="num">
                                      <p:cBhvr>
                                        <p:cTn id="9" dur="1000" fill="hold"/>
                                        <p:tgtEl>
                                          <p:spTgt spid="5"/>
                                        </p:tgtEl>
                                        <p:attrNameLst>
                                          <p:attrName>ppt_h</p:attrName>
                                        </p:attrNameLst>
                                      </p:cBhvr>
                                      <p:tavLst>
                                        <p:tav tm="0">
                                          <p:val>
                                            <p:fltVal val="0"/>
                                          </p:val>
                                        </p:tav>
                                        <p:tav tm="100000">
                                          <p:val>
                                            <p:strVal val="#ppt_h"/>
                                          </p:val>
                                        </p:tav>
                                      </p:tavLst>
                                    </p:anim>
                                    <p:animEffect transition="in" filter="fade">
                                      <p:cBhvr>
                                        <p:cTn id="10" dur="1000"/>
                                        <p:tgtEl>
                                          <p:spTgt spid="5"/>
                                        </p:tgtEl>
                                      </p:cBhvr>
                                    </p:animEffect>
                                  </p:childTnLst>
                                </p:cTn>
                              </p:par>
                            </p:childTnLst>
                          </p:cTn>
                        </p:par>
                      </p:childTnLst>
                    </p:cTn>
                  </p:par>
                  <p:par>
                    <p:cTn id="11" fill="hold" nodeType="clickPar">
                      <p:stCondLst>
                        <p:cond delay="indefinite"/>
                        <p:cond evt="onBegin" delay="0">
                          <p:tn val="10"/>
                        </p:cond>
                      </p:stCondLst>
                      <p:childTnLst>
                        <p:par>
                          <p:cTn id="12" fill="hold" nodeType="withGroup">
                            <p:stCondLst>
                              <p:cond delay="indefinite"/>
                            </p:stCondLst>
                          </p:cTn>
                        </p:par>
                        <p:par>
                          <p:cTn id="13" fill="hold" nodeType="afterGroup">
                            <p:stCondLst>
                              <p:cond delay="0"/>
                            </p:stCondLst>
                            <p:childTnLst>
                              <p:par>
                                <p:cTn id="14" presetID="53" presetClass="entr" presetSubtype="0" fill="hold" nodeType="clickEffect">
                                  <p:childTnLst>
                                    <p:set>
                                      <p:cBhvr>
                                        <p:cTn id="15" dur="1" fill="hold">
                                          <p:stCondLst>
                                            <p:cond delay="0"/>
                                          </p:stCondLst>
                                        </p:cTn>
                                        <p:tgtEl>
                                          <p:spTgt spid="1027"/>
                                        </p:tgtEl>
                                        <p:attrNameLst>
                                          <p:attrName>style.visibility</p:attrName>
                                        </p:attrNameLst>
                                      </p:cBhvr>
                                      <p:to>
                                        <p:strVal val="visible"/>
                                      </p:to>
                                    </p:set>
                                    <p:anim calcmode="lin" valueType="num">
                                      <p:cBhvr>
                                        <p:cTn id="16" dur="1000" fill="hold"/>
                                        <p:tgtEl>
                                          <p:spTgt spid="1027"/>
                                        </p:tgtEl>
                                        <p:attrNameLst>
                                          <p:attrName>ppt_w</p:attrName>
                                        </p:attrNameLst>
                                      </p:cBhvr>
                                      <p:tavLst>
                                        <p:tav tm="0">
                                          <p:val>
                                            <p:fltVal val="0"/>
                                          </p:val>
                                        </p:tav>
                                        <p:tav tm="100000">
                                          <p:val>
                                            <p:strVal val="#ppt_w"/>
                                          </p:val>
                                        </p:tav>
                                      </p:tavLst>
                                    </p:anim>
                                    <p:anim calcmode="lin" valueType="num">
                                      <p:cBhvr>
                                        <p:cTn id="17" dur="1000" fill="hold"/>
                                        <p:tgtEl>
                                          <p:spTgt spid="1027"/>
                                        </p:tgtEl>
                                        <p:attrNameLst>
                                          <p:attrName>ppt_h</p:attrName>
                                        </p:attrNameLst>
                                      </p:cBhvr>
                                      <p:tavLst>
                                        <p:tav tm="0">
                                          <p:val>
                                            <p:fltVal val="0"/>
                                          </p:val>
                                        </p:tav>
                                        <p:tav tm="100000">
                                          <p:val>
                                            <p:strVal val="#ppt_h"/>
                                          </p:val>
                                        </p:tav>
                                      </p:tavLst>
                                    </p:anim>
                                    <p:animEffect transition="in" filter="fade">
                                      <p:cBhvr>
                                        <p:cTn id="18" dur="1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AS_NET" val="4.0.30319.42000"/>
  <p:tag name="AS_OS" val="Microsoft Windows NT 6.2.9200.0"/>
  <p:tag name="AS_RELEASE_DATE" val="2017.01.13"/>
  <p:tag name="AS_TITLE" val="Aspose.Slides for .NET 4.0"/>
  <p:tag name="AS_VERSION" val="16.12.1.0"/>
</p:tagLst>
</file>

<file path=ppt/theme/theme1.xml><?xml version="1.0" encoding="utf-8"?>
<a:theme xmlns:r="http://schemas.openxmlformats.org/officeDocument/2006/relationships"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Arial"/>
        <a:cs typeface="Arial"/>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Arial"/>
        <a:cs typeface="Arial"/>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Tortorelli-Osservatorio12Dicembre-Master" id="{8C3E7349-AFEC-5340-AE7F-36281A5E68D7}" vid="{17C87342-F078-C34A-96A7-7A94776BBE4E}"/>
    </a:ext>
  </a:extLst>
</a:theme>
</file>

<file path=ppt/theme/theme2.xml><?xml version="1.0" encoding="utf-8"?>
<a:theme xmlns:r="http://schemas.openxmlformats.org/officeDocument/2006/relationships"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r="http://schemas.openxmlformats.org/officeDocument/2006/relationships"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0.xml><?xml version="1.0" encoding="utf-8"?>
<a:themeOverride xmlns:r="http://schemas.openxmlformats.org/officeDocument/2006/relationships"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1.xml><?xml version="1.0" encoding="utf-8"?>
<a:themeOverride xmlns:r="http://schemas.openxmlformats.org/officeDocument/2006/relationships"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2.xml><?xml version="1.0" encoding="utf-8"?>
<a:themeOverride xmlns:r="http://schemas.openxmlformats.org/officeDocument/2006/relationships"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3.xml><?xml version="1.0" encoding="utf-8"?>
<a:themeOverride xmlns:r="http://schemas.openxmlformats.org/officeDocument/2006/relationships"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4.xml><?xml version="1.0" encoding="utf-8"?>
<a:themeOverride xmlns:r="http://schemas.openxmlformats.org/officeDocument/2006/relationships"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5.xml><?xml version="1.0" encoding="utf-8"?>
<a:themeOverride xmlns:r="http://schemas.openxmlformats.org/officeDocument/2006/relationships"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6.xml><?xml version="1.0" encoding="utf-8"?>
<a:themeOverride xmlns:r="http://schemas.openxmlformats.org/officeDocument/2006/relationships"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7.xml><?xml version="1.0" encoding="utf-8"?>
<a:themeOverride xmlns:r="http://schemas.openxmlformats.org/officeDocument/2006/relationships"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8.xml><?xml version="1.0" encoding="utf-8"?>
<a:themeOverride xmlns:r="http://schemas.openxmlformats.org/officeDocument/2006/relationships"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9.xml><?xml version="1.0" encoding="utf-8"?>
<a:themeOverride xmlns:r="http://schemas.openxmlformats.org/officeDocument/2006/relationships"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r="http://schemas.openxmlformats.org/officeDocument/2006/relationships"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0.xml><?xml version="1.0" encoding="utf-8"?>
<a:themeOverride xmlns:r="http://schemas.openxmlformats.org/officeDocument/2006/relationships"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1.xml><?xml version="1.0" encoding="utf-8"?>
<a:themeOverride xmlns:r="http://schemas.openxmlformats.org/officeDocument/2006/relationships"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2.xml><?xml version="1.0" encoding="utf-8"?>
<a:themeOverride xmlns:r="http://schemas.openxmlformats.org/officeDocument/2006/relationships"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3.xml><?xml version="1.0" encoding="utf-8"?>
<a:themeOverride xmlns:r="http://schemas.openxmlformats.org/officeDocument/2006/relationships"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r="http://schemas.openxmlformats.org/officeDocument/2006/relationships"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xml><?xml version="1.0" encoding="utf-8"?>
<a:themeOverride xmlns:r="http://schemas.openxmlformats.org/officeDocument/2006/relationships"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xml><?xml version="1.0" encoding="utf-8"?>
<a:themeOverride xmlns:r="http://schemas.openxmlformats.org/officeDocument/2006/relationships"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6.xml><?xml version="1.0" encoding="utf-8"?>
<a:themeOverride xmlns:r="http://schemas.openxmlformats.org/officeDocument/2006/relationships"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7.xml><?xml version="1.0" encoding="utf-8"?>
<a:themeOverride xmlns:r="http://schemas.openxmlformats.org/officeDocument/2006/relationships"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8.xml><?xml version="1.0" encoding="utf-8"?>
<a:themeOverride xmlns:r="http://schemas.openxmlformats.org/officeDocument/2006/relationships"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9.xml><?xml version="1.0" encoding="utf-8"?>
<a:themeOverride xmlns:r="http://schemas.openxmlformats.org/officeDocument/2006/relationships"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vt="http://schemas.openxmlformats.org/officeDocument/2006/docPropsVTypes" xmlns="http://schemas.openxmlformats.org/officeDocument/2006/extended-properties">
  <Company/>
  <PresentationFormat>Personalizzato</PresentationFormat>
  <Paragraphs>607</Paragraphs>
  <Slides>75</Slides>
  <Notes>59</Notes>
  <TotalTime>3</TotalTime>
  <HiddenSlides>0</HiddenSlides>
  <MMClips>0</MMClips>
  <ScaleCrop>0</ScaleCrop>
  <HeadingPairs>
    <vt:vector baseType="variant" size="4">
      <vt:variant>
        <vt:lpstr>Theme</vt:lpstr>
      </vt:variant>
      <vt:variant>
        <vt:i4>1</vt:i4>
      </vt:variant>
      <vt:variant>
        <vt:lpstr>Slide Titles</vt:lpstr>
      </vt:variant>
      <vt:variant>
        <vt:i4>75</vt:i4>
      </vt:variant>
    </vt:vector>
  </HeadingPairs>
  <TitlesOfParts>
    <vt:vector baseType="lpstr" size="76">
      <vt:lpstr>Tema di Office</vt:lpstr>
      <vt:lpstr>Piano triennale per l’informatica nella PA 2020 - 2022 </vt:lpstr>
      <vt:lpstr>La sicurezza informatica nella pubblica amministrazione</vt:lpstr>
      <vt:lpstr>Il problema della sicurezza informaticanel contesto generale e nella PA</vt:lpstr>
      <vt:lpstr>Slide 4</vt:lpstr>
      <vt:lpstr>Slide 5</vt:lpstr>
      <vt:lpstr>Slide 6</vt:lpstr>
      <vt:lpstr>Slide 7</vt:lpstr>
      <vt:lpstr>Slide 8</vt:lpstr>
      <vt:lpstr>Slide 9</vt:lpstr>
      <vt:lpstr>Slide 10</vt:lpstr>
      <vt:lpstr>Slide 11</vt:lpstr>
      <vt:lpstr>Slide 12</vt:lpstr>
      <vt:lpstr>Slide 13</vt:lpstr>
      <vt:lpstr>Il ruolo e le attività di AgID - Strumenti di prevenzione </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Linee GuidaLa sicurezza nel procurement ICT</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Attacchi Informatici nella Pubblica Amministrazione</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vector>
  </TitlesOfParts>
  <LinksUpToDate>0</LinksUpToDate>
  <SharedDoc>0</SharedDoc>
  <HyperlinksChanged>0</HyperlinksChanged>
  <Application>Aspose.Slides for .NET</Application>
  <AppVersion>16.1201</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Presentazione standard di PowerPoint</dc:title>
  <cp:lastModifiedBy>Jürgen Ambrosi</cp:lastModifiedBy>
  <cp:revision>5</cp:revision>
  <dcterms:created xsi:type="dcterms:W3CDTF">2020-10-26T17:03:33Z</dcterms:created>
  <dcterms:modified xsi:type="dcterms:W3CDTF">2020-11-26T08:37:45Z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NXPowerLiteLastOptimized">
    <vt:lpwstr>7977872</vt:lpwstr>
  </property>
  <property fmtid="{D5CDD505-2E9C-101B-9397-08002B2CF9AE}" pid="3" name="NXPowerLiteSettings">
    <vt:lpwstr>C7000400038000</vt:lpwstr>
  </property>
  <property fmtid="{D5CDD505-2E9C-101B-9397-08002B2CF9AE}" pid="4" name="NXPowerLiteVersion">
    <vt:lpwstr>S9.0.1</vt:lpwstr>
  </property>
</Properties>
</file>